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22" r:id="rId4"/>
  </p:sldMasterIdLst>
  <p:sldIdLst>
    <p:sldId id="298" r:id="rId5"/>
    <p:sldId id="285" r:id="rId6"/>
    <p:sldId id="273" r:id="rId7"/>
    <p:sldId id="293" r:id="rId8"/>
    <p:sldId id="297" r:id="rId9"/>
    <p:sldId id="290" r:id="rId10"/>
    <p:sldId id="291" r:id="rId11"/>
    <p:sldId id="292" r:id="rId12"/>
    <p:sldId id="294" r:id="rId13"/>
    <p:sldId id="295" r:id="rId14"/>
    <p:sldId id="296" r:id="rId15"/>
    <p:sldId id="27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99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0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2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53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51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29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17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833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650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97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2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50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6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24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471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962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072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6512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7075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261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7295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1132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917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62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26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12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6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1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2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4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48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9/6/2022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1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1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3954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3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4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4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9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audio" Target="../media/media5.mp3"/><Relationship Id="rId16" Type="http://schemas.openxmlformats.org/officeDocument/2006/relationships/image" Target="../media/image46.png"/><Relationship Id="rId1" Type="http://schemas.microsoft.com/office/2007/relationships/media" Target="../media/media5.mp3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4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" y="1350917"/>
            <a:ext cx="10615961" cy="3812098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2754352" y="105520"/>
            <a:ext cx="5776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Đọc nhạc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vỗ tay hoặc gõ đêm theo phách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13" y="21181"/>
            <a:ext cx="3310184" cy="199333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25" y="3585637"/>
            <a:ext cx="346726" cy="34672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088" y="3585637"/>
            <a:ext cx="346726" cy="34672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927" y="3585637"/>
            <a:ext cx="346726" cy="34672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636" y="3575525"/>
            <a:ext cx="346726" cy="34672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742" y="3626223"/>
            <a:ext cx="346726" cy="3467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740" y="3586852"/>
            <a:ext cx="346726" cy="34672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28" y="3585637"/>
            <a:ext cx="346726" cy="34672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505" y="4989652"/>
            <a:ext cx="346726" cy="34672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784" y="4902971"/>
            <a:ext cx="346726" cy="34672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455" y="4902971"/>
            <a:ext cx="346726" cy="34672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443" y="3585637"/>
            <a:ext cx="346726" cy="34672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619" y="4902971"/>
            <a:ext cx="346726" cy="34672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190" y="4887150"/>
            <a:ext cx="346726" cy="34672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716" y="4886777"/>
            <a:ext cx="346726" cy="34672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502" y="4902971"/>
            <a:ext cx="346726" cy="346726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787" y="4989652"/>
            <a:ext cx="346726" cy="346726"/>
          </a:xfrm>
          <a:prstGeom prst="rect">
            <a:avLst/>
          </a:prstGeom>
        </p:spPr>
      </p:pic>
      <p:pic>
        <p:nvPicPr>
          <p:cNvPr id="68" name="PIANO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40887" y="5785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48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8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43282" y="105520"/>
            <a:ext cx="4287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Đọc nhạc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theo nhóm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" y="1350917"/>
            <a:ext cx="10615961" cy="38120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520" y="-172798"/>
            <a:ext cx="2643548" cy="2333566"/>
          </a:xfrm>
          <a:prstGeom prst="rect">
            <a:avLst/>
          </a:prstGeom>
        </p:spPr>
      </p:pic>
      <p:pic>
        <p:nvPicPr>
          <p:cNvPr id="12" name="PIANO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0887" y="5785587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7" y="-170738"/>
            <a:ext cx="2827026" cy="208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86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127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6" name="Picture 5" descr="C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118" y="6252595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11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681" y="-121577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8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541" y="80804"/>
            <a:ext cx="379649" cy="3043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898553" cy="1369642"/>
          </a:xfrm>
          <a:prstGeom prst="rect">
            <a:avLst/>
          </a:prstGeom>
        </p:spPr>
      </p:pic>
      <p:pic>
        <p:nvPicPr>
          <p:cNvPr id="20" name="Picture 19" descr="C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162" y="3319510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976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8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23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88" y="0"/>
            <a:ext cx="6705012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6244"/>
            <a:ext cx="5486988" cy="234175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743494" y="789229"/>
            <a:ext cx="6096000" cy="90774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i="1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 bức tranh này, có những hình </a:t>
            </a:r>
            <a:r>
              <a:rPr lang="en-US" sz="2400" i="1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 nào</a:t>
            </a:r>
            <a:r>
              <a:rPr lang="en-US" sz="2400" i="1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Em thử đoán xem bức tranh này mô tả điều gì?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2049950"/>
            <a:ext cx="11117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ức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tranh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phong cảnh miền núi phía Bắc,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mô tả hình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ảnh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 bạn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nhỏ đang đi học.</a:t>
            </a:r>
            <a:endParaRPr lang="en-US" sz="2400" i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998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98" y="4225459"/>
            <a:ext cx="1540998" cy="20685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35" y="4225459"/>
            <a:ext cx="1071787" cy="26325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25428" y="1153866"/>
            <a:ext cx="1237838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11 </a:t>
            </a:r>
            <a:endParaRPr lang="en-US" sz="24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63" y="49407"/>
            <a:ext cx="424661" cy="35963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5379" y="1764217"/>
            <a:ext cx="3611886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NGHE NHẠC: BÀI ĐI HỌC</a:t>
            </a:r>
            <a:endParaRPr lang="en-US" sz="24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826" y="49407"/>
            <a:ext cx="1717385" cy="7636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4" y="-27593"/>
            <a:ext cx="3037417" cy="84926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6564" y="2453894"/>
            <a:ext cx="3472425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ĐỌC NHẠC BÀI SỐ 2</a:t>
            </a:r>
            <a:endParaRPr lang="en-US" sz="24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C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1419" y="6293962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035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88" y="0"/>
            <a:ext cx="6705012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6244"/>
            <a:ext cx="5486988" cy="234175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780" y="1303975"/>
            <a:ext cx="961325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dirty="0">
                <a:latin typeface="+mj-lt"/>
              </a:rPr>
              <a:t>“Đi học” là một bài hát đã ghi lại cảm xúc hồi hộp lần đầu tiên đến trưởng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bài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hát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có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âm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hưởng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dân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miền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núi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phía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bắc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với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giai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điệu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rất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đẹp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và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sinh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động</a:t>
            </a:r>
            <a:r>
              <a:rPr lang="en-US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dirty="0">
                <a:latin typeface="+mj-lt"/>
              </a:rPr>
              <a:t>Nhạc sĩ Bùi Đình Thảo sinh ngày 4 tháng 2 năm 1931, quê ở Đồng Văn, Duy Tiên, Hà Nam </a:t>
            </a:r>
            <a:endParaRPr lang="en-US" dirty="0">
              <a:latin typeface="+mj-lt"/>
            </a:endParaRPr>
          </a:p>
        </p:txBody>
      </p:sp>
      <p:pic>
        <p:nvPicPr>
          <p:cNvPr id="11" name="Picture 2" descr="Nhạc sĩ Bùi Đình Thả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16" y="2642803"/>
            <a:ext cx="3032004" cy="303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348141" y="-62428"/>
            <a:ext cx="6033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HOẠT ĐỘNG HÌNH THÀNH KIẾN THỨC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5383" y="624766"/>
            <a:ext cx="4181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bài nghe nhạc tác giả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5976"/>
            <a:ext cx="5165197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NGHE NHẠC: BÀI ĐI HỌC</a:t>
            </a:r>
            <a:endParaRPr lang="en-US" sz="24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22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88" y="0"/>
            <a:ext cx="6705012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6244"/>
            <a:ext cx="5486988" cy="23417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07590" y="0"/>
            <a:ext cx="32319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prstClr val="black"/>
                </a:solidFill>
                <a:latin typeface="Times New Roman"/>
                <a:ea typeface="Calibri"/>
              </a:rPr>
              <a:t>Nghe 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ea typeface="Calibri"/>
              </a:rPr>
              <a:t>và cảm nhận bài Đi học</a:t>
            </a:r>
            <a:endParaRPr lang="en-US" sz="2000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5" name="NGHE NHAC DI HO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4694" y="178276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891" y="2748869"/>
            <a:ext cx="3125364" cy="1990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57059" y="636205"/>
            <a:ext cx="36102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 cảm nhận về bài hát?</a:t>
            </a:r>
          </a:p>
        </p:txBody>
      </p:sp>
      <p:sp>
        <p:nvSpPr>
          <p:cNvPr id="6" name="Rectangle 5"/>
          <p:cNvSpPr/>
          <p:nvPr/>
        </p:nvSpPr>
        <p:spPr>
          <a:xfrm>
            <a:off x="-57059" y="1373668"/>
            <a:ext cx="74560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hát nào nói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những </a:t>
            </a:r>
            <a:r>
              <a:rPr lang="en-US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đẹp, xúc động trong bài hát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7755" y="651594"/>
            <a:ext cx="283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 nhàng, trong sáng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62292" y="1974192"/>
            <a:ext cx="283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 dắt tay từng bước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495944"/>
            <a:ext cx="9604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hát nhắc em nhớ tới điều gì trong ngày đầu tiên đến trường?</a:t>
            </a:r>
            <a:endParaRPr lang="en-US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364" y="3209302"/>
            <a:ext cx="6125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Lễ phép với ông bà, cha mẹ, thầy cô, ngoan ngoãn học giỏi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73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18" grpId="0"/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988" y="0"/>
            <a:ext cx="6705012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6244"/>
            <a:ext cx="5486988" cy="23417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97873" y="155323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 và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gõ đệm theo nhịp bài hát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NGHE NHAC DI HO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1738" y="312188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43494" y="692734"/>
            <a:ext cx="5794916" cy="4128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rừng thơm đồi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r>
              <a:rPr lang="en-US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</a:t>
            </a: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 trong thầm thì</a:t>
            </a:r>
            <a:b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 xoè ô che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Râm </a:t>
            </a: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 đường em đi</a:t>
            </a:r>
          </a:p>
          <a:p>
            <a:pPr>
              <a:lnSpc>
                <a:spcPct val="250000"/>
              </a:lnSpc>
            </a:pP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 qua em tới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</a:t>
            </a: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dắt tay từng bước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 nay mẹ lên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nương</a:t>
            </a:r>
            <a:r>
              <a:rPr lang="en-US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 em tới lớp</a:t>
            </a:r>
            <a:br>
              <a:rPr lang="vi-VN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đùa reo trong lá. Cá dưới khe thì thào</a:t>
            </a:r>
          </a:p>
          <a:p>
            <a:pPr>
              <a:lnSpc>
                <a:spcPct val="250000"/>
              </a:lnSpc>
            </a:pPr>
            <a:r>
              <a:rPr lang="en-US" b="0" i="1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 rừng chen hương cốm. </a:t>
            </a:r>
            <a:r>
              <a:rPr lang="en-US" i="1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tới trường hương theo</a:t>
            </a:r>
            <a:endParaRPr lang="vi-VN" b="0" i="1" dirty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7374" y="1266134"/>
            <a:ext cx="556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                X          X        X                X            X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05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917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917474"/>
            <a:ext cx="12192000" cy="9405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21130" y="487920"/>
            <a:ext cx="3839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nhạc ký hiệu bàn tay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02" y="5459672"/>
            <a:ext cx="2623076" cy="14754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30" y="1206454"/>
            <a:ext cx="10562543" cy="3789292"/>
          </a:xfrm>
          <a:prstGeom prst="rect">
            <a:avLst/>
          </a:prstGeom>
        </p:spPr>
      </p:pic>
      <p:pic>
        <p:nvPicPr>
          <p:cNvPr id="3" name="PIANO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0887" y="5785587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076" y="3459242"/>
            <a:ext cx="568202" cy="3332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371" y="3455252"/>
            <a:ext cx="568202" cy="3332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471" y="4937570"/>
            <a:ext cx="568202" cy="3332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133" y="4831303"/>
            <a:ext cx="549505" cy="40603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164" y="4847553"/>
            <a:ext cx="549505" cy="40603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086" y="4899258"/>
            <a:ext cx="579027" cy="3715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007" y="4864788"/>
            <a:ext cx="579027" cy="3715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685" y="4905279"/>
            <a:ext cx="504445" cy="42672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89" y="4894929"/>
            <a:ext cx="504445" cy="42672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908" y="3476648"/>
            <a:ext cx="536449" cy="25450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022" y="3349394"/>
            <a:ext cx="536449" cy="25450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685" y="4937570"/>
            <a:ext cx="536449" cy="25450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758" y="4923317"/>
            <a:ext cx="536449" cy="25450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948" y="3462702"/>
            <a:ext cx="579027" cy="3715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492" y="3476648"/>
            <a:ext cx="579027" cy="37156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5" y="4937667"/>
            <a:ext cx="489205" cy="29413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483" y="3352431"/>
            <a:ext cx="489205" cy="2941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942" y="3261752"/>
            <a:ext cx="454153" cy="47548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665" y="3217507"/>
            <a:ext cx="454153" cy="4754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744" y="3354255"/>
            <a:ext cx="472441" cy="38252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7397" y="33211"/>
            <a:ext cx="5025735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ÔN ĐỌC NHẠC BÀI SỐ 2</a:t>
            </a:r>
            <a:endParaRPr lang="en-US" sz="2400" b="1" dirty="0">
              <a:solidFill>
                <a:schemeClr val="bg1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216710" y="-107233"/>
            <a:ext cx="59752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HOẠT ĐỘNG LUYỆN TẬP THỰC HÀNH 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75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1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309</Words>
  <Application>Microsoft Office PowerPoint</Application>
  <PresentationFormat>Widescreen</PresentationFormat>
  <Paragraphs>33</Paragraphs>
  <Slides>13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#9Slide05 Dancing Script</vt:lpstr>
      <vt:lpstr>Arial</vt:lpstr>
      <vt:lpstr>Calibri</vt:lpstr>
      <vt:lpstr>Times New Roman</vt:lpstr>
      <vt:lpstr>5_Office Theme</vt:lpstr>
      <vt:lpstr>6_Office Theme</vt:lpstr>
      <vt:lpstr>7_Office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40</cp:revision>
  <dcterms:created xsi:type="dcterms:W3CDTF">2022-04-04T11:47:32Z</dcterms:created>
  <dcterms:modified xsi:type="dcterms:W3CDTF">2022-09-06T15:15:40Z</dcterms:modified>
</cp:coreProperties>
</file>