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20" r:id="rId3"/>
    <p:sldMasterId id="2147483734" r:id="rId4"/>
  </p:sldMasterIdLst>
  <p:notesMasterIdLst>
    <p:notesMasterId r:id="rId19"/>
  </p:notesMasterIdLst>
  <p:sldIdLst>
    <p:sldId id="285" r:id="rId5"/>
    <p:sldId id="273" r:id="rId6"/>
    <p:sldId id="297" r:id="rId7"/>
    <p:sldId id="289" r:id="rId8"/>
    <p:sldId id="290" r:id="rId9"/>
    <p:sldId id="298" r:id="rId10"/>
    <p:sldId id="299" r:id="rId11"/>
    <p:sldId id="300" r:id="rId12"/>
    <p:sldId id="301" r:id="rId13"/>
    <p:sldId id="304" r:id="rId14"/>
    <p:sldId id="302" r:id="rId15"/>
    <p:sldId id="303" r:id="rId16"/>
    <p:sldId id="278" r:id="rId17"/>
    <p:sldId id="2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66" d="100"/>
          <a:sy n="66" d="100"/>
        </p:scale>
        <p:origin x="7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7FA50-F023-40DA-A80E-963AA87A0696}" type="datetimeFigureOut">
              <a:rPr lang="en-US" smtClean="0"/>
              <a:t>24/2/2024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37EEF-744D-4208-86C3-FC6D2DDB462E}" type="slidenum">
              <a:rPr lang="en-US" smtClean="0"/>
              <a:t>‹#›</a:t>
            </a:fld>
            <a:endParaRPr lang="en-US"/>
          </a:p>
        </p:txBody>
      </p:sp>
    </p:spTree>
    <p:extLst>
      <p:ext uri="{BB962C8B-B14F-4D97-AF65-F5344CB8AC3E}">
        <p14:creationId xmlns:p14="http://schemas.microsoft.com/office/powerpoint/2010/main" val="3267699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689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47503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4"/>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4"/>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33142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8353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12651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6232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43178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5140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34833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62650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22597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7308237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48650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096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3466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42124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6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70964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036215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3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09371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8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9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9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0901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82091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481543" y="1937811"/>
            <a:ext cx="51816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4987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88042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8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77069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39832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96950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73"/>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73"/>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9939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2"/>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2"/>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7312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1" y="1023409"/>
            <a:ext cx="2693459"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304801" y="1449917"/>
            <a:ext cx="2693459"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2466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4913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57425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3"/>
            <a:ext cx="2005543"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2383369" y="182036"/>
            <a:ext cx="3407833"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6"/>
            <a:ext cx="2005543" cy="31273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839143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2"/>
            <a:ext cx="36576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1194859" y="3578227"/>
            <a:ext cx="3657600" cy="5365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291483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2"/>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9"/>
            <a:ext cx="14224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23">
              <a:defRPr/>
            </a:pPr>
            <a:fld id="{1D8BD707-D9CF-40AE-B4C6-C98DA3205C09}" type="datetimeFigureOut">
              <a:rPr lang="en-US" smtClean="0">
                <a:solidFill>
                  <a:prstClr val="black">
                    <a:tint val="75000"/>
                  </a:prstClr>
                </a:solidFill>
                <a:cs typeface="Arial" panose="020B0604020202020204" pitchFamily="34" charset="0"/>
                <a:sym typeface="Arial" panose="020B0604020202020204" pitchFamily="34" charset="0"/>
              </a:rPr>
              <a:pPr defTabSz="457223">
                <a:defRPr/>
              </a:pPr>
              <a:t>24/2/2024</a:t>
            </a:fld>
            <a:endParaRPr lang="en-US">
              <a:solidFill>
                <a:prstClr val="black">
                  <a:tint val="75000"/>
                </a:prstClr>
              </a:solidFill>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9"/>
            <a:ext cx="19304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23">
              <a:defRPr/>
            </a:pPr>
            <a:endParaRPr lang="en-US">
              <a:solidFill>
                <a:prstClr val="black">
                  <a:tint val="75000"/>
                </a:prstClr>
              </a:solidFill>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9"/>
            <a:ext cx="14224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23">
              <a:defRPr/>
            </a:pPr>
            <a:fld id="{B6F15528-21DE-4FAA-801E-634DDDAF4B2B}" type="slidenum">
              <a:rPr lang="en-US" smtClean="0">
                <a:solidFill>
                  <a:prstClr val="black">
                    <a:tint val="75000"/>
                  </a:prstClr>
                </a:solidFill>
                <a:cs typeface="Arial" panose="020B0604020202020204" pitchFamily="34" charset="0"/>
                <a:sym typeface="Arial" panose="020B0604020202020204" pitchFamily="34" charset="0"/>
              </a:rPr>
              <a:pPr defTabSz="457223">
                <a:defRPr/>
              </a:pPr>
              <a:t>‹#›</a:t>
            </a:fld>
            <a:endParaRPr lang="en-US">
              <a:solidFill>
                <a:prstClr val="black">
                  <a:tint val="75000"/>
                </a:prstClr>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479103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24/2/2024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339120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0395498"/>
      </p:ext>
    </p:extLst>
  </p:cSld>
  <p:clrMap bg1="lt1" tx1="dk1" bg2="dk2" tx2="lt2" accent1="accent1" accent2="accent2" accent3="accent3" accent4="accent4" accent5="accent5" accent6="accent6" hlink="hlink" folHlink="folHlink"/>
  <p:sldLayoutIdLst>
    <p:sldLayoutId id="2147483721"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8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D531F5-CAC2-4BEA-8D3F-F15BE65444A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24/2/2024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8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8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35F62A3-EEEC-43F7-9499-8B31414DA1D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5072683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slideLayout" Target="../slideLayouts/slideLayout7.xml"/><Relationship Id="rId15" Type="http://schemas.openxmlformats.org/officeDocument/2006/relationships/image" Target="../media/image12.pn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audio" Target="../media/media2.mp3"/><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0.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3.xml"/><Relationship Id="rId7" Type="http://schemas.openxmlformats.org/officeDocument/2006/relationships/image" Target="../media/image16.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6.png"/><Relationship Id="rId5" Type="http://schemas.openxmlformats.org/officeDocument/2006/relationships/image" Target="../media/image45.gif"/><Relationship Id="rId4" Type="http://schemas.openxmlformats.org/officeDocument/2006/relationships/image" Target="../media/image44.jp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6.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2.png"/><Relationship Id="rId4" Type="http://schemas.openxmlformats.org/officeDocument/2006/relationships/image" Target="../media/image31.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3.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01996" y="1433715"/>
            <a:ext cx="609600" cy="609600"/>
          </a:xfrm>
          <a:prstGeom prst="rect">
            <a:avLst/>
          </a:prstGeom>
        </p:spPr>
      </p:pic>
      <p:pic>
        <p:nvPicPr>
          <p:cNvPr id="36" name="Pictur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5753681" y="-121577"/>
            <a:ext cx="4716222" cy="7098066"/>
          </a:xfrm>
          <a:prstGeom prst="rect">
            <a:avLst/>
          </a:prstGeom>
        </p:spPr>
      </p:pic>
      <p:pic>
        <p:nvPicPr>
          <p:cNvPr id="38" name="Picture 3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03468" y="-121577"/>
            <a:ext cx="4669632" cy="7066582"/>
          </a:xfrm>
          <a:prstGeom prst="rect">
            <a:avLst/>
          </a:prstGeom>
        </p:spPr>
      </p:pic>
      <p:pic>
        <p:nvPicPr>
          <p:cNvPr id="40" name="Picture 3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123200" y="2955393"/>
            <a:ext cx="609600" cy="609600"/>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18" name="Picture 1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062541" y="80804"/>
            <a:ext cx="379649" cy="304368"/>
          </a:xfrm>
          <a:prstGeom prst="rect">
            <a:avLst/>
          </a:prstGeom>
        </p:spPr>
      </p:pic>
      <p:pic>
        <p:nvPicPr>
          <p:cNvPr id="20" name="Picture 1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7199" y="-24732"/>
            <a:ext cx="3927891" cy="1255850"/>
          </a:xfrm>
          <a:prstGeom prst="rect">
            <a:avLst/>
          </a:prstGeom>
        </p:spPr>
      </p:pic>
      <p:pic>
        <p:nvPicPr>
          <p:cNvPr id="19" name="Picture 18" descr="C"/>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427162" y="3319510"/>
            <a:ext cx="510579" cy="490965"/>
          </a:xfrm>
          <a:prstGeom prst="rect">
            <a:avLst/>
          </a:prstGeom>
          <a:noFill/>
          <a:ln>
            <a:noFill/>
          </a:ln>
        </p:spPr>
      </p:pic>
    </p:spTree>
    <p:extLst>
      <p:ext uri="{BB962C8B-B14F-4D97-AF65-F5344CB8AC3E}">
        <p14:creationId xmlns:p14="http://schemas.microsoft.com/office/powerpoint/2010/main" val="105976046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8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6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316" y="130468"/>
            <a:ext cx="2146742" cy="369332"/>
          </a:xfrm>
          <a:prstGeom prst="rect">
            <a:avLst/>
          </a:prstGeom>
        </p:spPr>
        <p:txBody>
          <a:bodyPr wrap="none">
            <a:spAutoFit/>
          </a:bodyPr>
          <a:lstStyle/>
          <a:p>
            <a:r>
              <a:rPr lang="pt-BR" dirty="0" smtClean="0">
                <a:solidFill>
                  <a:srgbClr val="000000"/>
                </a:solidFill>
                <a:latin typeface="Times New Roman" panose="02020603050405020304" pitchFamily="18" charset="0"/>
                <a:ea typeface="Calibri" panose="020F0502020204030204" pitchFamily="34" charset="0"/>
              </a:rPr>
              <a:t>HS kể lại câu chuyện</a:t>
            </a:r>
            <a:endParaRPr lang="en-US" sz="24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3600" y="1471962"/>
            <a:ext cx="6159190" cy="5386038"/>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825190"/>
            <a:ext cx="5296829" cy="3579541"/>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4617360"/>
            <a:ext cx="2416370" cy="2326875"/>
          </a:xfrm>
          <a:prstGeom prst="rect">
            <a:avLst/>
          </a:prstGeom>
        </p:spPr>
      </p:pic>
      <p:pic>
        <p:nvPicPr>
          <p:cNvPr id="2" name="nhac nen ke chuy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10015" y="269341"/>
            <a:ext cx="609600" cy="609600"/>
          </a:xfrm>
          <a:prstGeom prst="rect">
            <a:avLst/>
          </a:prstGeom>
        </p:spPr>
      </p:pic>
    </p:spTree>
    <p:extLst>
      <p:ext uri="{BB962C8B-B14F-4D97-AF65-F5344CB8AC3E}">
        <p14:creationId xmlns:p14="http://schemas.microsoft.com/office/powerpoint/2010/main" val="8633593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2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4968"/>
            <a:ext cx="2575932" cy="729430"/>
          </a:xfrm>
          <a:prstGeom prst="rect">
            <a:avLst/>
          </a:prstGeom>
        </p:spPr>
        <p:txBody>
          <a:bodyPr wrap="square">
            <a:spAutoFit/>
          </a:bodyPr>
          <a:lstStyle/>
          <a:p>
            <a:pPr>
              <a:lnSpc>
                <a:spcPct val="115000"/>
              </a:lnSpc>
              <a:spcAft>
                <a:spcPts val="800"/>
              </a:spcAft>
            </a:pPr>
            <a: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Bạn La hỏi mẹ điều gì? </a:t>
            </a:r>
            <a: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r>
            <a:b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b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113705" y="1115979"/>
            <a:ext cx="4836580" cy="410882"/>
          </a:xfrm>
          <a:prstGeom prst="rect">
            <a:avLst/>
          </a:prstGeom>
        </p:spPr>
        <p:txBody>
          <a:bodyPr wrap="none">
            <a:spAutoFit/>
          </a:bodyPr>
          <a:lstStyle/>
          <a:p>
            <a:pPr>
              <a:lnSpc>
                <a:spcPct val="115000"/>
              </a:lnSpc>
              <a:spcAft>
                <a:spcPts val="800"/>
              </a:spcAft>
            </a:pPr>
            <a: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Mẹ hát cho bạn La nghe câu hát ru ở miền nào?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 y="2184556"/>
            <a:ext cx="6096000" cy="646331"/>
          </a:xfrm>
          <a:prstGeom prst="rect">
            <a:avLst/>
          </a:prstGeom>
        </p:spPr>
        <p:txBody>
          <a:bodyPr>
            <a:spAutoFit/>
          </a:bodyPr>
          <a:lstStyle/>
          <a:p>
            <a: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Hát ru Bắc Bộ và hát ru Nam Bộ mở đầu bằng từ gì?</a:t>
            </a:r>
            <a: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t>
            </a:r>
            <a:br>
              <a:rPr lang="en-US"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br>
            <a:endParaRPr lang="en-US" dirty="0"/>
          </a:p>
        </p:txBody>
      </p:sp>
      <p:sp>
        <p:nvSpPr>
          <p:cNvPr id="10" name="Rectangle 9"/>
          <p:cNvSpPr/>
          <p:nvPr/>
        </p:nvSpPr>
        <p:spPr>
          <a:xfrm>
            <a:off x="-1" y="3107893"/>
            <a:ext cx="4256049" cy="410882"/>
          </a:xfrm>
          <a:prstGeom prst="rect">
            <a:avLst/>
          </a:prstGeom>
        </p:spPr>
        <p:txBody>
          <a:bodyPr wrap="square">
            <a:spAutoFit/>
          </a:bodyPr>
          <a:lstStyle/>
          <a:p>
            <a:pPr>
              <a:lnSpc>
                <a:spcPct val="115000"/>
              </a:lnSpc>
              <a:spcAft>
                <a:spcPts val="800"/>
              </a:spcAft>
            </a:pPr>
            <a:r>
              <a:rPr lang="en-US" dirty="0" smtClean="0">
                <a:solidFill>
                  <a:srgbClr val="242021"/>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Bạn La biết thêm được điều gì về hát ru?</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4268845" y="3195609"/>
            <a:ext cx="7854777" cy="646331"/>
          </a:xfrm>
          <a:prstGeom prst="rect">
            <a:avLst/>
          </a:prstGeom>
        </p:spPr>
        <p:txBody>
          <a:bodyPr wrap="square">
            <a:spAutoFit/>
          </a:bodyPr>
          <a:lstStyle/>
          <a:p>
            <a:r>
              <a:rPr lang="en-US" b="1" i="1" dirty="0" smtClean="0">
                <a:solidFill>
                  <a:srgbClr val="FF0000"/>
                </a:solidFill>
                <a:latin typeface="Times New Roman" panose="02020603050405020304" pitchFamily="18" charset="0"/>
                <a:ea typeface="Calibri" panose="020F0502020204030204" pitchFamily="34" charset="0"/>
              </a:rPr>
              <a:t>+ </a:t>
            </a:r>
            <a:r>
              <a:rPr lang="en-US" b="1" i="1" dirty="0">
                <a:solidFill>
                  <a:srgbClr val="FF0000"/>
                </a:solidFill>
                <a:latin typeface="Times New Roman" panose="02020603050405020304" pitchFamily="18" charset="0"/>
                <a:ea typeface="Calibri" panose="020F0502020204030204" pitchFamily="34" charset="0"/>
              </a:rPr>
              <a:t>1 HS trả lời (Hát ru là câu hát dân ca, là câu hát </a:t>
            </a:r>
            <a:r>
              <a:rPr lang="en-US" b="1" i="1" dirty="0" smtClean="0">
                <a:solidFill>
                  <a:srgbClr val="FF0000"/>
                </a:solidFill>
                <a:latin typeface="Times New Roman" panose="02020603050405020304" pitchFamily="18" charset="0"/>
                <a:ea typeface="Calibri" panose="020F0502020204030204" pitchFamily="34" charset="0"/>
              </a:rPr>
              <a:t>dùng để </a:t>
            </a:r>
            <a:r>
              <a:rPr lang="en-US" b="1" i="1" dirty="0">
                <a:solidFill>
                  <a:srgbClr val="FF0000"/>
                </a:solidFill>
                <a:latin typeface="Times New Roman" panose="02020603050405020304" pitchFamily="18" charset="0"/>
                <a:ea typeface="Calibri" panose="020F0502020204030204" pitchFamily="34" charset="0"/>
              </a:rPr>
              <a:t>ru trẻ em ngủ.)</a:t>
            </a:r>
            <a:br>
              <a:rPr lang="en-US" b="1" i="1" dirty="0">
                <a:solidFill>
                  <a:srgbClr val="FF0000"/>
                </a:solidFill>
                <a:latin typeface="Times New Roman" panose="02020603050405020304" pitchFamily="18" charset="0"/>
                <a:ea typeface="Calibri" panose="020F0502020204030204" pitchFamily="34" charset="0"/>
              </a:rPr>
            </a:br>
            <a:endParaRPr lang="en-US" b="1" i="1" dirty="0">
              <a:solidFill>
                <a:srgbClr val="FF0000"/>
              </a:solidFill>
            </a:endParaRPr>
          </a:p>
        </p:txBody>
      </p:sp>
      <p:sp>
        <p:nvSpPr>
          <p:cNvPr id="11" name="Rectangle 10"/>
          <p:cNvSpPr/>
          <p:nvPr/>
        </p:nvSpPr>
        <p:spPr>
          <a:xfrm>
            <a:off x="8176629" y="-40473"/>
            <a:ext cx="4133993" cy="410882"/>
          </a:xfrm>
          <a:prstGeom prst="rect">
            <a:avLst/>
          </a:prstGeom>
        </p:spPr>
        <p:txBody>
          <a:bodyPr wrap="square">
            <a:spAutoFit/>
          </a:bodyPr>
          <a:lstStyle/>
          <a:p>
            <a:pPr>
              <a:lnSpc>
                <a:spcPct val="115000"/>
              </a:lnSpc>
              <a:spcAft>
                <a:spcPts val="1000"/>
              </a:spcAft>
            </a:pPr>
            <a: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HS trả lời (Bạn La hỏi về hát ru.)</a:t>
            </a:r>
          </a:p>
        </p:txBody>
      </p:sp>
      <p:sp>
        <p:nvSpPr>
          <p:cNvPr id="12" name="Rectangle 11"/>
          <p:cNvSpPr/>
          <p:nvPr/>
        </p:nvSpPr>
        <p:spPr>
          <a:xfrm>
            <a:off x="7532371" y="1027507"/>
            <a:ext cx="4659630" cy="646331"/>
          </a:xfrm>
          <a:prstGeom prst="rect">
            <a:avLst/>
          </a:prstGeom>
        </p:spPr>
        <p:txBody>
          <a:bodyPr wrap="square">
            <a:spAutoFit/>
          </a:bodyPr>
          <a:lstStyle/>
          <a:p>
            <a: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HS trả lời (Bắc Bộ, Trung Bộ, Nam Bộ)</a:t>
            </a:r>
            <a:b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br>
            <a:endParaRPr lang="en-US" b="1" i="1" dirty="0">
              <a:solidFill>
                <a:srgbClr val="FF0000"/>
              </a:solidFill>
            </a:endParaRPr>
          </a:p>
        </p:txBody>
      </p:sp>
      <p:sp>
        <p:nvSpPr>
          <p:cNvPr id="14" name="Rectangle 13"/>
          <p:cNvSpPr/>
          <p:nvPr/>
        </p:nvSpPr>
        <p:spPr>
          <a:xfrm>
            <a:off x="7262767" y="2184556"/>
            <a:ext cx="3691229" cy="410882"/>
          </a:xfrm>
          <a:prstGeom prst="rect">
            <a:avLst/>
          </a:prstGeom>
        </p:spPr>
        <p:txBody>
          <a:bodyPr wrap="square">
            <a:spAutoFit/>
          </a:bodyPr>
          <a:lstStyle/>
          <a:p>
            <a:pPr>
              <a:lnSpc>
                <a:spcPct val="115000"/>
              </a:lnSpc>
              <a:spcAft>
                <a:spcPts val="1000"/>
              </a:spcAft>
            </a:pPr>
            <a:r>
              <a:rPr lang="en-US"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+ 1 HS trả lời (À ơi…!; Ầu ơ…!)</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95742" y="3487564"/>
            <a:ext cx="5196258" cy="3370435"/>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600449"/>
            <a:ext cx="7009518" cy="3257549"/>
          </a:xfrm>
          <a:prstGeom prst="rect">
            <a:avLst/>
          </a:prstGeom>
        </p:spPr>
      </p:pic>
    </p:spTree>
    <p:extLst>
      <p:ext uri="{BB962C8B-B14F-4D97-AF65-F5344CB8AC3E}">
        <p14:creationId xmlns:p14="http://schemas.microsoft.com/office/powerpoint/2010/main" val="253838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1+#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95742" y="3487564"/>
            <a:ext cx="5196258" cy="3370435"/>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3600449"/>
            <a:ext cx="7009518" cy="3257549"/>
          </a:xfrm>
          <a:prstGeom prst="rect">
            <a:avLst/>
          </a:prstGeom>
        </p:spPr>
      </p:pic>
      <p:sp>
        <p:nvSpPr>
          <p:cNvPr id="2" name="Rectangle 1"/>
          <p:cNvSpPr/>
          <p:nvPr/>
        </p:nvSpPr>
        <p:spPr>
          <a:xfrm>
            <a:off x="137531" y="125784"/>
            <a:ext cx="4077630" cy="738664"/>
          </a:xfrm>
          <a:prstGeom prst="rect">
            <a:avLst/>
          </a:prstGeom>
        </p:spPr>
        <p:txBody>
          <a:bodyPr wrap="square">
            <a:spAutoFit/>
          </a:bodyPr>
          <a:lstStyle/>
          <a:p>
            <a:r>
              <a:rPr lang="en-US" dirty="0">
                <a:solidFill>
                  <a:srgbClr val="242021"/>
                </a:solidFill>
                <a:latin typeface="Times New Roman" panose="02020603050405020304" pitchFamily="18" charset="0"/>
                <a:ea typeface="Calibri" panose="020F0502020204030204" pitchFamily="34" charset="0"/>
              </a:rPr>
              <a:t>N</a:t>
            </a:r>
            <a:r>
              <a:rPr lang="en-US" dirty="0" smtClean="0">
                <a:solidFill>
                  <a:srgbClr val="242021"/>
                </a:solidFill>
                <a:latin typeface="Times New Roman" panose="02020603050405020304" pitchFamily="18" charset="0"/>
                <a:ea typeface="Calibri" panose="020F0502020204030204" pitchFamily="34" charset="0"/>
              </a:rPr>
              <a:t>ghe </a:t>
            </a:r>
            <a:r>
              <a:rPr lang="en-US" dirty="0">
                <a:solidFill>
                  <a:srgbClr val="242021"/>
                </a:solidFill>
                <a:latin typeface="Times New Roman" panose="02020603050405020304" pitchFamily="18" charset="0"/>
                <a:ea typeface="Calibri" panose="020F0502020204030204" pitchFamily="34" charset="0"/>
              </a:rPr>
              <a:t>bài hát </a:t>
            </a:r>
            <a:r>
              <a:rPr lang="en-US" i="1" dirty="0">
                <a:solidFill>
                  <a:srgbClr val="242021"/>
                </a:solidFill>
                <a:latin typeface="Times New Roman" panose="02020603050405020304" pitchFamily="18" charset="0"/>
                <a:ea typeface="Calibri" panose="020F0502020204030204" pitchFamily="34" charset="0"/>
              </a:rPr>
              <a:t>Ru em</a:t>
            </a:r>
            <a:r>
              <a:rPr lang="en-US" dirty="0">
                <a:solidFill>
                  <a:srgbClr val="242021"/>
                </a:solidFill>
                <a:latin typeface="Times New Roman" panose="02020603050405020304" pitchFamily="18" charset="0"/>
                <a:ea typeface="Calibri" panose="020F0502020204030204" pitchFamily="34" charset="0"/>
              </a:rPr>
              <a:t>, dân ca Xê-đăng.</a:t>
            </a:r>
            <a:br>
              <a:rPr lang="en-US" dirty="0">
                <a:solidFill>
                  <a:srgbClr val="242021"/>
                </a:solidFill>
                <a:latin typeface="Times New Roman" panose="02020603050405020304" pitchFamily="18" charset="0"/>
                <a:ea typeface="Calibri" panose="020F0502020204030204" pitchFamily="34" charset="0"/>
              </a:rPr>
            </a:br>
            <a:endParaRPr lang="en-US" sz="2400" dirty="0"/>
          </a:p>
        </p:txBody>
      </p:sp>
      <p:pic>
        <p:nvPicPr>
          <p:cNvPr id="3" name="Ru em Dân Ca Xơ đăng Tây Nguyê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06728" y="864448"/>
            <a:ext cx="609600" cy="609600"/>
          </a:xfrm>
          <a:prstGeom prst="rect">
            <a:avLst/>
          </a:prstGeom>
        </p:spPr>
      </p:pic>
    </p:spTree>
    <p:extLst>
      <p:ext uri="{BB962C8B-B14F-4D97-AF65-F5344CB8AC3E}">
        <p14:creationId xmlns:p14="http://schemas.microsoft.com/office/powerpoint/2010/main" val="3346321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88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279032"/>
            <a:ext cx="6984380" cy="2374957"/>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a:t>
            </a:r>
            <a:r>
              <a:rPr kumimoji="0" lang="en-US" sz="2800" b="0" i="0" u="none" strike="noStrike" kern="1200" cap="none" spc="0" normalizeH="0" noProof="0" dirty="0" smtClean="0">
                <a:ln>
                  <a:noFill/>
                </a:ln>
                <a:solidFill>
                  <a:srgbClr val="E137CD"/>
                </a:solidFill>
                <a:effectLst/>
                <a:uLnTx/>
                <a:uFillTx/>
                <a:latin typeface="#9Slide05 Dancing Script" panose="03080800040507000D00" pitchFamily="66" charset="0"/>
                <a:ea typeface="+mn-ea"/>
                <a:cs typeface="+mn-cs"/>
              </a:rPr>
              <a:t>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7502" y="1621484"/>
            <a:ext cx="4504615" cy="976748"/>
          </a:xfrm>
          <a:prstGeom prst="rect">
            <a:avLst/>
          </a:prstGeom>
        </p:spPr>
      </p:pic>
      <p:sp>
        <p:nvSpPr>
          <p:cNvPr id="4" name="TextBox 3"/>
          <p:cNvSpPr txBox="1"/>
          <p:nvPr/>
        </p:nvSpPr>
        <p:spPr>
          <a:xfrm>
            <a:off x="2884263" y="6614901"/>
            <a:ext cx="2564782" cy="307777"/>
          </a:xfrm>
          <a:prstGeom prst="rect">
            <a:avLst/>
          </a:prstGeom>
          <a:noFill/>
        </p:spPr>
        <p:txBody>
          <a:bodyPr wrap="square" rtlCol="0">
            <a:spAutoFit/>
          </a:bodyPr>
          <a:lstStyle/>
          <a:p>
            <a:r>
              <a:rPr lang="en-US" sz="1400" i="1" dirty="0" smtClean="0">
                <a:solidFill>
                  <a:srgbClr val="FF0000"/>
                </a:solidFill>
                <a:latin typeface="Times New Roman" panose="02020603050405020304" pitchFamily="18" charset="0"/>
                <a:cs typeface="Times New Roman" panose="02020603050405020304" pitchFamily="18" charset="0"/>
              </a:rPr>
              <a:t>Chú ý hỏi song mới nêu giáo dục</a:t>
            </a:r>
            <a:endParaRPr lang="en-US" sz="14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0127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6" name="Picture 5" descr="C"/>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601328" y="6288977"/>
            <a:ext cx="510579" cy="490965"/>
          </a:xfrm>
          <a:prstGeom prst="rect">
            <a:avLst/>
          </a:prstGeom>
          <a:noFill/>
          <a:ln>
            <a:noFill/>
          </a:ln>
        </p:spPr>
      </p:pic>
      <p:pic>
        <p:nvPicPr>
          <p:cNvPr id="2" name="Nghe nhạc- Suối đàn t'rưng (Âm Nhạc lớp 3 CTGDPT 2018 -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987254" y="4529648"/>
            <a:ext cx="609600" cy="609600"/>
          </a:xfrm>
          <a:prstGeom prst="rect">
            <a:avLst/>
          </a:prstGeom>
        </p:spPr>
      </p:pic>
    </p:spTree>
    <p:extLst>
      <p:ext uri="{BB962C8B-B14F-4D97-AF65-F5344CB8AC3E}">
        <p14:creationId xmlns:p14="http://schemas.microsoft.com/office/powerpoint/2010/main" val="14411665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4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769953" y="0"/>
            <a:ext cx="2743199"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Chuẩn bị đồ dùng học tập</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468" y="83199"/>
            <a:ext cx="4627755" cy="284957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5664" y="783955"/>
            <a:ext cx="1104298" cy="155057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7543" y="-129864"/>
            <a:ext cx="2117570" cy="2117570"/>
          </a:xfrm>
          <a:prstGeom prst="rect">
            <a:avLst/>
          </a:prstGeom>
        </p:spPr>
      </p:pic>
    </p:spTree>
    <p:extLst>
      <p:ext uri="{BB962C8B-B14F-4D97-AF65-F5344CB8AC3E}">
        <p14:creationId xmlns:p14="http://schemas.microsoft.com/office/powerpoint/2010/main" val="638923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Đàn T'rưng - http://vananhcorporation.vn/"/>
          <p:cNvPicPr/>
          <p:nvPr/>
        </p:nvPicPr>
        <p:blipFill>
          <a:blip r:embed="rId2">
            <a:extLst>
              <a:ext uri="{28A0092B-C50C-407E-A947-70E740481C1C}">
                <a14:useLocalDpi xmlns:a14="http://schemas.microsoft.com/office/drawing/2010/main" val="0"/>
              </a:ext>
            </a:extLst>
          </a:blip>
          <a:srcRect/>
          <a:stretch>
            <a:fillRect/>
          </a:stretch>
        </p:blipFill>
        <p:spPr bwMode="auto">
          <a:xfrm>
            <a:off x="264281" y="2240279"/>
            <a:ext cx="4792828" cy="3788971"/>
          </a:xfrm>
          <a:prstGeom prst="rect">
            <a:avLst/>
          </a:prstGeom>
          <a:noFill/>
          <a:ln>
            <a:noFill/>
          </a:ln>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39" y="1668781"/>
            <a:ext cx="2064150" cy="1848516"/>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8620" y="1668781"/>
            <a:ext cx="2064150" cy="1848516"/>
          </a:xfrm>
          <a:prstGeom prst="rect">
            <a:avLst/>
          </a:prstGeom>
        </p:spPr>
      </p:pic>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7901" y="1636730"/>
            <a:ext cx="2064150" cy="1848516"/>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39" y="3078481"/>
            <a:ext cx="2064150" cy="1848516"/>
          </a:xfrm>
          <a:prstGeom prst="rect">
            <a:avLst/>
          </a:prstGeom>
        </p:spPr>
      </p:pic>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8620" y="3078481"/>
            <a:ext cx="2064150" cy="1848516"/>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7901" y="3078481"/>
            <a:ext cx="2064150" cy="1848516"/>
          </a:xfrm>
          <a:prstGeom prst="rect">
            <a:avLst/>
          </a:prstGeom>
        </p:spPr>
      </p:pic>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8620" y="4488181"/>
            <a:ext cx="2064150" cy="1848516"/>
          </a:xfrm>
          <a:prstGeom prst="rect">
            <a:avLst/>
          </a:prstGeom>
        </p:spPr>
      </p:pic>
      <p:sp>
        <p:nvSpPr>
          <p:cNvPr id="20" name="Rectangle 19"/>
          <p:cNvSpPr/>
          <p:nvPr/>
        </p:nvSpPr>
        <p:spPr>
          <a:xfrm>
            <a:off x="169045" y="788015"/>
            <a:ext cx="3550587" cy="461665"/>
          </a:xfrm>
          <a:prstGeom prst="rect">
            <a:avLst/>
          </a:prstGeom>
        </p:spPr>
        <p:txBody>
          <a:bodyPr wrap="none">
            <a:spAutoFit/>
          </a:bodyPr>
          <a:lstStyle/>
          <a:p>
            <a:r>
              <a:rPr lang="en-US" sz="2400" b="1" dirty="0">
                <a:latin typeface="Times New Roman" panose="02020603050405020304" pitchFamily="18" charset="0"/>
                <a:ea typeface="Calibri" panose="020F0502020204030204" pitchFamily="34" charset="0"/>
              </a:rPr>
              <a:t>Trò chơi: Bức tranh bí ẩn</a:t>
            </a:r>
            <a:endParaRPr lang="en-US" sz="2400" dirty="0"/>
          </a:p>
        </p:txBody>
      </p:sp>
      <p:sp>
        <p:nvSpPr>
          <p:cNvPr id="38" name="Rectangle 37"/>
          <p:cNvSpPr/>
          <p:nvPr/>
        </p:nvSpPr>
        <p:spPr>
          <a:xfrm>
            <a:off x="4299105" y="168903"/>
            <a:ext cx="3436390" cy="461665"/>
          </a:xfrm>
          <a:prstGeom prst="rect">
            <a:avLst/>
          </a:prstGeom>
        </p:spPr>
        <p:txBody>
          <a:bodyPr wrap="none">
            <a:spAutoFit/>
          </a:bodyPr>
          <a:lstStyle/>
          <a:p>
            <a:r>
              <a:rPr lang="en-US" sz="2400" b="1" dirty="0" smtClean="0">
                <a:latin typeface="Times New Roman" panose="02020603050405020304" pitchFamily="18" charset="0"/>
                <a:ea typeface="Calibri" panose="020F0502020204030204" pitchFamily="34" charset="0"/>
              </a:rPr>
              <a:t>HOẠT ĐỘNG MỞ ĐẦU</a:t>
            </a:r>
            <a:endParaRPr lang="en-US" sz="2400" dirty="0"/>
          </a:p>
        </p:txBody>
      </p:sp>
      <p:sp>
        <p:nvSpPr>
          <p:cNvPr id="25" name="TextBox 24"/>
          <p:cNvSpPr txBox="1"/>
          <p:nvPr/>
        </p:nvSpPr>
        <p:spPr>
          <a:xfrm>
            <a:off x="7521917" y="930737"/>
            <a:ext cx="4670083"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Mở mảnh ghép và đoán tên nhạc cụ</a:t>
            </a:r>
            <a:endParaRPr lang="en-US" sz="2400" dirty="0">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653668" y="1610762"/>
            <a:ext cx="6439270" cy="5247020"/>
          </a:xfrm>
          <a:prstGeom prst="rect">
            <a:avLst/>
          </a:prstGeom>
        </p:spPr>
      </p:pic>
      <p:sp>
        <p:nvSpPr>
          <p:cNvPr id="42" name="TextBox 41"/>
          <p:cNvSpPr txBox="1"/>
          <p:nvPr/>
        </p:nvSpPr>
        <p:spPr>
          <a:xfrm>
            <a:off x="7521916" y="2099323"/>
            <a:ext cx="1688991" cy="461665"/>
          </a:xfrm>
          <a:prstGeom prst="rect">
            <a:avLst/>
          </a:prstGeom>
          <a:noFill/>
        </p:spPr>
        <p:txBody>
          <a:bodyPr wrap="square" rtlCol="0">
            <a:spAutoFit/>
          </a:bodyPr>
          <a:lstStyle/>
          <a:p>
            <a:r>
              <a:rPr lang="en-US" sz="2400" b="1" i="1" dirty="0" smtClean="0">
                <a:solidFill>
                  <a:srgbClr val="FF0000"/>
                </a:solidFill>
                <a:latin typeface="Times New Roman" panose="02020603050405020304" pitchFamily="18" charset="0"/>
                <a:cs typeface="Times New Roman" panose="02020603050405020304" pitchFamily="18" charset="0"/>
              </a:rPr>
              <a:t>Đàn t’rưng</a:t>
            </a:r>
            <a:endParaRPr lang="en-US" sz="24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83699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4"/>
                                        </p:tgtEl>
                                        <p:attrNameLst>
                                          <p:attrName>ppt_x</p:attrName>
                                        </p:attrNameLst>
                                      </p:cBhvr>
                                      <p:tavLst>
                                        <p:tav tm="0">
                                          <p:val>
                                            <p:strVal val="ppt_x"/>
                                          </p:val>
                                        </p:tav>
                                        <p:tav tm="100000">
                                          <p:val>
                                            <p:strVal val="ppt_x"/>
                                          </p:val>
                                        </p:tav>
                                      </p:tavLst>
                                    </p:anim>
                                    <p:anim calcmode="lin" valueType="num">
                                      <p:cBhvr additive="base">
                                        <p:cTn id="7" dur="500"/>
                                        <p:tgtEl>
                                          <p:spTgt spid="34"/>
                                        </p:tgtEl>
                                        <p:attrNameLst>
                                          <p:attrName>ppt_y</p:attrName>
                                        </p:attrNameLst>
                                      </p:cBhvr>
                                      <p:tavLst>
                                        <p:tav tm="0">
                                          <p:val>
                                            <p:strVal val="ppt_y"/>
                                          </p:val>
                                        </p:tav>
                                        <p:tav tm="100000">
                                          <p:val>
                                            <p:strVal val="1+ppt_h/2"/>
                                          </p:val>
                                        </p:tav>
                                      </p:tavLst>
                                    </p:anim>
                                    <p:set>
                                      <p:cBhvr>
                                        <p:cTn id="8" dur="1" fill="hold">
                                          <p:stCondLst>
                                            <p:cond delay="499"/>
                                          </p:stCondLst>
                                        </p:cTn>
                                        <p:tgtEl>
                                          <p:spTgt spid="3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1" fill="hold" nodeType="clickEffect">
                                  <p:stCondLst>
                                    <p:cond delay="0"/>
                                  </p:stCondLst>
                                  <p:childTnLst>
                                    <p:anim calcmode="lin" valueType="num">
                                      <p:cBhvr additive="base">
                                        <p:cTn id="12" dur="500"/>
                                        <p:tgtEl>
                                          <p:spTgt spid="29"/>
                                        </p:tgtEl>
                                        <p:attrNameLst>
                                          <p:attrName>ppt_x</p:attrName>
                                        </p:attrNameLst>
                                      </p:cBhvr>
                                      <p:tavLst>
                                        <p:tav tm="0">
                                          <p:val>
                                            <p:strVal val="ppt_x"/>
                                          </p:val>
                                        </p:tav>
                                        <p:tav tm="100000">
                                          <p:val>
                                            <p:strVal val="ppt_x"/>
                                          </p:val>
                                        </p:tav>
                                      </p:tavLst>
                                    </p:anim>
                                    <p:anim calcmode="lin" valueType="num">
                                      <p:cBhvr additive="base">
                                        <p:cTn id="13" dur="500"/>
                                        <p:tgtEl>
                                          <p:spTgt spid="29"/>
                                        </p:tgtEl>
                                        <p:attrNameLst>
                                          <p:attrName>ppt_y</p:attrName>
                                        </p:attrNameLst>
                                      </p:cBhvr>
                                      <p:tavLst>
                                        <p:tav tm="0">
                                          <p:val>
                                            <p:strVal val="ppt_y"/>
                                          </p:val>
                                        </p:tav>
                                        <p:tav tm="100000">
                                          <p:val>
                                            <p:strVal val="0-ppt_h/2"/>
                                          </p:val>
                                        </p:tav>
                                      </p:tavLst>
                                    </p:anim>
                                    <p:set>
                                      <p:cBhvr>
                                        <p:cTn id="14" dur="1" fill="hold">
                                          <p:stCondLst>
                                            <p:cond delay="499"/>
                                          </p:stCondLst>
                                        </p:cTn>
                                        <p:tgtEl>
                                          <p:spTgt spid="2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2" fill="hold" nodeType="clickEffect">
                                  <p:stCondLst>
                                    <p:cond delay="0"/>
                                  </p:stCondLst>
                                  <p:childTnLst>
                                    <p:anim calcmode="lin" valueType="num">
                                      <p:cBhvr additive="base">
                                        <p:cTn id="18" dur="500"/>
                                        <p:tgtEl>
                                          <p:spTgt spid="30"/>
                                        </p:tgtEl>
                                        <p:attrNameLst>
                                          <p:attrName>ppt_x</p:attrName>
                                        </p:attrNameLst>
                                      </p:cBhvr>
                                      <p:tavLst>
                                        <p:tav tm="0">
                                          <p:val>
                                            <p:strVal val="ppt_x"/>
                                          </p:val>
                                        </p:tav>
                                        <p:tav tm="100000">
                                          <p:val>
                                            <p:strVal val="1+ppt_w/2"/>
                                          </p:val>
                                        </p:tav>
                                      </p:tavLst>
                                    </p:anim>
                                    <p:anim calcmode="lin" valueType="num">
                                      <p:cBhvr additive="base">
                                        <p:cTn id="19" dur="500"/>
                                        <p:tgtEl>
                                          <p:spTgt spid="30"/>
                                        </p:tgtEl>
                                        <p:attrNameLst>
                                          <p:attrName>ppt_y</p:attrName>
                                        </p:attrNameLst>
                                      </p:cBhvr>
                                      <p:tavLst>
                                        <p:tav tm="0">
                                          <p:val>
                                            <p:strVal val="ppt_y"/>
                                          </p:val>
                                        </p:tav>
                                        <p:tav tm="100000">
                                          <p:val>
                                            <p:strVal val="ppt_y"/>
                                          </p:val>
                                        </p:tav>
                                      </p:tavLst>
                                    </p:anim>
                                    <p:set>
                                      <p:cBhvr>
                                        <p:cTn id="20" dur="1" fill="hold">
                                          <p:stCondLst>
                                            <p:cond delay="499"/>
                                          </p:stCondLst>
                                        </p:cTn>
                                        <p:tgtEl>
                                          <p:spTgt spid="3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8" fill="hold" nodeType="clickEffect">
                                  <p:stCondLst>
                                    <p:cond delay="0"/>
                                  </p:stCondLst>
                                  <p:childTnLst>
                                    <p:anim calcmode="lin" valueType="num">
                                      <p:cBhvr additive="base">
                                        <p:cTn id="24" dur="500"/>
                                        <p:tgtEl>
                                          <p:spTgt spid="27"/>
                                        </p:tgtEl>
                                        <p:attrNameLst>
                                          <p:attrName>ppt_x</p:attrName>
                                        </p:attrNameLst>
                                      </p:cBhvr>
                                      <p:tavLst>
                                        <p:tav tm="0">
                                          <p:val>
                                            <p:strVal val="ppt_x"/>
                                          </p:val>
                                        </p:tav>
                                        <p:tav tm="100000">
                                          <p:val>
                                            <p:strVal val="0-ppt_w/2"/>
                                          </p:val>
                                        </p:tav>
                                      </p:tavLst>
                                    </p:anim>
                                    <p:anim calcmode="lin" valueType="num">
                                      <p:cBhvr additive="base">
                                        <p:cTn id="25" dur="500"/>
                                        <p:tgtEl>
                                          <p:spTgt spid="27"/>
                                        </p:tgtEl>
                                        <p:attrNameLst>
                                          <p:attrName>ppt_y</p:attrName>
                                        </p:attrNameLst>
                                      </p:cBhvr>
                                      <p:tavLst>
                                        <p:tav tm="0">
                                          <p:val>
                                            <p:strVal val="ppt_y"/>
                                          </p:val>
                                        </p:tav>
                                        <p:tav tm="100000">
                                          <p:val>
                                            <p:strVal val="ppt_y"/>
                                          </p:val>
                                        </p:tav>
                                      </p:tavLst>
                                    </p:anim>
                                    <p:set>
                                      <p:cBhvr>
                                        <p:cTn id="26" dur="1" fill="hold">
                                          <p:stCondLst>
                                            <p:cond delay="499"/>
                                          </p:stCondLst>
                                        </p:cTn>
                                        <p:tgtEl>
                                          <p:spTgt spid="2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32"/>
                                        </p:tgtEl>
                                        <p:attrNameLst>
                                          <p:attrName>ppt_x</p:attrName>
                                        </p:attrNameLst>
                                      </p:cBhvr>
                                      <p:tavLst>
                                        <p:tav tm="0">
                                          <p:val>
                                            <p:strVal val="ppt_x"/>
                                          </p:val>
                                        </p:tav>
                                        <p:tav tm="100000">
                                          <p:val>
                                            <p:strVal val="ppt_x"/>
                                          </p:val>
                                        </p:tav>
                                      </p:tavLst>
                                    </p:anim>
                                    <p:anim calcmode="lin" valueType="num">
                                      <p:cBhvr additive="base">
                                        <p:cTn id="31" dur="500"/>
                                        <p:tgtEl>
                                          <p:spTgt spid="32"/>
                                        </p:tgtEl>
                                        <p:attrNameLst>
                                          <p:attrName>ppt_y</p:attrName>
                                        </p:attrNameLst>
                                      </p:cBhvr>
                                      <p:tavLst>
                                        <p:tav tm="0">
                                          <p:val>
                                            <p:strVal val="ppt_y"/>
                                          </p:val>
                                        </p:tav>
                                        <p:tav tm="100000">
                                          <p:val>
                                            <p:strVal val="1+ppt_h/2"/>
                                          </p:val>
                                        </p:tav>
                                      </p:tavLst>
                                    </p:anim>
                                    <p:set>
                                      <p:cBhvr>
                                        <p:cTn id="32" dur="1" fill="hold">
                                          <p:stCondLst>
                                            <p:cond delay="499"/>
                                          </p:stCondLst>
                                        </p:cTn>
                                        <p:tgtEl>
                                          <p:spTgt spid="3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8" fill="hold" nodeType="clickEffect">
                                  <p:stCondLst>
                                    <p:cond delay="0"/>
                                  </p:stCondLst>
                                  <p:childTnLst>
                                    <p:anim calcmode="lin" valueType="num">
                                      <p:cBhvr additive="base">
                                        <p:cTn id="36" dur="500"/>
                                        <p:tgtEl>
                                          <p:spTgt spid="31"/>
                                        </p:tgtEl>
                                        <p:attrNameLst>
                                          <p:attrName>ppt_x</p:attrName>
                                        </p:attrNameLst>
                                      </p:cBhvr>
                                      <p:tavLst>
                                        <p:tav tm="0">
                                          <p:val>
                                            <p:strVal val="ppt_x"/>
                                          </p:val>
                                        </p:tav>
                                        <p:tav tm="100000">
                                          <p:val>
                                            <p:strVal val="0-ppt_w/2"/>
                                          </p:val>
                                        </p:tav>
                                      </p:tavLst>
                                    </p:anim>
                                    <p:anim calcmode="lin" valueType="num">
                                      <p:cBhvr additive="base">
                                        <p:cTn id="37" dur="500"/>
                                        <p:tgtEl>
                                          <p:spTgt spid="31"/>
                                        </p:tgtEl>
                                        <p:attrNameLst>
                                          <p:attrName>ppt_y</p:attrName>
                                        </p:attrNameLst>
                                      </p:cBhvr>
                                      <p:tavLst>
                                        <p:tav tm="0">
                                          <p:val>
                                            <p:strVal val="ppt_y"/>
                                          </p:val>
                                        </p:tav>
                                        <p:tav tm="100000">
                                          <p:val>
                                            <p:strVal val="ppt_y"/>
                                          </p:val>
                                        </p:tav>
                                      </p:tavLst>
                                    </p:anim>
                                    <p:set>
                                      <p:cBhvr>
                                        <p:cTn id="38" dur="1" fill="hold">
                                          <p:stCondLst>
                                            <p:cond delay="499"/>
                                          </p:stCondLst>
                                        </p:cTn>
                                        <p:tgtEl>
                                          <p:spTgt spid="3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2" fill="hold" nodeType="clickEffect">
                                  <p:stCondLst>
                                    <p:cond delay="0"/>
                                  </p:stCondLst>
                                  <p:childTnLst>
                                    <p:anim calcmode="lin" valueType="num">
                                      <p:cBhvr additive="base">
                                        <p:cTn id="42" dur="500"/>
                                        <p:tgtEl>
                                          <p:spTgt spid="33"/>
                                        </p:tgtEl>
                                        <p:attrNameLst>
                                          <p:attrName>ppt_x</p:attrName>
                                        </p:attrNameLst>
                                      </p:cBhvr>
                                      <p:tavLst>
                                        <p:tav tm="0">
                                          <p:val>
                                            <p:strVal val="ppt_x"/>
                                          </p:val>
                                        </p:tav>
                                        <p:tav tm="100000">
                                          <p:val>
                                            <p:strVal val="1+ppt_w/2"/>
                                          </p:val>
                                        </p:tav>
                                      </p:tavLst>
                                    </p:anim>
                                    <p:anim calcmode="lin" valueType="num">
                                      <p:cBhvr additive="base">
                                        <p:cTn id="43" dur="500"/>
                                        <p:tgtEl>
                                          <p:spTgt spid="33"/>
                                        </p:tgtEl>
                                        <p:attrNameLst>
                                          <p:attrName>ppt_y</p:attrName>
                                        </p:attrNameLst>
                                      </p:cBhvr>
                                      <p:tavLst>
                                        <p:tav tm="0">
                                          <p:val>
                                            <p:strVal val="ppt_y"/>
                                          </p:val>
                                        </p:tav>
                                        <p:tav tm="100000">
                                          <p:val>
                                            <p:strVal val="ppt_y"/>
                                          </p:val>
                                        </p:tav>
                                      </p:tavLst>
                                    </p:anim>
                                    <p:set>
                                      <p:cBhvr>
                                        <p:cTn id="44" dur="1" fill="hold">
                                          <p:stCondLst>
                                            <p:cond delay="499"/>
                                          </p:stCondLst>
                                        </p:cTn>
                                        <p:tgtEl>
                                          <p:spTgt spid="3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additive="base">
                                        <p:cTn id="49" dur="500" fill="hold"/>
                                        <p:tgtEl>
                                          <p:spTgt spid="42"/>
                                        </p:tgtEl>
                                        <p:attrNameLst>
                                          <p:attrName>ppt_x</p:attrName>
                                        </p:attrNameLst>
                                      </p:cBhvr>
                                      <p:tavLst>
                                        <p:tav tm="0">
                                          <p:val>
                                            <p:strVal val="#ppt_x"/>
                                          </p:val>
                                        </p:tav>
                                        <p:tav tm="100000">
                                          <p:val>
                                            <p:strVal val="#ppt_x"/>
                                          </p:val>
                                        </p:tav>
                                      </p:tavLst>
                                    </p:anim>
                                    <p:anim calcmode="lin" valueType="num">
                                      <p:cBhvr additive="base">
                                        <p:cTn id="5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95742" y="6438"/>
            <a:ext cx="5196258" cy="6851562"/>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7009518" cy="6857999"/>
          </a:xfrm>
          <a:prstGeom prst="rect">
            <a:avLst/>
          </a:prstGeom>
        </p:spPr>
      </p:pic>
      <p:sp>
        <p:nvSpPr>
          <p:cNvPr id="13" name="Rectangle 12"/>
          <p:cNvSpPr/>
          <p:nvPr/>
        </p:nvSpPr>
        <p:spPr>
          <a:xfrm>
            <a:off x="7519004" y="731366"/>
            <a:ext cx="1274708" cy="491481"/>
          </a:xfrm>
          <a:prstGeom prst="rect">
            <a:avLst/>
          </a:prstGeom>
        </p:spPr>
        <p:txBody>
          <a:bodyPr wrap="none">
            <a:spAutoFit/>
          </a:bodyPr>
          <a:lstStyle/>
          <a:p>
            <a:pPr algn="ctr" defTabSz="685800">
              <a:lnSpc>
                <a:spcPct val="115000"/>
              </a:lnSpc>
              <a:defRPr/>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TIẾT 15 </a:t>
            </a: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4027" y="206151"/>
            <a:ext cx="424661" cy="359639"/>
          </a:xfrm>
          <a:prstGeom prst="rect">
            <a:avLst/>
          </a:prstGeom>
        </p:spPr>
      </p:pic>
      <p:sp>
        <p:nvSpPr>
          <p:cNvPr id="15" name="Rectangle 14"/>
          <p:cNvSpPr/>
          <p:nvPr/>
        </p:nvSpPr>
        <p:spPr>
          <a:xfrm>
            <a:off x="8245745" y="1573011"/>
            <a:ext cx="2743059" cy="517065"/>
          </a:xfrm>
          <a:prstGeom prst="rect">
            <a:avLst/>
          </a:prstGeom>
        </p:spPr>
        <p:txBody>
          <a:bodyPr wrap="none">
            <a:spAutoFit/>
          </a:bodyPr>
          <a:lstStyle/>
          <a:p>
            <a:pPr algn="ctr" defTabSz="685800">
              <a:lnSpc>
                <a:spcPct val="115000"/>
              </a:lnSpc>
              <a:defRPr/>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SUỐI ĐÀN T’RƯNG</a:t>
            </a: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5320" y="1364933"/>
            <a:ext cx="2098707" cy="933219"/>
          </a:xfrm>
          <a:prstGeom prst="rect">
            <a:avLst/>
          </a:prstGeom>
        </p:spPr>
      </p:pic>
      <p:sp>
        <p:nvSpPr>
          <p:cNvPr id="17" name="Rectangle 16"/>
          <p:cNvSpPr/>
          <p:nvPr/>
        </p:nvSpPr>
        <p:spPr>
          <a:xfrm>
            <a:off x="8159939" y="2691219"/>
            <a:ext cx="3321743" cy="517065"/>
          </a:xfrm>
          <a:prstGeom prst="rect">
            <a:avLst/>
          </a:prstGeom>
        </p:spPr>
        <p:txBody>
          <a:bodyPr wrap="none">
            <a:spAutoFit/>
          </a:bodyPr>
          <a:lstStyle/>
          <a:p>
            <a:pPr algn="ctr" defTabSz="685800">
              <a:lnSpc>
                <a:spcPct val="115000"/>
              </a:lnSpc>
              <a:defRPr/>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 NHỮNG KHÚC HÁT RU</a:t>
            </a: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530" y="0"/>
            <a:ext cx="3610984" cy="1154527"/>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90788" y="2475592"/>
            <a:ext cx="3459487" cy="1027178"/>
          </a:xfrm>
          <a:prstGeom prst="rect">
            <a:avLst/>
          </a:prstGeom>
        </p:spPr>
      </p:pic>
      <p:pic>
        <p:nvPicPr>
          <p:cNvPr id="11" name="Picture 10" descr="C"/>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7806" y="6218827"/>
            <a:ext cx="510579" cy="490965"/>
          </a:xfrm>
          <a:prstGeom prst="rect">
            <a:avLst/>
          </a:prstGeom>
          <a:noFill/>
          <a:ln>
            <a:noFill/>
          </a:ln>
        </p:spPr>
      </p:pic>
    </p:spTree>
    <p:extLst>
      <p:ext uri="{BB962C8B-B14F-4D97-AF65-F5344CB8AC3E}">
        <p14:creationId xmlns:p14="http://schemas.microsoft.com/office/powerpoint/2010/main" val="214379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 calcmode="lin" valueType="num">
                                      <p:cBhvr>
                                        <p:cTn id="15" dur="1000" fill="hold"/>
                                        <p:tgtEl>
                                          <p:spTgt spid="15"/>
                                        </p:tgtEl>
                                        <p:attrNameLst>
                                          <p:attrName>style.rotation</p:attrName>
                                        </p:attrNameLst>
                                      </p:cBhvr>
                                      <p:tavLst>
                                        <p:tav tm="0">
                                          <p:val>
                                            <p:fltVal val="90"/>
                                          </p:val>
                                        </p:tav>
                                        <p:tav tm="100000">
                                          <p:val>
                                            <p:fltVal val="0"/>
                                          </p:val>
                                        </p:tav>
                                      </p:tavLst>
                                    </p:anim>
                                    <p:animEffect transition="in" filter="fade">
                                      <p:cBhvr>
                                        <p:cTn id="16" dur="1000"/>
                                        <p:tgtEl>
                                          <p:spTgt spid="1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14" name="Rectangle 13"/>
          <p:cNvSpPr/>
          <p:nvPr/>
        </p:nvSpPr>
        <p:spPr>
          <a:xfrm>
            <a:off x="5536592" y="645204"/>
            <a:ext cx="1787669" cy="400110"/>
          </a:xfrm>
          <a:prstGeom prst="rect">
            <a:avLst/>
          </a:prstGeom>
        </p:spPr>
        <p:txBody>
          <a:bodyPr wrap="none">
            <a:spAutoFit/>
          </a:bodyPr>
          <a:lstStyle/>
          <a:p>
            <a:r>
              <a:rPr lang="en-US" sz="2000" dirty="0">
                <a:solidFill>
                  <a:srgbClr val="242021"/>
                </a:solidFill>
                <a:latin typeface="Times New Roman" panose="02020603050405020304" pitchFamily="18" charset="0"/>
                <a:ea typeface="Calibri" panose="020F0502020204030204" pitchFamily="34" charset="0"/>
              </a:rPr>
              <a:t>HS </a:t>
            </a:r>
            <a:r>
              <a:rPr lang="en-US" sz="2000" dirty="0" smtClean="0">
                <a:solidFill>
                  <a:srgbClr val="242021"/>
                </a:solidFill>
                <a:latin typeface="Times New Roman" panose="02020603050405020304" pitchFamily="18" charset="0"/>
                <a:ea typeface="Calibri" panose="020F0502020204030204" pitchFamily="34" charset="0"/>
              </a:rPr>
              <a:t>đọc </a:t>
            </a:r>
            <a:r>
              <a:rPr lang="en-US" sz="2000" dirty="0">
                <a:solidFill>
                  <a:srgbClr val="242021"/>
                </a:solidFill>
                <a:latin typeface="Times New Roman" panose="02020603050405020304" pitchFamily="18" charset="0"/>
                <a:ea typeface="Calibri" panose="020F0502020204030204" pitchFamily="34" charset="0"/>
              </a:rPr>
              <a:t>lời </a:t>
            </a:r>
            <a:r>
              <a:rPr lang="en-US" sz="2000" dirty="0" smtClean="0">
                <a:solidFill>
                  <a:srgbClr val="242021"/>
                </a:solidFill>
                <a:latin typeface="Times New Roman" panose="02020603050405020304" pitchFamily="18" charset="0"/>
                <a:ea typeface="Calibri" panose="020F0502020204030204" pitchFamily="34" charset="0"/>
              </a:rPr>
              <a:t>dẫn </a:t>
            </a:r>
            <a:endParaRPr lang="en-US" sz="2800" dirty="0"/>
          </a:p>
        </p:txBody>
      </p:sp>
      <p:sp>
        <p:nvSpPr>
          <p:cNvPr id="15" name="Rectangle 14"/>
          <p:cNvSpPr/>
          <p:nvPr/>
        </p:nvSpPr>
        <p:spPr>
          <a:xfrm>
            <a:off x="5058898" y="0"/>
            <a:ext cx="2743059" cy="517065"/>
          </a:xfrm>
          <a:prstGeom prst="rect">
            <a:avLst/>
          </a:prstGeom>
        </p:spPr>
        <p:txBody>
          <a:bodyPr wrap="none">
            <a:spAutoFit/>
          </a:bodyPr>
          <a:lstStyle/>
          <a:p>
            <a:pPr algn="ctr" defTabSz="685800">
              <a:lnSpc>
                <a:spcPct val="115000"/>
              </a:lnSpc>
              <a:defRPr/>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SUỐI ĐÀN T’RƯNG</a:t>
            </a: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9626" y="0"/>
            <a:ext cx="2098707" cy="933219"/>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122" y="2688961"/>
            <a:ext cx="2873337" cy="431421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19092" y="1758006"/>
            <a:ext cx="7594631" cy="1721450"/>
          </a:xfrm>
          <a:prstGeom prst="rect">
            <a:avLst/>
          </a:prstGeom>
        </p:spPr>
      </p:pic>
      <p:sp>
        <p:nvSpPr>
          <p:cNvPr id="19" name="Rectangle 18"/>
          <p:cNvSpPr/>
          <p:nvPr/>
        </p:nvSpPr>
        <p:spPr>
          <a:xfrm>
            <a:off x="7640455" y="3685770"/>
            <a:ext cx="1826334" cy="400110"/>
          </a:xfrm>
          <a:prstGeom prst="rect">
            <a:avLst/>
          </a:prstGeom>
        </p:spPr>
        <p:txBody>
          <a:bodyPr wrap="none">
            <a:spAutoFit/>
          </a:bodyPr>
          <a:lstStyle/>
          <a:p>
            <a:r>
              <a:rPr lang="en-US" sz="2000" dirty="0" smtClean="0">
                <a:solidFill>
                  <a:srgbClr val="242021"/>
                </a:solidFill>
                <a:latin typeface="Times New Roman" panose="02020603050405020304" pitchFamily="18" charset="0"/>
                <a:ea typeface="Calibri" panose="020F0502020204030204" pitchFamily="34" charset="0"/>
              </a:rPr>
              <a:t>GV đọc </a:t>
            </a:r>
            <a:r>
              <a:rPr lang="en-US" sz="2000" dirty="0">
                <a:solidFill>
                  <a:srgbClr val="242021"/>
                </a:solidFill>
                <a:latin typeface="Times New Roman" panose="02020603050405020304" pitchFamily="18" charset="0"/>
                <a:ea typeface="Calibri" panose="020F0502020204030204" pitchFamily="34" charset="0"/>
              </a:rPr>
              <a:t>lời </a:t>
            </a:r>
            <a:r>
              <a:rPr lang="en-US" sz="2000" dirty="0" smtClean="0">
                <a:solidFill>
                  <a:srgbClr val="242021"/>
                </a:solidFill>
                <a:latin typeface="Times New Roman" panose="02020603050405020304" pitchFamily="18" charset="0"/>
                <a:ea typeface="Calibri" panose="020F0502020204030204" pitchFamily="34" charset="0"/>
              </a:rPr>
              <a:t>dẫn </a:t>
            </a:r>
            <a:endParaRPr lang="en-US" sz="2800" dirty="0"/>
          </a:p>
        </p:txBody>
      </p:sp>
    </p:spTree>
    <p:extLst>
      <p:ext uri="{BB962C8B-B14F-4D97-AF65-F5344CB8AC3E}">
        <p14:creationId xmlns:p14="http://schemas.microsoft.com/office/powerpoint/2010/main" val="427722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78561" y="200050"/>
            <a:ext cx="5354351" cy="369332"/>
          </a:xfrm>
          <a:prstGeom prst="rect">
            <a:avLst/>
          </a:prstGeom>
        </p:spPr>
        <p:txBody>
          <a:bodyPr wrap="none">
            <a:spAutoFit/>
          </a:bodyPr>
          <a:lstStyle/>
          <a:p>
            <a:r>
              <a:rPr lang="en-US" dirty="0" smtClean="0">
                <a:solidFill>
                  <a:srgbClr val="242021"/>
                </a:solidFill>
                <a:latin typeface="Times New Roman" panose="02020603050405020304" pitchFamily="18" charset="0"/>
                <a:ea typeface="Calibri" panose="020F0502020204030204" pitchFamily="34" charset="0"/>
              </a:rPr>
              <a:t>Xem, nghe </a:t>
            </a:r>
            <a:r>
              <a:rPr lang="en-US" dirty="0">
                <a:solidFill>
                  <a:srgbClr val="242021"/>
                </a:solidFill>
                <a:latin typeface="Times New Roman" panose="02020603050405020304" pitchFamily="18" charset="0"/>
                <a:ea typeface="Calibri" panose="020F0502020204030204" pitchFamily="34" charset="0"/>
              </a:rPr>
              <a:t>hoà tấu đàn t’rưng bản nhạc </a:t>
            </a:r>
            <a:r>
              <a:rPr lang="en-US" i="1" dirty="0">
                <a:solidFill>
                  <a:srgbClr val="242021"/>
                </a:solidFill>
                <a:latin typeface="Times New Roman" panose="02020603050405020304" pitchFamily="18" charset="0"/>
                <a:ea typeface="Calibri" panose="020F0502020204030204" pitchFamily="34" charset="0"/>
              </a:rPr>
              <a:t>Suối đàn t’rưng</a:t>
            </a:r>
            <a:endParaRPr lang="en-US" dirty="0"/>
          </a:p>
        </p:txBody>
      </p:sp>
      <p:sp>
        <p:nvSpPr>
          <p:cNvPr id="6" name="Rectangle 5"/>
          <p:cNvSpPr/>
          <p:nvPr/>
        </p:nvSpPr>
        <p:spPr>
          <a:xfrm>
            <a:off x="587258" y="5987124"/>
            <a:ext cx="11515532" cy="446276"/>
          </a:xfrm>
          <a:prstGeom prst="rect">
            <a:avLst/>
          </a:prstGeom>
        </p:spPr>
        <p:txBody>
          <a:bodyPr wrap="square">
            <a:spAutoFit/>
          </a:bodyPr>
          <a:lstStyle/>
          <a:p>
            <a:pPr algn="just">
              <a:lnSpc>
                <a:spcPct val="115000"/>
              </a:lnSpc>
              <a:spcAft>
                <a:spcPts val="1000"/>
              </a:spcAft>
            </a:pPr>
            <a:r>
              <a:rPr lang="en-US" sz="20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Quan sát và lắng nghe tiết mục hoà tấu qua video, em nhận ra nhạc cụ nào trong trò chơi “Bức tranh bí ẩn”? </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Suối Đàn T'Rưng hòa tấu">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93180" y="911170"/>
            <a:ext cx="9700107" cy="5075954"/>
          </a:xfrm>
          <a:prstGeom prst="rect">
            <a:avLst/>
          </a:prstGeom>
        </p:spPr>
      </p:pic>
    </p:spTree>
    <p:extLst>
      <p:ext uri="{BB962C8B-B14F-4D97-AF65-F5344CB8AC3E}">
        <p14:creationId xmlns:p14="http://schemas.microsoft.com/office/powerpoint/2010/main" val="45986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122" y="2688961"/>
            <a:ext cx="2873337" cy="4314218"/>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4815" y="795575"/>
            <a:ext cx="6040596" cy="1423518"/>
          </a:xfrm>
          <a:prstGeom prst="rect">
            <a:avLst/>
          </a:prstGeom>
        </p:spPr>
      </p:pic>
      <p:pic>
        <p:nvPicPr>
          <p:cNvPr id="2" name="Nghe nhạc- Suối đàn t'rưng (Âm Nhạc lớp 3 CTGDPT 2018 - NXBG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2709867"/>
            <a:ext cx="609600" cy="609600"/>
          </a:xfrm>
          <a:prstGeom prst="rect">
            <a:avLst/>
          </a:prstGeom>
        </p:spPr>
      </p:pic>
    </p:spTree>
    <p:extLst>
      <p:ext uri="{BB962C8B-B14F-4D97-AF65-F5344CB8AC3E}">
        <p14:creationId xmlns:p14="http://schemas.microsoft.com/office/powerpoint/2010/main" val="39266609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4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95742" y="2196790"/>
            <a:ext cx="5196258" cy="466121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352907"/>
            <a:ext cx="7009518" cy="4505092"/>
          </a:xfrm>
          <a:prstGeom prst="rect">
            <a:avLst/>
          </a:prstGeom>
        </p:spPr>
      </p:pic>
      <p:sp>
        <p:nvSpPr>
          <p:cNvPr id="4" name="Rectangle 3"/>
          <p:cNvSpPr/>
          <p:nvPr/>
        </p:nvSpPr>
        <p:spPr>
          <a:xfrm>
            <a:off x="200722" y="935390"/>
            <a:ext cx="11991278" cy="1685077"/>
          </a:xfrm>
          <a:prstGeom prst="rect">
            <a:avLst/>
          </a:prstGeom>
        </p:spPr>
        <p:txBody>
          <a:bodyPr wrap="square">
            <a:spAutoFit/>
          </a:bodyPr>
          <a:lstStyle/>
          <a:p>
            <a:pPr algn="just">
              <a:lnSpc>
                <a:spcPct val="115000"/>
              </a:lnSpc>
              <a:spcAft>
                <a:spcPts val="800"/>
              </a:spcAft>
            </a:pPr>
            <a:r>
              <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pt-BR"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Giới </a:t>
            </a:r>
            <a:r>
              <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thiệu: </a:t>
            </a:r>
            <a:r>
              <a:rPr lang="pt-B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Hát ru còn được gọi là ru con hoặc ru em, là tiếng hát của những người thân trong gia đình dùng để ru em/ con/ cháu. Đây là một lối hát theo tập quán truyền thống và rất phổ biến ở các vùng, miền trên cả nước. Tuy mỗi vùng, mỗi dân tộc đều có điệu hát ru được gọi bằng những tên khác nhau và nét nhạc cũng mang màu sắc riêng, nhưng có những điểm chung như: êm dịu, du dương, trìu mến, lời ca giàu hình tượng,... Phần lớn ca từ trong bài hát ru con lấy từ ca dao, đồng dao, hay trích từ các loại thơ/ hò dân gian được truyền miệng qua các thế hệ.</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Rectangle 19"/>
          <p:cNvSpPr/>
          <p:nvPr/>
        </p:nvSpPr>
        <p:spPr>
          <a:xfrm>
            <a:off x="3673999" y="24159"/>
            <a:ext cx="3321743" cy="517065"/>
          </a:xfrm>
          <a:prstGeom prst="rect">
            <a:avLst/>
          </a:prstGeom>
        </p:spPr>
        <p:txBody>
          <a:bodyPr wrap="none">
            <a:spAutoFit/>
          </a:bodyPr>
          <a:lstStyle/>
          <a:p>
            <a:pPr algn="ctr" defTabSz="685800">
              <a:lnSpc>
                <a:spcPct val="115000"/>
              </a:lnSpc>
              <a:defRPr/>
            </a:pPr>
            <a:r>
              <a:rPr lang="en-US" sz="2400" b="1" dirty="0" smtClean="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rPr>
              <a:t> NHỮNG KHÚC HÁT RU</a:t>
            </a:r>
            <a:endParaRPr lang="en-US" sz="2400" b="1" dirty="0">
              <a:solidFill>
                <a:srgbClr val="00206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88" y="23643"/>
            <a:ext cx="3459487" cy="1027178"/>
          </a:xfrm>
          <a:prstGeom prst="rect">
            <a:avLst/>
          </a:prstGeom>
        </p:spPr>
      </p:pic>
      <p:sp>
        <p:nvSpPr>
          <p:cNvPr id="5" name="Rectangle 4"/>
          <p:cNvSpPr/>
          <p:nvPr/>
        </p:nvSpPr>
        <p:spPr>
          <a:xfrm>
            <a:off x="3044285" y="4037984"/>
            <a:ext cx="9147715" cy="410882"/>
          </a:xfrm>
          <a:prstGeom prst="rect">
            <a:avLst/>
          </a:prstGeom>
        </p:spPr>
        <p:txBody>
          <a:bodyPr wrap="square">
            <a:spAutoFit/>
          </a:bodyPr>
          <a:lstStyle/>
          <a:p>
            <a:pPr algn="just">
              <a:lnSpc>
                <a:spcPct val="115000"/>
              </a:lnSpc>
              <a:spcAft>
                <a:spcPts val="800"/>
              </a:spcAft>
            </a:pPr>
            <a:r>
              <a:rPr lang="pt-BR"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Hát </a:t>
            </a:r>
            <a:r>
              <a:rPr lang="pt-B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 câu hát ru sau đó hỏi Các em có biết hoặc được nghe câu hát nào sau đây không?</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334870" y="3414151"/>
            <a:ext cx="6195350" cy="410882"/>
          </a:xfrm>
          <a:prstGeom prst="rect">
            <a:avLst/>
          </a:prstGeom>
        </p:spPr>
        <p:txBody>
          <a:bodyPr wrap="none">
            <a:spAutoFit/>
          </a:bodyPr>
          <a:lstStyle/>
          <a:p>
            <a:pPr algn="just">
              <a:lnSpc>
                <a:spcPct val="115000"/>
              </a:lnSpc>
              <a:spcAft>
                <a:spcPts val="800"/>
              </a:spcAft>
            </a:pPr>
            <a:r>
              <a:rPr lang="pt-B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Những ai trong chúng ta đã từng được nghe bà, mẹ,… hát ru? </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6176323" y="4716237"/>
            <a:ext cx="5793574" cy="385362"/>
          </a:xfrm>
          <a:prstGeom prst="rect">
            <a:avLst/>
          </a:prstGeom>
        </p:spPr>
        <p:txBody>
          <a:bodyPr wrap="none">
            <a:spAutoFit/>
          </a:bodyPr>
          <a:lstStyle/>
          <a:p>
            <a:pPr algn="just">
              <a:lnSpc>
                <a:spcPct val="115000"/>
              </a:lnSpc>
              <a:spcAft>
                <a:spcPts val="800"/>
              </a:spcAft>
            </a:pPr>
            <a:r>
              <a:rPr lang="pt-BR"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HS xung phong lên hát một câu hát ru đã biết, đã từng nghe.</a:t>
            </a:r>
            <a:endParaRPr lang="en-US" i="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822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316" y="130468"/>
            <a:ext cx="3794629" cy="369332"/>
          </a:xfrm>
          <a:prstGeom prst="rect">
            <a:avLst/>
          </a:prstGeom>
        </p:spPr>
        <p:txBody>
          <a:bodyPr wrap="none">
            <a:spAutoFit/>
          </a:bodyPr>
          <a:lstStyle/>
          <a:p>
            <a:r>
              <a:rPr lang="pt-BR" dirty="0" smtClean="0">
                <a:solidFill>
                  <a:srgbClr val="000000"/>
                </a:solidFill>
                <a:latin typeface="Times New Roman" panose="02020603050405020304" pitchFamily="18" charset="0"/>
                <a:ea typeface="Calibri" panose="020F0502020204030204" pitchFamily="34" charset="0"/>
              </a:rPr>
              <a:t>Đọc hoặc cho nghe kể mẫu câu chuyện</a:t>
            </a:r>
            <a:endParaRPr lang="en-US" sz="24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3600" y="1471962"/>
            <a:ext cx="6159190" cy="5386038"/>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825190"/>
            <a:ext cx="5296829" cy="3579541"/>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4617360"/>
            <a:ext cx="2416370" cy="2326875"/>
          </a:xfrm>
          <a:prstGeom prst="rect">
            <a:avLst/>
          </a:prstGeom>
        </p:spPr>
      </p:pic>
      <p:pic>
        <p:nvPicPr>
          <p:cNvPr id="10" name="ke mau cau chuy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3469" y="130468"/>
            <a:ext cx="609600" cy="609600"/>
          </a:xfrm>
          <a:prstGeom prst="rect">
            <a:avLst/>
          </a:prstGeom>
        </p:spPr>
      </p:pic>
    </p:spTree>
    <p:extLst>
      <p:ext uri="{BB962C8B-B14F-4D97-AF65-F5344CB8AC3E}">
        <p14:creationId xmlns:p14="http://schemas.microsoft.com/office/powerpoint/2010/main" val="5242516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833"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472</Words>
  <Application>Microsoft Office PowerPoint</Application>
  <PresentationFormat>Widescreen</PresentationFormat>
  <Paragraphs>34</Paragraphs>
  <Slides>14</Slides>
  <Notes>0</Notes>
  <HiddenSlides>0</HiddenSlides>
  <MMClips>8</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14</vt:i4>
      </vt:variant>
    </vt:vector>
  </HeadingPairs>
  <TitlesOfParts>
    <vt:vector size="22" baseType="lpstr">
      <vt:lpstr>#9Slide05 Dancing Script</vt:lpstr>
      <vt:lpstr>Arial</vt:lpstr>
      <vt:lpstr>Calibri</vt:lpstr>
      <vt:lpstr>Times New Roman</vt:lpstr>
      <vt:lpstr>5_Office Theme</vt:lpstr>
      <vt:lpstr>6_Office Theme</vt:lpstr>
      <vt:lpstr>7_Office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62</cp:revision>
  <dcterms:created xsi:type="dcterms:W3CDTF">2022-04-04T11:47:32Z</dcterms:created>
  <dcterms:modified xsi:type="dcterms:W3CDTF">2024-02-23T20:24:17Z</dcterms:modified>
</cp:coreProperties>
</file>