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4" r:id="rId4"/>
    <p:sldMasterId id="2147483756" r:id="rId5"/>
  </p:sldMasterIdLst>
  <p:notesMasterIdLst>
    <p:notesMasterId r:id="rId17"/>
  </p:notesMasterIdLst>
  <p:sldIdLst>
    <p:sldId id="256" r:id="rId6"/>
    <p:sldId id="289" r:id="rId7"/>
    <p:sldId id="293" r:id="rId8"/>
    <p:sldId id="290" r:id="rId9"/>
    <p:sldId id="302" r:id="rId10"/>
    <p:sldId id="303" r:id="rId11"/>
    <p:sldId id="294" r:id="rId12"/>
    <p:sldId id="304" r:id="rId13"/>
    <p:sldId id="305" r:id="rId14"/>
    <p:sldId id="282" r:id="rId15"/>
    <p:sldId id="28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9D9D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9" d="100"/>
          <a:sy n="69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B3246-DD7C-463C-8BEF-BCDC7CC89618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61ABF-3971-4E26-9941-9071765770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4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661ABF-3971-4E26-9941-9071765770D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954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663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913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12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2809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0831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886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26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139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17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1347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31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84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0332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704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9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4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9162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96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122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088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3987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290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7573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196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6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7892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46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2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7405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4730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04422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1071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94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1128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525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39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548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06279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5705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56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797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738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5557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6986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5745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27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24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857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962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2944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817481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04983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98053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11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48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15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853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29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54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E29CD-CF13-4584-8CD7-08B1064F13D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0DD33-4D96-4080-B0C2-B322769F46C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0763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7CBB5-CA7C-47DE-A8DB-216B0EC2CAF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7F639-05DB-4756-8123-99BB3598F65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456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8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D629E-10BD-45C1-9C6A-589D2DD617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37FC8-47B1-4A5E-A41C-EEF06F66B8A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64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5.xml"/><Relationship Id="rId7" Type="http://schemas.openxmlformats.org/officeDocument/2006/relationships/image" Target="../media/image14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2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26" y="-171399"/>
            <a:ext cx="7477802" cy="1368151"/>
          </a:xfrm>
          <a:prstGeom prst="rect">
            <a:avLst/>
          </a:prstGeom>
          <a:noFill/>
        </p:spPr>
        <p:txBody>
          <a:bodyPr wrap="square" rtlCol="0">
            <a:prstTxWarp prst="textCurveUp">
              <a:avLst/>
            </a:prstTxWarp>
            <a:spAutoFit/>
          </a:bodyPr>
          <a:lstStyle/>
          <a:p>
            <a:r>
              <a:rPr lang="en-US" sz="3600" b="1" smtClean="0">
                <a:solidFill>
                  <a:srgbClr val="002060"/>
                </a:solidFill>
              </a:rPr>
              <a:t>Chào mừng quý thầy cô và các bạn học sinh đến với tiết âm nhạc</a:t>
            </a:r>
            <a:endParaRPr lang="en-US" sz="3600" b="1">
              <a:solidFill>
                <a:srgbClr val="00206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14" y="-64725"/>
            <a:ext cx="585816" cy="5858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621" y="5382508"/>
            <a:ext cx="480835" cy="3854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39144" y="6488668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smtClean="0">
                <a:solidFill>
                  <a:srgbClr val="FF0000"/>
                </a:solidFill>
              </a:rPr>
              <a:t>Bản quyền TT-ÂN-Phi Trường 0987508433  cấm chia sẻ dưới mọi hình thức</a:t>
            </a:r>
            <a:endParaRPr lang="en-US" i="1">
              <a:solidFill>
                <a:srgbClr val="FF0000"/>
              </a:solidFill>
            </a:endParaRPr>
          </a:p>
        </p:txBody>
      </p:sp>
      <p:pic>
        <p:nvPicPr>
          <p:cNvPr id="8" name="nhac tap chung xuat s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00381" y="601735"/>
            <a:ext cx="609600" cy="609600"/>
          </a:xfrm>
          <a:prstGeom prst="rect">
            <a:avLst/>
          </a:prstGeom>
        </p:spPr>
      </p:pic>
      <p:pic>
        <p:nvPicPr>
          <p:cNvPr id="1027" name="Picture 3" descr="C:\Users\Administrator\Desktop\z2565632889832_891108cb7f0998dc6f2bff302641735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92896"/>
            <a:ext cx="3420469" cy="84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37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437112"/>
            <a:ext cx="8280920" cy="3960440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dục-củng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cố-dặn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endParaRPr lang="en-US" sz="44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21806">
            <a:off x="7388425" y="929065"/>
            <a:ext cx="325538" cy="26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778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108" y="-169500"/>
            <a:ext cx="1148327" cy="11483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546359"/>
            <a:ext cx="7092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rgbClr val="FF0000"/>
                </a:solidFill>
              </a:rPr>
              <a:t>Bản quyền TT ÂN Phi Trường 0987508433 cấm chia sẻ dưới mọi hình thức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530" y="6546358"/>
            <a:ext cx="397469" cy="318655"/>
          </a:xfrm>
          <a:prstGeom prst="rect">
            <a:avLst/>
          </a:prstGeom>
        </p:spPr>
      </p:pic>
      <p:pic>
        <p:nvPicPr>
          <p:cNvPr id="7" name="CHU CHI NHO DEATH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55976" y="50606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68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1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0" y="-169640"/>
            <a:ext cx="1064323" cy="94716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610000" y="1052736"/>
            <a:ext cx="18277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/>
            <a:r>
              <a:rPr lang="pt-BR" sz="4000" b="1" u="sng">
                <a:solidFill>
                  <a:schemeClr val="bg1"/>
                </a:solidFill>
              </a:rPr>
              <a:t>TIẾT  </a:t>
            </a:r>
            <a:r>
              <a:rPr lang="pt-BR" sz="4000" b="1" u="sng" smtClean="0">
                <a:solidFill>
                  <a:schemeClr val="bg1"/>
                </a:solidFill>
              </a:rPr>
              <a:t>18</a:t>
            </a:r>
            <a:endParaRPr lang="en-US" sz="4000" u="sng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885963" y="1713002"/>
            <a:ext cx="3572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pt-BR" sz="4000" b="1" i="1" smtClean="0">
                <a:solidFill>
                  <a:schemeClr val="bg1"/>
                </a:solidFill>
              </a:rPr>
              <a:t>Đánh giá HK1</a:t>
            </a:r>
            <a:endParaRPr lang="en-US" sz="4000" i="1">
              <a:solidFill>
                <a:schemeClr val="bg1"/>
              </a:solidFill>
            </a:endParaRPr>
          </a:p>
        </p:txBody>
      </p:sp>
      <p:pic>
        <p:nvPicPr>
          <p:cNvPr id="2050" name="Picture 2" descr="C:\Users\Administrator\Desktop\hinh nen dep pp\HIH NG NGHEP BAI G\c6d5fe6b810c01226af19b390db7b6cc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9223"/>
            <a:ext cx="1438062" cy="3638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istrator\Desktop\hinh nen dep pp\HIH NG NGHEP BAI G\23c204a0cf52b7e935c15376522b1e0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228183" y="4468192"/>
            <a:ext cx="1552883" cy="238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950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8855" y="6487554"/>
            <a:ext cx="375145" cy="30075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47946" y="1772816"/>
            <a:ext cx="63644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08305" algn="l"/>
              </a:tabLst>
            </a:pPr>
            <a:r>
              <a:rPr lang="en-US" sz="3200">
                <a:latin typeface="Times New Roman"/>
                <a:ea typeface="Times New Roman"/>
              </a:rPr>
              <a:t>Đ</a:t>
            </a:r>
            <a:r>
              <a:rPr lang="en-US" sz="3200" smtClean="0">
                <a:latin typeface="Times New Roman"/>
                <a:ea typeface="Times New Roman"/>
              </a:rPr>
              <a:t>àn </a:t>
            </a:r>
            <a:r>
              <a:rPr lang="en-US" sz="3200">
                <a:latin typeface="Times New Roman"/>
                <a:ea typeface="Times New Roman"/>
              </a:rPr>
              <a:t>1 câu hát </a:t>
            </a:r>
            <a:r>
              <a:rPr lang="en-US" sz="3200" smtClean="0">
                <a:latin typeface="Times New Roman"/>
                <a:ea typeface="Times New Roman"/>
              </a:rPr>
              <a:t>bất kỳ </a:t>
            </a:r>
            <a:r>
              <a:rPr lang="en-US" sz="3200">
                <a:latin typeface="Times New Roman"/>
                <a:ea typeface="Times New Roman"/>
              </a:rPr>
              <a:t>lần lượt 4</a:t>
            </a:r>
            <a:r>
              <a:rPr lang="en-US" sz="3200" smtClean="0">
                <a:latin typeface="Times New Roman"/>
                <a:ea typeface="Times New Roman"/>
              </a:rPr>
              <a:t> </a:t>
            </a:r>
            <a:r>
              <a:rPr lang="en-US" sz="3200">
                <a:latin typeface="Times New Roman"/>
                <a:ea typeface="Times New Roman"/>
              </a:rPr>
              <a:t>bài hát </a:t>
            </a:r>
            <a:r>
              <a:rPr lang="en-US" sz="3200" smtClean="0">
                <a:latin typeface="Times New Roman"/>
                <a:ea typeface="Times New Roman"/>
              </a:rPr>
              <a:t>HK1- </a:t>
            </a:r>
            <a:r>
              <a:rPr lang="en-US" sz="3200">
                <a:latin typeface="Times New Roman"/>
                <a:ea typeface="Times New Roman"/>
              </a:rPr>
              <a:t>HS </a:t>
            </a:r>
            <a:r>
              <a:rPr lang="en-US" sz="3200" smtClean="0">
                <a:latin typeface="Times New Roman"/>
                <a:ea typeface="Times New Roman"/>
              </a:rPr>
              <a:t>kể </a:t>
            </a:r>
            <a:r>
              <a:rPr lang="en-US" sz="3200">
                <a:latin typeface="Times New Roman"/>
                <a:ea typeface="Times New Roman"/>
              </a:rPr>
              <a:t>tên bài hát đó, tác giả?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32103" y="622761"/>
            <a:ext cx="4170309" cy="742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408305" algn="l"/>
              </a:tabLst>
            </a:pPr>
            <a:r>
              <a:rPr lang="en-US" sz="3200" b="1">
                <a:latin typeface="Times New Roman"/>
                <a:ea typeface="Times New Roman"/>
              </a:rPr>
              <a:t>1.Kiểm Tra các bài hát</a:t>
            </a:r>
            <a:endParaRPr lang="en-US" sz="32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314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31640" y="764704"/>
            <a:ext cx="60486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800">
                <a:latin typeface="Times New Roman"/>
                <a:ea typeface="Times New Roman"/>
              </a:rPr>
              <a:t>Ô</a:t>
            </a:r>
            <a:r>
              <a:rPr lang="en-US" sz="2800" smtClean="0">
                <a:latin typeface="Times New Roman"/>
                <a:ea typeface="Times New Roman"/>
              </a:rPr>
              <a:t>n </a:t>
            </a:r>
            <a:r>
              <a:rPr lang="en-US" sz="2800">
                <a:latin typeface="Times New Roman"/>
                <a:ea typeface="Times New Roman"/>
              </a:rPr>
              <a:t>hát các bài hát với các hình </a:t>
            </a:r>
            <a:r>
              <a:rPr lang="en-US" sz="2800" smtClean="0">
                <a:latin typeface="Times New Roman"/>
                <a:ea typeface="Times New Roman"/>
              </a:rPr>
              <a:t>thức:</a:t>
            </a:r>
          </a:p>
          <a:p>
            <a:pPr algn="just">
              <a:spcAft>
                <a:spcPts val="0"/>
              </a:spcAft>
            </a:pPr>
            <a:r>
              <a:rPr lang="en-US" sz="2000" smtClean="0">
                <a:effectLst/>
                <a:latin typeface="Times New Roman"/>
                <a:ea typeface="Calibri"/>
              </a:rPr>
              <a:t>+Dàn nhạc trong vườn: Đơn ca</a:t>
            </a:r>
          </a:p>
          <a:p>
            <a:pPr algn="just">
              <a:spcAft>
                <a:spcPts val="0"/>
              </a:spcAft>
            </a:pPr>
            <a:r>
              <a:rPr lang="en-US" sz="2000" smtClean="0">
                <a:latin typeface="Times New Roman"/>
                <a:ea typeface="Calibri"/>
              </a:rPr>
              <a:t>+Con chim chích chòe: Tốp ca</a:t>
            </a:r>
          </a:p>
          <a:p>
            <a:pPr algn="just">
              <a:spcAft>
                <a:spcPts val="0"/>
              </a:spcAft>
            </a:pPr>
            <a:r>
              <a:rPr lang="en-US" sz="2000" smtClean="0">
                <a:effectLst/>
                <a:latin typeface="Times New Roman"/>
                <a:ea typeface="Calibri"/>
              </a:rPr>
              <a:t>+Học sinh lớp 2 chăm ngoan: Hát gõ đệm theo phách</a:t>
            </a:r>
          </a:p>
          <a:p>
            <a:pPr algn="just">
              <a:spcAft>
                <a:spcPts val="0"/>
              </a:spcAft>
            </a:pPr>
            <a:r>
              <a:rPr lang="en-US" sz="2000" smtClean="0">
                <a:latin typeface="Times New Roman"/>
                <a:ea typeface="Calibri"/>
              </a:rPr>
              <a:t>+Chú chim nhỏ dễ thương: Hát vận động phụ họa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73016"/>
            <a:ext cx="7344816" cy="307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97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73016"/>
            <a:ext cx="7344816" cy="307091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619672" y="939017"/>
            <a:ext cx="61206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800">
                <a:solidFill>
                  <a:prstClr val="black"/>
                </a:solidFill>
                <a:latin typeface="Times New Roman"/>
                <a:ea typeface="Times New Roman"/>
              </a:rPr>
              <a:t>GV nhận xét đánh dấu </a:t>
            </a:r>
            <a:r>
              <a:rPr lang="en-US" sz="2800" smtClean="0">
                <a:solidFill>
                  <a:prstClr val="black"/>
                </a:solidFill>
                <a:latin typeface="Times New Roman"/>
                <a:ea typeface="Times New Roman"/>
              </a:rPr>
              <a:t>tắt vào cạnh tên HS trong sổ đánh giá phần hát, 1 trong 3 mức sau: 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just"/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1: Chưa hoàn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thành(CHT)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just"/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2: Hoàn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thành(HT)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lvl="0" algn="just">
              <a:tabLst>
                <a:tab pos="408305" algn="l"/>
              </a:tabLst>
            </a:pPr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3: Hoàn thành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tốt(HTT)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730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  <p:pic>
        <p:nvPicPr>
          <p:cNvPr id="1026" name="Picture 2" descr="C:\Users\Administrator\Desktop\cc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6336703" cy="222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335088" y="1313765"/>
            <a:ext cx="63367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</a:rPr>
              <a:t>Đ</a:t>
            </a:r>
            <a:r>
              <a:rPr lang="en-US" sz="2800" smtClean="0">
                <a:solidFill>
                  <a:srgbClr val="000000"/>
                </a:solidFill>
                <a:latin typeface="Times New Roman"/>
                <a:ea typeface="Times New Roman"/>
              </a:rPr>
              <a:t>ọc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</a:rPr>
              <a:t>bài đọc nhạc số 1 kết hợp thực hiện kí hiệu bàn tay </a:t>
            </a:r>
            <a:endParaRPr lang="en-US" sz="2800">
              <a:solidFill>
                <a:prstClr val="black"/>
              </a:solidFill>
            </a:endParaRPr>
          </a:p>
        </p:txBody>
      </p:sp>
      <p:pic>
        <p:nvPicPr>
          <p:cNvPr id="4" name="NHAC NEN DOC NHAC 1 2 LQA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940703" y="5661248"/>
            <a:ext cx="609600" cy="60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71816" y="653007"/>
            <a:ext cx="5063246" cy="660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 algn="just">
              <a:lnSpc>
                <a:spcPct val="150000"/>
              </a:lnSpc>
              <a:spcAft>
                <a:spcPts val="0"/>
              </a:spcAft>
            </a:pPr>
            <a:r>
              <a:rPr lang="en-US" sz="2800" b="1">
                <a:latin typeface="Arial"/>
                <a:ea typeface="Arial"/>
              </a:rPr>
              <a:t>2. Kiểm tra các bài Đọc nhạc</a:t>
            </a:r>
            <a:endParaRPr lang="en-US" sz="28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7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08" y="2066776"/>
            <a:ext cx="5867809" cy="222631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691680" y="1374231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mtClean="0">
                <a:latin typeface="Times New Roman"/>
                <a:ea typeface="Times New Roman"/>
              </a:rPr>
              <a:t>Ôn đọc </a:t>
            </a:r>
            <a:r>
              <a:rPr lang="en-US">
                <a:latin typeface="Times New Roman"/>
                <a:ea typeface="Times New Roman"/>
              </a:rPr>
              <a:t>bài </a:t>
            </a:r>
            <a:r>
              <a:rPr lang="en-US" smtClean="0">
                <a:latin typeface="Times New Roman"/>
                <a:ea typeface="Times New Roman"/>
              </a:rPr>
              <a:t>đọc nhạc  </a:t>
            </a:r>
            <a:r>
              <a:rPr lang="en-US">
                <a:latin typeface="Times New Roman"/>
                <a:ea typeface="Times New Roman"/>
              </a:rPr>
              <a:t>kết hợp vận động cơ </a:t>
            </a:r>
            <a:r>
              <a:rPr lang="en-US" smtClean="0">
                <a:latin typeface="Times New Roman"/>
                <a:ea typeface="Times New Roman"/>
              </a:rPr>
              <a:t>thể. Sau đó cho HS  </a:t>
            </a:r>
            <a:r>
              <a:rPr lang="en-US">
                <a:latin typeface="Times New Roman"/>
                <a:ea typeface="Times New Roman"/>
              </a:rPr>
              <a:t>sáng tạo </a:t>
            </a:r>
            <a:r>
              <a:rPr lang="en-US" smtClean="0">
                <a:latin typeface="Times New Roman"/>
                <a:ea typeface="Times New Roman"/>
              </a:rPr>
              <a:t>các động tác khác với hình thức cá </a:t>
            </a:r>
            <a:r>
              <a:rPr lang="en-US">
                <a:latin typeface="Times New Roman"/>
                <a:ea typeface="Times New Roman"/>
              </a:rPr>
              <a:t>nhân</a:t>
            </a:r>
            <a:endParaRPr lang="en-US"/>
          </a:p>
        </p:txBody>
      </p:sp>
      <p:pic>
        <p:nvPicPr>
          <p:cNvPr id="2" name="DOC NHAC 2 - Par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36633" y="55518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05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939017"/>
            <a:ext cx="61206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>
                <a:solidFill>
                  <a:prstClr val="black"/>
                </a:solidFill>
                <a:latin typeface="Times New Roman"/>
                <a:ea typeface="Times New Roman"/>
              </a:rPr>
              <a:t>GV nhận xét đánh dấu </a:t>
            </a:r>
            <a:r>
              <a:rPr lang="en-US" sz="2800" smtClean="0">
                <a:solidFill>
                  <a:prstClr val="black"/>
                </a:solidFill>
                <a:latin typeface="Times New Roman"/>
                <a:ea typeface="Times New Roman"/>
              </a:rPr>
              <a:t>tắt vào cạnh tên HS trong sổ đánh giá phần đọc nhạc, 1 trong 3 mức sau: 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1: Chưa hoàn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thành(CHT)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/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2: Hoàn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thành(HT)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  <a:p>
            <a:pPr algn="just">
              <a:tabLst>
                <a:tab pos="408305" algn="l"/>
              </a:tabLst>
            </a:pPr>
            <a:r>
              <a:rPr lang="en-US" sz="2800" i="1">
                <a:solidFill>
                  <a:prstClr val="black"/>
                </a:solidFill>
                <a:latin typeface="Times New Roman"/>
                <a:ea typeface="Times New Roman"/>
              </a:rPr>
              <a:t>Mức 3: Hoàn thành </a:t>
            </a:r>
            <a:r>
              <a:rPr lang="en-US" sz="2800" i="1" smtClean="0">
                <a:solidFill>
                  <a:prstClr val="black"/>
                </a:solidFill>
                <a:latin typeface="Times New Roman"/>
                <a:ea typeface="Times New Roman"/>
              </a:rPr>
              <a:t>tốt(HTT)</a:t>
            </a:r>
            <a:endParaRPr lang="en-US" sz="2800">
              <a:solidFill>
                <a:prstClr val="black"/>
              </a:solidFill>
              <a:latin typeface="Times New Roman"/>
              <a:ea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4581128"/>
            <a:ext cx="4481953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24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03648" y="929914"/>
            <a:ext cx="640871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2000" b="1">
                <a:solidFill>
                  <a:srgbClr val="FC330E"/>
                </a:solidFill>
                <a:latin typeface="Arial"/>
                <a:ea typeface="Arial"/>
              </a:rPr>
              <a:t>II. Đánh giá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>
                <a:solidFill>
                  <a:srgbClr val="000000"/>
                </a:solidFill>
                <a:latin typeface="Times New Roman"/>
                <a:ea typeface="Arial"/>
              </a:rPr>
              <a:t>- Đánh giá nhận xét </a:t>
            </a:r>
            <a:r>
              <a:rPr lang="en-US" sz="2000" smtClean="0">
                <a:solidFill>
                  <a:srgbClr val="000000"/>
                </a:solidFill>
                <a:latin typeface="Times New Roman"/>
                <a:ea typeface="Arial"/>
              </a:rPr>
              <a:t>chung, đọc </a:t>
            </a:r>
            <a:r>
              <a:rPr lang="en-US" sz="2000">
                <a:solidFill>
                  <a:srgbClr val="000000"/>
                </a:solidFill>
                <a:latin typeface="Times New Roman"/>
                <a:ea typeface="Arial"/>
              </a:rPr>
              <a:t>3 mức đánh </a:t>
            </a:r>
            <a:r>
              <a:rPr lang="en-US" sz="2000" smtClean="0">
                <a:solidFill>
                  <a:srgbClr val="000000"/>
                </a:solidFill>
                <a:latin typeface="Times New Roman"/>
                <a:ea typeface="Arial"/>
              </a:rPr>
              <a:t>giá cho HS rõ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>
                <a:latin typeface="Times New Roman"/>
                <a:ea typeface="Times New Roman"/>
                <a:cs typeface="Arial"/>
              </a:rPr>
              <a:t>– Mức 1: Chưa hoàn thành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HS chưa nhớ và chưa  gọi tên bài hát, tên nốt nhạc, tên nhạc cụ được học.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tabLst>
                <a:tab pos="1489710" algn="l"/>
              </a:tabLs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Thực hiện được </a:t>
            </a:r>
            <a:r>
              <a:rPr lang="en-US" sz="2000" i="1" smtClean="0">
                <a:latin typeface="Times New Roman"/>
                <a:ea typeface="Times New Roman"/>
                <a:cs typeface="Arial"/>
              </a:rPr>
              <a:t>ở mức </a:t>
            </a:r>
            <a:r>
              <a:rPr lang="en-US" sz="2000" i="1">
                <a:latin typeface="Times New Roman"/>
                <a:ea typeface="Times New Roman"/>
                <a:cs typeface="Arial"/>
              </a:rPr>
              <a:t>độ vẫn cần sự hướng dẫn của GV.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>
                <a:latin typeface="Times New Roman"/>
                <a:ea typeface="Times New Roman"/>
                <a:cs typeface="Arial"/>
              </a:rPr>
              <a:t>– Mức 2: Hoàn thành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HS thể hiện được bài hát, đọc bài đọc nhạc, gõ đệm hình tiết tấu đã học với nhạc cụ ở mức độ đơn giản.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+Tham gia vào các hoạt động tập thể nhưng còn chưa tự tin.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en-US" sz="2000">
                <a:latin typeface="Times New Roman"/>
                <a:ea typeface="Times New Roman"/>
                <a:cs typeface="Arial"/>
              </a:rPr>
              <a:t>– Mức 3: Hoàn thành tốt HS vận dụng được kiến thức đã học vào thực tế.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tabLst>
                <a:tab pos="308610" algn="l"/>
              </a:tabLs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Biết biểu diễn bài hát, đọc bài đọc nhạc, gõ đệm với nhạc cụ theo hình thức phù hợp.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tabLst>
                <a:tab pos="359410" algn="l"/>
              </a:tabLs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Biết thể hiện cảm xúc khi hát, gõ đệm và vận động phụ họa theo nhịp điệu.</a:t>
            </a:r>
            <a:endParaRPr lang="en-US" sz="2000"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  <a:tabLst>
                <a:tab pos="359410" algn="l"/>
              </a:tabLst>
            </a:pPr>
            <a:r>
              <a:rPr lang="en-US" sz="2000" i="1">
                <a:latin typeface="Times New Roman"/>
                <a:ea typeface="Times New Roman"/>
                <a:cs typeface="Arial"/>
              </a:rPr>
              <a:t>+ Biết chia sẻ ý kiến cá nhân với bạn/ nhóm. Tự tin, tích cực tham gia vào các hoạt động tâp thể.</a:t>
            </a:r>
            <a:endParaRPr lang="en-US" sz="200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56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472</Words>
  <Application>Microsoft Office PowerPoint</Application>
  <PresentationFormat>On-screen Show (4:3)</PresentationFormat>
  <Paragraphs>43</Paragraphs>
  <Slides>11</Slides>
  <Notes>7</Notes>
  <HiddenSlides>0</HiddenSlides>
  <MMClips>4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Office Theme</vt:lpstr>
      <vt:lpstr>5_Office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126</cp:revision>
  <dcterms:created xsi:type="dcterms:W3CDTF">2021-06-20T03:25:41Z</dcterms:created>
  <dcterms:modified xsi:type="dcterms:W3CDTF">2021-06-21T11:56:42Z</dcterms:modified>
</cp:coreProperties>
</file>