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57" r:id="rId3"/>
    <p:sldId id="259" r:id="rId4"/>
    <p:sldId id="260" r:id="rId5"/>
    <p:sldId id="299" r:id="rId6"/>
    <p:sldId id="288" r:id="rId7"/>
    <p:sldId id="293" r:id="rId8"/>
    <p:sldId id="294" r:id="rId9"/>
    <p:sldId id="265" r:id="rId10"/>
    <p:sldId id="301" r:id="rId11"/>
    <p:sldId id="266" r:id="rId12"/>
    <p:sldId id="267" r:id="rId13"/>
    <p:sldId id="268" r:id="rId14"/>
    <p:sldId id="289" r:id="rId15"/>
    <p:sldId id="270" r:id="rId16"/>
    <p:sldId id="271" r:id="rId17"/>
    <p:sldId id="272" r:id="rId18"/>
    <p:sldId id="290" r:id="rId19"/>
    <p:sldId id="295" r:id="rId20"/>
    <p:sldId id="277" r:id="rId21"/>
    <p:sldId id="296" r:id="rId22"/>
    <p:sldId id="298" r:id="rId23"/>
    <p:sldId id="297" r:id="rId24"/>
    <p:sldId id="286"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70" d="100"/>
          <a:sy n="70" d="100"/>
        </p:scale>
        <p:origin x="702" y="66"/>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7452B-0226-433E-9EB0-7530B5EB8AAC}" type="datetimeFigureOut">
              <a:rPr lang="en-US" smtClean="0"/>
              <a:t>15/7/2023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A46EC5-305A-4968-AE3F-16CFD5C6225C}" type="slidenum">
              <a:rPr lang="en-US" smtClean="0"/>
              <a:t>‹#›</a:t>
            </a:fld>
            <a:endParaRPr lang="en-US"/>
          </a:p>
        </p:txBody>
      </p:sp>
    </p:spTree>
    <p:extLst>
      <p:ext uri="{BB962C8B-B14F-4D97-AF65-F5344CB8AC3E}">
        <p14:creationId xmlns:p14="http://schemas.microsoft.com/office/powerpoint/2010/main" val="171350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09715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978929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21668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262101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619210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761601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559776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69326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2058947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88642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816081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821511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599981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1695251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Shape 5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a:spcBef>
                <a:spcPct val="0"/>
              </a:spcBef>
            </a:pPr>
            <a:endParaRPr lang="en-US" altLang="en-US" smtClean="0"/>
          </a:p>
        </p:txBody>
      </p:sp>
      <p:sp>
        <p:nvSpPr>
          <p:cNvPr id="11267" name="Shape 54"/>
          <p:cNvSpPr>
            <a:spLocks noGrp="1" noRot="1" noChangeAspect="1" noTextEdit="1"/>
          </p:cNvSpPr>
          <p:nvPr>
            <p:ph type="sldImg" idx="2"/>
          </p:nvPr>
        </p:nvSpPr>
        <p:spPr>
          <a:xfrm>
            <a:off x="381000" y="685800"/>
            <a:ext cx="6096000" cy="3429000"/>
          </a:xfrm>
          <a:noFill/>
          <a:ln>
            <a:headEnd/>
            <a:tailEnd/>
          </a:ln>
        </p:spPr>
      </p:sp>
    </p:spTree>
    <p:extLst>
      <p:ext uri="{BB962C8B-B14F-4D97-AF65-F5344CB8AC3E}">
        <p14:creationId xmlns:p14="http://schemas.microsoft.com/office/powerpoint/2010/main" val="383615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7160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00338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32358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196828"/>
            <a:ext cx="10515599" cy="1064413"/>
          </a:xfrm>
          <a:prstGeom prst="rect">
            <a:avLst/>
          </a:prstGeom>
          <a:noFill/>
          <a:ln>
            <a:noFill/>
          </a:ln>
        </p:spPr>
        <p:txBody>
          <a:bodyPr/>
          <a:lstStyle>
            <a:lvl1pPr marL="0" marR="0" lvl="0" indent="0" algn="l" rtl="0">
              <a:lnSpc>
                <a:spcPct val="90000"/>
              </a:lnSpc>
              <a:spcBef>
                <a:spcPts val="0"/>
              </a:spcBef>
              <a:buClr>
                <a:srgbClr val="A8B1B8"/>
              </a:buClr>
              <a:buFont typeface="Arial"/>
              <a:buNone/>
              <a:defRPr sz="4400" b="0" i="0" u="none" strike="noStrike" cap="none">
                <a:solidFill>
                  <a:srgbClr val="A8B1B8"/>
                </a:solidFill>
                <a:latin typeface="Arial"/>
                <a:ea typeface="Arial"/>
                <a:cs typeface="Arial"/>
                <a:sym typeface="Arial"/>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 name="Shape 12"/>
          <p:cNvSpPr txBox="1">
            <a:spLocks noGrp="1"/>
          </p:cNvSpPr>
          <p:nvPr>
            <p:ph type="dt" idx="10"/>
          </p:nvPr>
        </p:nvSpPr>
        <p:spPr bwMode="auto">
          <a:xfrm>
            <a:off x="8382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5" name="Shape 13"/>
          <p:cNvSpPr txBox="1">
            <a:spLocks noGrp="1"/>
          </p:cNvSpPr>
          <p:nvPr>
            <p:ph type="ftr" idx="11"/>
          </p:nvPr>
        </p:nvSpPr>
        <p:spPr bwMode="auto">
          <a:xfrm>
            <a:off x="4038600" y="6356350"/>
            <a:ext cx="411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lvl1pPr eaLnBrk="1" hangingPunct="1">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
        <p:nvSpPr>
          <p:cNvPr id="6" name="Shape 14"/>
          <p:cNvSpPr txBox="1">
            <a:spLocks noGrp="1"/>
          </p:cNvSpPr>
          <p:nvPr>
            <p:ph type="sldNum" idx="12"/>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SzPct val="25000"/>
              <a:defRPr sz="1800">
                <a:latin typeface="Calibri" panose="020F0502020204030204" pitchFamily="34" charset="0"/>
                <a:cs typeface="Calibri" panose="020F0502020204030204" pitchFamily="34" charset="0"/>
                <a:sym typeface="Calibri" panose="020F0502020204030204" pitchFamily="34" charset="0"/>
              </a:defRPr>
            </a:lvl1pPr>
          </a:lstStyle>
          <a:p>
            <a:pPr marL="0" marR="0" lvl="0" indent="0" algn="l" defTabSz="914400" rtl="0" eaLnBrk="1" fontAlgn="base" latinLnBrk="0" hangingPunct="1">
              <a:lnSpc>
                <a:spcPct val="100000"/>
              </a:lnSpc>
              <a:spcBef>
                <a:spcPct val="0"/>
              </a:spcBef>
              <a:spcAft>
                <a:spcPct val="0"/>
              </a:spcAft>
              <a:buClrTx/>
              <a:buSzPct val="25000"/>
              <a:buFontTx/>
              <a:buNone/>
              <a:tabLst/>
              <a:defRPr/>
            </a:pPr>
            <a:fld id="{9FFF0030-A7BB-4B17-BA94-212CE9FDA66A}"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rPr>
              <a:pPr marL="0" marR="0" lvl="0" indent="0" algn="l" defTabSz="914400" rtl="0" eaLnBrk="1" fontAlgn="base" latinLnBrk="0" hangingPunct="1">
                <a:lnSpc>
                  <a:spcPct val="100000"/>
                </a:lnSpc>
                <a:spcBef>
                  <a:spcPct val="0"/>
                </a:spcBef>
                <a:spcAft>
                  <a:spcPct val="0"/>
                </a:spcAft>
                <a:buClrTx/>
                <a:buSzPct val="25000"/>
                <a:buFontTx/>
                <a:buNone/>
                <a:tabLst/>
                <a:defRPr/>
              </a:pPr>
              <a:t>‹#›</a:t>
            </a:fld>
            <a:endParaRPr kumimoji="0" lang="en-US" alt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407617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19247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35414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624565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957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1343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07236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54699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428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l" defTabSz="609630" rtl="0" eaLnBrk="1" fontAlgn="auto" latinLnBrk="0" hangingPunct="1">
                <a:lnSpc>
                  <a:spcPct val="100000"/>
                </a:lnSpc>
                <a:spcBef>
                  <a:spcPts val="0"/>
                </a:spcBef>
                <a:spcAft>
                  <a:spcPts val="0"/>
                </a:spcAft>
                <a:buClrTx/>
                <a:buSzTx/>
                <a:buFontTx/>
                <a:buNone/>
                <a:tabLst/>
                <a:defRPr/>
              </a:pPr>
              <a:t>15/7/2023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550434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838200" y="196850"/>
            <a:ext cx="10515600"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US" altLang="en-US" smtClean="0">
              <a:sym typeface="Arial" panose="020B0604020202020204" pitchFamily="34" charset="0"/>
            </a:endParaRPr>
          </a:p>
        </p:txBody>
      </p:sp>
      <p:sp>
        <p:nvSpPr>
          <p:cNvPr id="1027" name="Shape 7"/>
          <p:cNvSpPr txBox="1">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smtClean="0">
              <a:sym typeface="Arial" panose="020B0604020202020204" pitchFamily="34" charset="0"/>
            </a:endParaRPr>
          </a:p>
        </p:txBody>
      </p:sp>
      <p:pic>
        <p:nvPicPr>
          <p:cNvPr id="1028" name="Shape 8"/>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087100" y="185738"/>
            <a:ext cx="909638"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9449027"/>
      </p:ext>
    </p:extLst>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4572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9144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13716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1828800" algn="l" rtl="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5.png"/><Relationship Id="rId3" Type="http://schemas.microsoft.com/office/2007/relationships/media" Target="../media/media2.mp3"/><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openxmlformats.org/officeDocument/2006/relationships/image" Target="../media/image3.gif"/><Relationship Id="rId11" Type="http://schemas.openxmlformats.org/officeDocument/2006/relationships/image" Target="../media/image8.png"/><Relationship Id="rId5" Type="http://schemas.openxmlformats.org/officeDocument/2006/relationships/slideLayout" Target="../slideLayouts/slideLayout7.xml"/><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3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38.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39.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40.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41.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14.mp3"/><Relationship Id="rId7" Type="http://schemas.openxmlformats.org/officeDocument/2006/relationships/image" Target="../media/image3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audio" Target="../media/media14.mp3"/><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image" Target="../media/image4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9.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8.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12.xml"/><Relationship Id="rId7" Type="http://schemas.openxmlformats.org/officeDocument/2006/relationships/image" Target="../media/image28.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6.png"/><Relationship Id="rId5" Type="http://schemas.openxmlformats.org/officeDocument/2006/relationships/image" Target="../media/image11.png"/><Relationship Id="rId10" Type="http://schemas.openxmlformats.org/officeDocument/2006/relationships/image" Target="../media/image44.png"/><Relationship Id="rId4" Type="http://schemas.openxmlformats.org/officeDocument/2006/relationships/notesSlide" Target="../notesSlides/notesSlide15.xml"/><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0.png"/><Relationship Id="rId5" Type="http://schemas.openxmlformats.org/officeDocument/2006/relationships/image" Target="../media/image49.gif"/><Relationship Id="rId4" Type="http://schemas.openxmlformats.org/officeDocument/2006/relationships/image" Target="../media/image48.jpg"/></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3.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2.jpg"/><Relationship Id="rId5" Type="http://schemas.openxmlformats.org/officeDocument/2006/relationships/image" Target="../media/image11.png"/><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gif"/><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3.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6.mp3"/><Relationship Id="rId7" Type="http://schemas.openxmlformats.org/officeDocument/2006/relationships/image" Target="../media/image3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audio" Target="../media/media6.mp3"/><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34.png"/><Relationship Id="rId5" Type="http://schemas.openxmlformats.org/officeDocument/2006/relationships/image" Target="../media/image21.jpg"/><Relationship Id="rId4"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31" name="TextBox 30"/>
          <p:cNvSpPr txBox="1"/>
          <p:nvPr/>
        </p:nvSpPr>
        <p:spPr>
          <a:xfrm>
            <a:off x="4635611" y="538833"/>
            <a:ext cx="527898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rPr>
              <a:t>Chào mừng quý thầy cô và các em học sinh đến với tiết âm nhạc </a:t>
            </a:r>
            <a:endParaRPr kumimoji="0" lang="en-US" sz="3200" b="0" i="0" u="none" strike="noStrike" kern="1200" cap="none" spc="0" normalizeH="0" baseline="0" noProof="0" dirty="0">
              <a:ln>
                <a:noFill/>
              </a:ln>
              <a:solidFill>
                <a:srgbClr val="002060"/>
              </a:solidFill>
              <a:effectLst/>
              <a:uLnTx/>
              <a:uFillTx/>
              <a:latin typeface="#9Slide05 Dancing Script" panose="03080800040507000D00" pitchFamily="66" charset="0"/>
              <a:ea typeface="+mn-ea"/>
              <a:cs typeface="Arial" panose="020B0604020202020204" pitchFamily="34" charset="0"/>
              <a:sym typeface="Arial" panose="020B0604020202020204" pitchFamily="34" charset="0"/>
            </a:endParaRPr>
          </a:p>
        </p:txBody>
      </p:sp>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5473" y="2043315"/>
            <a:ext cx="4133730" cy="2902136"/>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3008" y="4070239"/>
            <a:ext cx="1246629" cy="1750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5" name="Picture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95460" y="1"/>
            <a:ext cx="4221887" cy="6858003"/>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549" y="4837043"/>
            <a:ext cx="2640188" cy="2011118"/>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9549836" y="4285482"/>
            <a:ext cx="3960639" cy="2572517"/>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81348" y="-19676"/>
            <a:ext cx="2363202" cy="1805940"/>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17989" y="34778"/>
            <a:ext cx="1792745" cy="1805940"/>
          </a:xfrm>
          <a:prstGeom prst="rect">
            <a:avLst/>
          </a:prstGeom>
        </p:spPr>
      </p:pic>
      <p:pic>
        <p:nvPicPr>
          <p:cNvPr id="35" name="ngan uoc mo v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01996" y="1433715"/>
            <a:ext cx="609600" cy="609600"/>
          </a:xfrm>
          <a:prstGeom prst="rect">
            <a:avLst/>
          </a:prstGeom>
        </p:spPr>
      </p:pic>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539" y="-22204"/>
            <a:ext cx="4016079" cy="6867837"/>
          </a:xfrm>
          <a:prstGeom prst="rect">
            <a:avLst/>
          </a:prstGeom>
        </p:spPr>
      </p:pic>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5669677" y="-120031"/>
            <a:ext cx="4716222" cy="7098066"/>
          </a:xfrm>
          <a:prstGeom prst="rect">
            <a:avLst/>
          </a:prstGeom>
        </p:spPr>
      </p:pic>
      <p:pic>
        <p:nvPicPr>
          <p:cNvPr id="38" name="Picture 3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63583" y="-121577"/>
            <a:ext cx="4669632" cy="7066582"/>
          </a:xfrm>
          <a:prstGeom prst="rect">
            <a:avLst/>
          </a:prstGeom>
        </p:spPr>
      </p:pic>
      <p:pic>
        <p:nvPicPr>
          <p:cNvPr id="40" name="Picture 39"/>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48" y="5452416"/>
            <a:ext cx="13542623" cy="1424700"/>
          </a:xfrm>
          <a:prstGeom prst="rect">
            <a:avLst/>
          </a:prstGeom>
        </p:spPr>
      </p:pic>
      <p:pic>
        <p:nvPicPr>
          <p:cNvPr id="41" name="NHAC NEN TRO CHOI PAPOI">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123200" y="2955393"/>
            <a:ext cx="609600" cy="609600"/>
          </a:xfrm>
          <a:prstGeom prst="rect">
            <a:avLst/>
          </a:prstGeom>
        </p:spPr>
      </p:pic>
      <p:pic>
        <p:nvPicPr>
          <p:cNvPr id="17" name="Picture 1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71526" y="1840718"/>
            <a:ext cx="566215" cy="479518"/>
          </a:xfrm>
          <a:prstGeom prst="rect">
            <a:avLst/>
          </a:prstGeom>
        </p:spPr>
      </p:pic>
      <p:pic>
        <p:nvPicPr>
          <p:cNvPr id="2" name="Picture 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7539" y="-18981"/>
            <a:ext cx="4079869" cy="1250099"/>
          </a:xfrm>
          <a:prstGeom prst="rect">
            <a:avLst/>
          </a:prstGeom>
        </p:spPr>
      </p:pic>
    </p:spTree>
    <p:extLst>
      <p:ext uri="{BB962C8B-B14F-4D97-AF65-F5344CB8AC3E}">
        <p14:creationId xmlns:p14="http://schemas.microsoft.com/office/powerpoint/2010/main" val="3679601373"/>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0.09714 -0.06296 L 0.20299 -0.08796 " pathEditMode="relative" rAng="0" ptsTypes="AA">
                                      <p:cBhvr>
                                        <p:cTn id="6" dur="2000" fill="hold"/>
                                        <p:tgtEl>
                                          <p:spTgt spid="25"/>
                                        </p:tgtEl>
                                        <p:attrNameLst>
                                          <p:attrName>ppt_x</p:attrName>
                                          <p:attrName>ppt_y</p:attrName>
                                        </p:attrNameLst>
                                      </p:cBhvr>
                                      <p:rCtr x="15000" y="-1250"/>
                                    </p:animMotion>
                                  </p:childTnLst>
                                </p:cTn>
                              </p:par>
                              <p:par>
                                <p:cTn id="7" presetID="56" presetClass="path" presetSubtype="0" accel="50000" decel="50000" fill="hold" nodeType="withEffect">
                                  <p:stCondLst>
                                    <p:cond delay="0"/>
                                  </p:stCondLst>
                                  <p:childTnLst>
                                    <p:animMotion origin="layout" path="M 0.06133 -0.07708 L -0.21184 -0.07199 " pathEditMode="relative" rAng="0" ptsTypes="AA">
                                      <p:cBhvr>
                                        <p:cTn id="8" dur="2000" fill="hold"/>
                                        <p:tgtEl>
                                          <p:spTgt spid="36"/>
                                        </p:tgtEl>
                                        <p:attrNameLst>
                                          <p:attrName>ppt_x</p:attrName>
                                          <p:attrName>ppt_y</p:attrName>
                                        </p:attrNameLst>
                                      </p:cBhvr>
                                      <p:rCtr x="-13659" y="255"/>
                                    </p:animMotion>
                                  </p:childTnLst>
                                </p:cTn>
                              </p:par>
                              <p:par>
                                <p:cTn id="9" presetID="56" presetClass="path" presetSubtype="0" accel="50000" decel="50000" fill="hold" nodeType="withEffect">
                                  <p:stCondLst>
                                    <p:cond delay="0"/>
                                  </p:stCondLst>
                                  <p:childTnLst>
                                    <p:animMotion origin="layout" path="M -0.01979 -0.00926 L 0.36927 0.00463 " pathEditMode="relative" rAng="0" ptsTypes="AA">
                                      <p:cBhvr>
                                        <p:cTn id="10" dur="2000" fill="hold"/>
                                        <p:tgtEl>
                                          <p:spTgt spid="37"/>
                                        </p:tgtEl>
                                        <p:attrNameLst>
                                          <p:attrName>ppt_x</p:attrName>
                                          <p:attrName>ppt_y</p:attrName>
                                        </p:attrNameLst>
                                      </p:cBhvr>
                                      <p:rCtr x="19453" y="694"/>
                                    </p:animMotion>
                                  </p:childTnLst>
                                </p:cTn>
                              </p:par>
                              <p:par>
                                <p:cTn id="11" presetID="56" presetClass="path" presetSubtype="0" accel="50000" decel="50000" fill="hold" nodeType="withEffect">
                                  <p:stCondLst>
                                    <p:cond delay="0"/>
                                  </p:stCondLst>
                                  <p:childTnLst>
                                    <p:animMotion origin="layout" path="M 0.04205 -0.0037 L -0.38737 -0.00532 " pathEditMode="relative" rAng="0" ptsTypes="AA">
                                      <p:cBhvr>
                                        <p:cTn id="12" dur="2000" fill="hold"/>
                                        <p:tgtEl>
                                          <p:spTgt spid="38"/>
                                        </p:tgtEl>
                                        <p:attrNameLst>
                                          <p:attrName>ppt_x</p:attrName>
                                          <p:attrName>ppt_y</p:attrName>
                                        </p:attrNameLst>
                                      </p:cBhvr>
                                      <p:rCtr x="-21471" y="-9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72960" fill="hold"/>
                                        <p:tgtEl>
                                          <p:spTgt spid="35"/>
                                        </p:tgtEl>
                                      </p:cBhvr>
                                    </p:cmd>
                                  </p:childTnLst>
                                </p:cTn>
                              </p:par>
                            </p:childTnLst>
                          </p:cTn>
                        </p:par>
                      </p:childTnLst>
                    </p:cTn>
                  </p:par>
                </p:childTnLst>
              </p:cTn>
              <p:nextCondLst>
                <p:cond evt="onClick" delay="0">
                  <p:tgtEl>
                    <p:spTgt spid="35"/>
                  </p:tgtEl>
                </p:cond>
              </p:nextCondLst>
            </p:seq>
            <p:seq concurrent="1" nextAc="seek">
              <p:cTn id="18" restart="whenNotActive" fill="hold" evtFilter="cancelBubble" nodeType="interactiveSeq">
                <p:stCondLst>
                  <p:cond evt="onClick" delay="0">
                    <p:tgtEl>
                      <p:spTgt spid="41"/>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4213" fill="hold"/>
                                        <p:tgtEl>
                                          <p:spTgt spid="41"/>
                                        </p:tgtEl>
                                      </p:cBhvr>
                                    </p:cmd>
                                  </p:childTnLst>
                                </p:cTn>
                              </p:par>
                            </p:childTnLst>
                          </p:cTn>
                        </p:par>
                      </p:childTnLst>
                    </p:cTn>
                  </p:par>
                </p:childTnLst>
              </p:cTn>
              <p:nextCondLst>
                <p:cond evt="onClick" delay="0">
                  <p:tgtEl>
                    <p:spTgt spid="41"/>
                  </p:tgtEl>
                </p:cond>
              </p:nextCondLst>
            </p:seq>
            <p:audio>
              <p:cMediaNode vol="80000">
                <p:cTn id="23" fill="hold" display="0">
                  <p:stCondLst>
                    <p:cond delay="indefinite"/>
                  </p:stCondLst>
                  <p:endCondLst>
                    <p:cond evt="onStopAudio" delay="0">
                      <p:tgtEl>
                        <p:sldTgt/>
                      </p:tgtEl>
                    </p:cond>
                  </p:endCondLst>
                </p:cTn>
                <p:tgtEl>
                  <p:spTgt spid="35"/>
                </p:tgtEl>
              </p:cMediaNode>
            </p:audio>
            <p:audio>
              <p:cMediaNode vol="80000">
                <p:cTn id="24" fill="hold" display="0">
                  <p:stCondLst>
                    <p:cond delay="indefinite"/>
                  </p:stCondLst>
                  <p:endCondLst>
                    <p:cond evt="onStopAudio" delay="0">
                      <p:tgtEl>
                        <p:sldTgt/>
                      </p:tgtEl>
                    </p:cond>
                  </p:endCondLst>
                </p:cTn>
                <p:tgtEl>
                  <p:spTgt spid="4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4977705" y="0"/>
            <a:ext cx="188384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Đọc lời ca</a:t>
            </a:r>
            <a:endPar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sp>
        <p:nvSpPr>
          <p:cNvPr id="2" name="Rectangle 1"/>
          <p:cNvSpPr/>
          <p:nvPr/>
        </p:nvSpPr>
        <p:spPr>
          <a:xfrm>
            <a:off x="223185" y="780125"/>
            <a:ext cx="11842433" cy="2907976"/>
          </a:xfrm>
          <a:prstGeom prst="rect">
            <a:avLst/>
          </a:prstGeom>
        </p:spPr>
        <p:txBody>
          <a:bodyPr wrap="square">
            <a:spAutoFit/>
          </a:bodyPr>
          <a:lstStyle/>
          <a:p>
            <a:pPr algn="just">
              <a:lnSpc>
                <a:spcPct val="150000"/>
              </a:lnSpc>
              <a:spcAft>
                <a:spcPts val="800"/>
              </a:spcAft>
            </a:pPr>
            <a:r>
              <a:rPr lang="en-US" sz="28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Câu hát 1: Xuân sang khắp trên bản làng. Xuân vui múa ca nhịp nhàng.</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US" sz="28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Câu hát 2: Em hát vang mừng xuân mới sang. Em hát vang mừng xuân mới sang.</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US" sz="28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Câu hát 3: Ngàn muôn cánh hoa đào. Mùa xuân mới đón chào.</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US" sz="2800" i="1" dirty="0">
                <a:solidFill>
                  <a:srgbClr val="242021"/>
                </a:solidFill>
                <a:latin typeface="Times New Roman" panose="02020603050405020304" pitchFamily="18" charset="0"/>
                <a:ea typeface="Calibri" panose="020F0502020204030204" pitchFamily="34" charset="0"/>
                <a:cs typeface="Times New Roman" panose="02020603050405020304" pitchFamily="18" charset="0"/>
              </a:rPr>
              <a:t>Câu hát 4: Các bạn ơi cùng đón xuân về. Bạn ơi cùng đón xuân về.</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0582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368114" y="52141"/>
            <a:ext cx="211147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Dạy từng câu</a:t>
            </a:r>
            <a:endParaRPr kumimoji="0" lang="en-US" sz="28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12" name="Rectangle 11"/>
          <p:cNvSpPr/>
          <p:nvPr/>
        </p:nvSpPr>
        <p:spPr>
          <a:xfrm>
            <a:off x="5699975" y="19064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216" y="1124286"/>
            <a:ext cx="12088801" cy="1607763"/>
          </a:xfrm>
          <a:prstGeom prst="rect">
            <a:avLst/>
          </a:prstGeom>
        </p:spPr>
      </p:pic>
      <p:pic>
        <p:nvPicPr>
          <p:cNvPr id="5"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369342" y="3107298"/>
            <a:ext cx="609600" cy="609600"/>
          </a:xfrm>
          <a:prstGeom prst="rect">
            <a:avLst/>
          </a:prstGeom>
        </p:spPr>
      </p:pic>
    </p:spTree>
    <p:extLst>
      <p:ext uri="{BB962C8B-B14F-4D97-AF65-F5344CB8AC3E}">
        <p14:creationId xmlns:p14="http://schemas.microsoft.com/office/powerpoint/2010/main" val="40225546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36737"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4"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25459" y="3231081"/>
            <a:ext cx="609600" cy="60960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631" y="0"/>
            <a:ext cx="12223631" cy="3044283"/>
          </a:xfrm>
          <a:prstGeom prst="rect">
            <a:avLst/>
          </a:prstGeom>
        </p:spPr>
      </p:pic>
    </p:spTree>
    <p:extLst>
      <p:ext uri="{BB962C8B-B14F-4D97-AF65-F5344CB8AC3E}">
        <p14:creationId xmlns:p14="http://schemas.microsoft.com/office/powerpoint/2010/main" val="563658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36737" y="0"/>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1+2</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4244" y="0"/>
            <a:ext cx="10167756" cy="3155795"/>
          </a:xfrm>
          <a:prstGeom prst="rect">
            <a:avLst/>
          </a:prstGeom>
        </p:spPr>
      </p:pic>
      <p:pic>
        <p:nvPicPr>
          <p:cNvPr id="3" name="C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324737" y="3425758"/>
            <a:ext cx="609600" cy="609600"/>
          </a:xfrm>
          <a:prstGeom prst="rect">
            <a:avLst/>
          </a:prstGeom>
        </p:spPr>
      </p:pic>
    </p:spTree>
    <p:extLst>
      <p:ext uri="{BB962C8B-B14F-4D97-AF65-F5344CB8AC3E}">
        <p14:creationId xmlns:p14="http://schemas.microsoft.com/office/powerpoint/2010/main" val="450244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9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0"/>
            <a:ext cx="12192000" cy="3300761"/>
          </a:xfrm>
          <a:prstGeom prst="rect">
            <a:avLst/>
          </a:prstGeom>
        </p:spPr>
      </p:pic>
      <p:sp>
        <p:nvSpPr>
          <p:cNvPr id="14" name="Rectangle 13"/>
          <p:cNvSpPr/>
          <p:nvPr/>
        </p:nvSpPr>
        <p:spPr>
          <a:xfrm>
            <a:off x="0" y="0"/>
            <a:ext cx="115448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3</a:t>
            </a:r>
            <a:endParaRPr kumimoji="0" lang="en-US" sz="32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3"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03517" y="3599908"/>
            <a:ext cx="609600" cy="609600"/>
          </a:xfrm>
          <a:prstGeom prst="rect">
            <a:avLst/>
          </a:prstGeom>
        </p:spPr>
      </p:pic>
    </p:spTree>
    <p:extLst>
      <p:ext uri="{BB962C8B-B14F-4D97-AF65-F5344CB8AC3E}">
        <p14:creationId xmlns:p14="http://schemas.microsoft.com/office/powerpoint/2010/main" val="33267627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4561827" y="0"/>
            <a:ext cx="1274708"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0"/>
            <a:ext cx="12192000" cy="3056238"/>
          </a:xfrm>
          <a:prstGeom prst="rect">
            <a:avLst/>
          </a:prstGeom>
        </p:spPr>
      </p:pic>
      <p:pic>
        <p:nvPicPr>
          <p:cNvPr id="3"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726181" y="3566454"/>
            <a:ext cx="609600" cy="609600"/>
          </a:xfrm>
          <a:prstGeom prst="rect">
            <a:avLst/>
          </a:prstGeom>
        </p:spPr>
      </p:pic>
    </p:spTree>
    <p:extLst>
      <p:ext uri="{BB962C8B-B14F-4D97-AF65-F5344CB8AC3E}">
        <p14:creationId xmlns:p14="http://schemas.microsoft.com/office/powerpoint/2010/main" val="2029286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12265"/>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3+4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spTree>
    <p:extLst>
      <p:ext uri="{BB962C8B-B14F-4D97-AF65-F5344CB8AC3E}">
        <p14:creationId xmlns:p14="http://schemas.microsoft.com/office/powerpoint/2010/main" val="161755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12265"/>
            <a:ext cx="1765227"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effectLst/>
                <a:uLnTx/>
                <a:uFillTx/>
                <a:latin typeface="Times New Roman" panose="02020603050405020304" pitchFamily="18" charset="0"/>
                <a:ea typeface="+mn-ea"/>
                <a:cs typeface="Times New Roman" panose="02020603050405020304" pitchFamily="18" charset="0"/>
              </a:rPr>
              <a:t>Câu 3+4</a:t>
            </a:r>
            <a:endParaRPr kumimoji="0" lang="en-US" sz="36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3473" y="12264"/>
            <a:ext cx="10576801" cy="3589580"/>
          </a:xfrm>
          <a:prstGeom prst="rect">
            <a:avLst/>
          </a:prstGeom>
        </p:spPr>
      </p:pic>
      <p:pic>
        <p:nvPicPr>
          <p:cNvPr id="5" name="C3+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62161" y="48996"/>
            <a:ext cx="609600" cy="609600"/>
          </a:xfrm>
          <a:prstGeom prst="rect">
            <a:avLst/>
          </a:prstGeom>
        </p:spPr>
      </p:pic>
    </p:spTree>
    <p:extLst>
      <p:ext uri="{BB962C8B-B14F-4D97-AF65-F5344CB8AC3E}">
        <p14:creationId xmlns:p14="http://schemas.microsoft.com/office/powerpoint/2010/main" val="1519760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3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8961"/>
            <a:ext cx="6344381" cy="694502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4380" y="3412274"/>
            <a:ext cx="5847619" cy="3523786"/>
          </a:xfrm>
          <a:prstGeom prst="rect">
            <a:avLst/>
          </a:prstGeom>
        </p:spPr>
      </p:pic>
      <p:pic>
        <p:nvPicPr>
          <p:cNvPr id="5"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781039" y="1396857"/>
            <a:ext cx="609600" cy="609600"/>
          </a:xfrm>
          <a:prstGeom prst="rect">
            <a:avLst/>
          </a:prstGeom>
        </p:spPr>
      </p:pic>
      <p:sp>
        <p:nvSpPr>
          <p:cNvPr id="6" name="Rectangle 5"/>
          <p:cNvSpPr/>
          <p:nvPr/>
        </p:nvSpPr>
        <p:spPr>
          <a:xfrm>
            <a:off x="7471865" y="400110"/>
            <a:ext cx="27061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Cả bài các hình thức</a:t>
            </a:r>
            <a:endParaRPr kumimoji="0" lang="en-US" sz="3200" b="0" i="1" u="none" strike="noStrike" kern="1200" cap="none" spc="0" normalizeH="0" baseline="0" noProof="0" dirty="0" smtClean="0">
              <a:ln>
                <a:noFill/>
              </a:ln>
              <a:solidFill>
                <a:srgbClr val="000000"/>
              </a:solidFill>
              <a:effectLst/>
              <a:uLnTx/>
              <a:uFillTx/>
              <a:latin typeface="Arial"/>
              <a:ea typeface="+mn-ea"/>
              <a:cs typeface="+mn-cs"/>
            </a:endParaRPr>
          </a:p>
        </p:txBody>
      </p:sp>
      <p:sp>
        <p:nvSpPr>
          <p:cNvPr id="7" name="Rectangle 6"/>
          <p:cNvSpPr/>
          <p:nvPr/>
        </p:nvSpPr>
        <p:spPr>
          <a:xfrm>
            <a:off x="7297234" y="0"/>
            <a:ext cx="359265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H</a:t>
            </a:r>
            <a:r>
              <a:rPr kumimoji="0" lang="vi-VN"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oạt động </a:t>
            </a:r>
            <a:r>
              <a:rPr kumimoji="0" lang="en-US" sz="2000" b="1" i="0" u="none" strike="noStrike" kern="1200" cap="none" spc="0" normalizeH="0" baseline="0" noProof="0" dirty="0" smtClean="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thực hành luyện tập</a:t>
            </a: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 name="CA BAI PIANO">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953110" y="1247699"/>
            <a:ext cx="609600" cy="609600"/>
          </a:xfrm>
          <a:prstGeom prst="rect">
            <a:avLst/>
          </a:prstGeom>
        </p:spPr>
      </p:pic>
    </p:spTree>
    <p:extLst>
      <p:ext uri="{BB962C8B-B14F-4D97-AF65-F5344CB8AC3E}">
        <p14:creationId xmlns:p14="http://schemas.microsoft.com/office/powerpoint/2010/main" val="890509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84976" fill="hold"/>
                                        <p:tgtEl>
                                          <p:spTgt spid="5"/>
                                        </p:tgtEl>
                                      </p:cBhvr>
                                    </p:cmd>
                                  </p:childTnLst>
                                </p:cTn>
                              </p:par>
                            </p:childTnLst>
                          </p:cTn>
                        </p:par>
                      </p:childTnLst>
                    </p:cTn>
                  </p:par>
                </p:childTnLst>
              </p:cTn>
              <p:nextCondLst>
                <p:cond evt="onClick" delay="0">
                  <p:tgtEl>
                    <p:spTgt spid="5"/>
                  </p:tgtEl>
                </p:cond>
              </p:nextCondLst>
            </p:seq>
            <p:audio>
              <p:cMediaNode vol="80000">
                <p:cTn id="16" fill="hold" display="0">
                  <p:stCondLst>
                    <p:cond delay="indefinite"/>
                  </p:stCondLst>
                  <p:endCondLst>
                    <p:cond evt="onStopAudio" delay="0">
                      <p:tgtEl>
                        <p:sldTgt/>
                      </p:tgtEl>
                    </p:cond>
                  </p:endCondLst>
                </p:cTn>
                <p:tgtEl>
                  <p:spTgt spid="5"/>
                </p:tgtEl>
              </p:cMediaNode>
            </p:audi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22726" fill="hold"/>
                                        <p:tgtEl>
                                          <p:spTgt spid="3"/>
                                        </p:tgtEl>
                                      </p:cBhvr>
                                    </p:cmd>
                                  </p:childTnLst>
                                </p:cTn>
                              </p:par>
                            </p:childTnLst>
                          </p:cTn>
                        </p:par>
                      </p:childTnLst>
                    </p:cTn>
                  </p:par>
                </p:childTnLst>
              </p:cTn>
              <p:nextCondLst>
                <p:cond evt="onClick" delay="0">
                  <p:tgtEl>
                    <p:spTgt spid="3"/>
                  </p:tgtEl>
                </p:cond>
              </p:nextCondLst>
            </p:seq>
            <p:audio>
              <p:cMediaNode vol="80000">
                <p:cTn id="22" fill="hold" display="0">
                  <p:stCondLst>
                    <p:cond delay="indefinite"/>
                  </p:stCondLst>
                  <p:endCondLst>
                    <p:cond evt="onStopAudio" delay="0">
                      <p:tgtEl>
                        <p:sldTgt/>
                      </p:tgtEl>
                    </p:cond>
                  </p:endCondLst>
                </p:cTn>
                <p:tgtEl>
                  <p:spTgt spid="3"/>
                </p:tgtEl>
              </p:cMediaNode>
            </p:audio>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17893" y="140329"/>
            <a:ext cx="5582169"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HS hát với hình thức Karaoke</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381627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p:cNvSpPr txBox="1"/>
          <p:nvPr/>
        </p:nvSpPr>
        <p:spPr>
          <a:xfrm>
            <a:off x="6467061" y="0"/>
            <a:ext cx="3657599"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Chuẩn bị đồ dùng học tập</a:t>
            </a:r>
            <a:endParaRPr lang="en-US" sz="2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946" y="163925"/>
            <a:ext cx="4270917" cy="2571867"/>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4965" y="976853"/>
            <a:ext cx="1472397" cy="206742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4620" y="591015"/>
            <a:ext cx="1897568" cy="1897568"/>
          </a:xfrm>
          <a:prstGeom prst="rect">
            <a:avLst/>
          </a:prstGeom>
        </p:spPr>
      </p:pic>
    </p:spTree>
    <p:extLst>
      <p:ext uri="{BB962C8B-B14F-4D97-AF65-F5344CB8AC3E}">
        <p14:creationId xmlns:p14="http://schemas.microsoft.com/office/powerpoint/2010/main" val="3319696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1"/>
            <a:ext cx="12195485" cy="2241395"/>
          </a:xfrm>
          <a:prstGeom prst="rect">
            <a:avLst/>
          </a:prstGeom>
        </p:spPr>
      </p:pic>
      <p:pic>
        <p:nvPicPr>
          <p:cNvPr id="11"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610805" y="2674346"/>
            <a:ext cx="609600" cy="609600"/>
          </a:xfrm>
          <a:prstGeom prst="rect">
            <a:avLst/>
          </a:prstGeom>
        </p:spPr>
      </p:pic>
    </p:spTree>
    <p:extLst>
      <p:ext uri="{BB962C8B-B14F-4D97-AF65-F5344CB8AC3E}">
        <p14:creationId xmlns:p14="http://schemas.microsoft.com/office/powerpoint/2010/main" val="4176185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7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1"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30259" y="1035117"/>
            <a:ext cx="609600" cy="609600"/>
          </a:xfrm>
          <a:prstGeom prst="rect">
            <a:avLst/>
          </a:prstGeom>
        </p:spPr>
      </p:pic>
      <p:sp>
        <p:nvSpPr>
          <p:cNvPr id="2" name="TextBox 1"/>
          <p:cNvSpPr txBox="1"/>
          <p:nvPr/>
        </p:nvSpPr>
        <p:spPr>
          <a:xfrm>
            <a:off x="200721" y="78059"/>
            <a:ext cx="4215161"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Hát kết hợp vận động phụ họa</a:t>
            </a:r>
            <a:endParaRPr lang="en-US" sz="2400"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spTree>
    <p:extLst>
      <p:ext uri="{BB962C8B-B14F-4D97-AF65-F5344CB8AC3E}">
        <p14:creationId xmlns:p14="http://schemas.microsoft.com/office/powerpoint/2010/main" val="641471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7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1"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04785" y="146824"/>
            <a:ext cx="609600" cy="6096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216" y="1124286"/>
            <a:ext cx="12088801" cy="1607763"/>
          </a:xfrm>
          <a:prstGeom prst="rect">
            <a:avLst/>
          </a:prstGeom>
        </p:spPr>
      </p:pic>
      <p:sp>
        <p:nvSpPr>
          <p:cNvPr id="10" name="TextBox 9"/>
          <p:cNvSpPr txBox="1"/>
          <p:nvPr/>
        </p:nvSpPr>
        <p:spPr>
          <a:xfrm>
            <a:off x="200721" y="78059"/>
            <a:ext cx="4215161" cy="461665"/>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Hát kết hợp vận động cơ thể</a:t>
            </a:r>
            <a:endParaRPr lang="en-US" sz="2400" dirty="0">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pic>
        <p:nvPicPr>
          <p:cNvPr id="14" name="Picture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65548" y="2817740"/>
            <a:ext cx="500667" cy="415962"/>
          </a:xfrm>
          <a:prstGeom prst="rect">
            <a:avLst/>
          </a:prstGeom>
        </p:spPr>
      </p:pic>
      <p:pic>
        <p:nvPicPr>
          <p:cNvPr id="5" name="Pictur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45514" y="2749962"/>
            <a:ext cx="774917" cy="551517"/>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88787" y="2817739"/>
            <a:ext cx="500667" cy="415962"/>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904923" y="2759607"/>
            <a:ext cx="500667" cy="415962"/>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89415" y="2759607"/>
            <a:ext cx="500667" cy="415962"/>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039468" y="2682184"/>
            <a:ext cx="774917" cy="551517"/>
          </a:xfrm>
          <a:prstGeom prst="rect">
            <a:avLst/>
          </a:prstGeom>
        </p:spPr>
      </p:pic>
    </p:spTree>
    <p:extLst>
      <p:ext uri="{BB962C8B-B14F-4D97-AF65-F5344CB8AC3E}">
        <p14:creationId xmlns:p14="http://schemas.microsoft.com/office/powerpoint/2010/main" val="18580402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7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p:cNvSpPr txBox="1"/>
          <p:nvPr/>
        </p:nvSpPr>
        <p:spPr>
          <a:xfrm>
            <a:off x="5207620" y="279032"/>
            <a:ext cx="6984380" cy="2374957"/>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E137CD"/>
                </a:solidFill>
                <a:effectLst/>
                <a:uLnTx/>
                <a:uFillTx/>
                <a:latin typeface="#9Slide05 Dancing Script" panose="03080800040507000D00" pitchFamily="66" charset="0"/>
                <a:ea typeface="+mn-ea"/>
                <a:cs typeface="+mn-cs"/>
              </a:rPr>
              <a:t>GIÁO DỤC, CỦNG CỐ DẶN DÒ</a:t>
            </a:r>
            <a:endParaRPr kumimoji="0" lang="en-US" sz="2800" b="0" i="0" u="none" strike="noStrike" kern="1200" cap="none" spc="0" normalizeH="0" baseline="0" noProof="0" dirty="0">
              <a:ln>
                <a:noFill/>
              </a:ln>
              <a:solidFill>
                <a:srgbClr val="E137CD"/>
              </a:solidFill>
              <a:effectLst/>
              <a:uLnTx/>
              <a:uFillTx/>
              <a:latin typeface="#9Slide05 Dancing Script" panose="03080800040507000D00" pitchFamily="66" charset="0"/>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9045" y="2552917"/>
            <a:ext cx="6958730" cy="421587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5449045" cy="681339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9044" y="1807102"/>
            <a:ext cx="4943893" cy="1304087"/>
          </a:xfrm>
          <a:prstGeom prst="rect">
            <a:avLst/>
          </a:prstGeom>
        </p:spPr>
      </p:pic>
      <p:sp>
        <p:nvSpPr>
          <p:cNvPr id="4" name="TextBox 3"/>
          <p:cNvSpPr txBox="1"/>
          <p:nvPr/>
        </p:nvSpPr>
        <p:spPr>
          <a:xfrm>
            <a:off x="6646126" y="3245915"/>
            <a:ext cx="3389971" cy="307777"/>
          </a:xfrm>
          <a:prstGeom prst="rect">
            <a:avLst/>
          </a:prstGeom>
          <a:noFill/>
        </p:spPr>
        <p:txBody>
          <a:bodyPr wrap="square" rtlCol="0">
            <a:spAutoFit/>
          </a:bodyPr>
          <a:lstStyle/>
          <a:p>
            <a:r>
              <a:rPr lang="en-US" sz="1400" i="1" dirty="0" smtClean="0">
                <a:solidFill>
                  <a:srgbClr val="FF0000"/>
                </a:solidFill>
                <a:latin typeface="Times New Roman" panose="02020603050405020304" pitchFamily="18" charset="0"/>
                <a:cs typeface="Times New Roman" panose="02020603050405020304" pitchFamily="18" charset="0"/>
              </a:rPr>
              <a:t>Chú ý hỏi song câu hỏi mới nêu giáo dục</a:t>
            </a:r>
            <a:endParaRPr lang="en-US" sz="14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6780267"/>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4"/>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1386369" y="100359"/>
            <a:ext cx="11114150" cy="3434578"/>
          </a:xfrm>
          <a:prstGeom prst="rect">
            <a:avLst/>
          </a:prstGeom>
          <a:noFill/>
        </p:spPr>
        <p:txBody>
          <a:bodyPr wrap="square" rtlCol="0">
            <a:prstTxWarp prst="textArchUpPour">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Chúa quý thầy cô mạnh khỏe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FFFFFF"/>
                </a:solidFill>
                <a:effectLst/>
                <a:uLnTx/>
                <a:uFillTx/>
                <a:latin typeface="Times New Roman" panose="02020603050405020304" pitchFamily="18" charset="0"/>
                <a:ea typeface="+mn-ea"/>
                <a:cs typeface="Times New Roman" panose="02020603050405020304" pitchFamily="18" charset="0"/>
              </a:rPr>
              <a:t>Các em học sinh chăm ngoan học giỏi</a:t>
            </a:r>
            <a:endParaRPr kumimoji="0" 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1932" y="1567324"/>
            <a:ext cx="3935224" cy="1967613"/>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860" y="2032449"/>
            <a:ext cx="3758730" cy="4711111"/>
          </a:xfrm>
          <a:prstGeom prst="rect">
            <a:avLst/>
          </a:prstGeom>
        </p:spPr>
      </p:pic>
      <p:pic>
        <p:nvPicPr>
          <p:cNvPr id="6"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82454" y="5208272"/>
            <a:ext cx="609600" cy="609600"/>
          </a:xfrm>
          <a:prstGeom prst="rect">
            <a:avLst/>
          </a:prstGeom>
        </p:spPr>
      </p:pic>
    </p:spTree>
    <p:extLst>
      <p:ext uri="{BB962C8B-B14F-4D97-AF65-F5344CB8AC3E}">
        <p14:creationId xmlns:p14="http://schemas.microsoft.com/office/powerpoint/2010/main" val="4241321975"/>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7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5" name="Rectangle 4"/>
          <p:cNvSpPr/>
          <p:nvPr/>
        </p:nvSpPr>
        <p:spPr>
          <a:xfrm>
            <a:off x="4004013" y="0"/>
            <a:ext cx="2638864" cy="461665"/>
          </a:xfrm>
          <a:prstGeom prst="rect">
            <a:avLst/>
          </a:prstGeom>
        </p:spPr>
        <p:txBody>
          <a:bodyPr wrap="none">
            <a:spAutoFit/>
          </a:bodyPr>
          <a:lstStyle/>
          <a:p>
            <a:r>
              <a:rPr lang="vi-VN" sz="2400" b="1" dirty="0">
                <a:latin typeface="Times New Roman" panose="02020603050405020304" pitchFamily="18" charset="0"/>
                <a:ea typeface="Calibri" panose="020F0502020204030204" pitchFamily="34" charset="0"/>
              </a:rPr>
              <a:t>Hoạt động mở đầu</a:t>
            </a:r>
            <a:endParaRPr lang="en-US" sz="2400" dirty="0"/>
          </a:p>
        </p:txBody>
      </p:sp>
    </p:spTree>
    <p:extLst>
      <p:ext uri="{BB962C8B-B14F-4D97-AF65-F5344CB8AC3E}">
        <p14:creationId xmlns:p14="http://schemas.microsoft.com/office/powerpoint/2010/main" val="3564119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7976" y="90065"/>
            <a:ext cx="3978974" cy="483017"/>
          </a:xfrm>
          <a:prstGeom prst="rect">
            <a:avLst/>
          </a:prstGeom>
        </p:spPr>
        <p:txBody>
          <a:bodyPr wrap="none">
            <a:spAutoFit/>
          </a:bodyPr>
          <a:lstStyle/>
          <a:p>
            <a:pPr>
              <a:lnSpc>
                <a:spcPct val="115000"/>
              </a:lnSpc>
              <a:spcAft>
                <a:spcPts val="800"/>
              </a:spcAft>
            </a:pPr>
            <a:r>
              <a:rPr lang="en-US" sz="2400" dirty="0" smtClean="0">
                <a:solidFill>
                  <a:srgbClr val="000000"/>
                </a:solidFill>
                <a:latin typeface="Times New Roman" panose="02020603050405020304" pitchFamily="18" charset="0"/>
                <a:ea typeface="Arial" panose="020B0604020202020204" pitchFamily="34" charset="0"/>
                <a:cs typeface="Times New Roman" panose="02020603050405020304" pitchFamily="18" charset="0"/>
              </a:rPr>
              <a:t>Khởi </a:t>
            </a:r>
            <a:r>
              <a:rPr lang="en-US" sz="24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động giọng theo mẫu sau</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MAU 2 DRMR-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62663" y="4224376"/>
            <a:ext cx="609600" cy="609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8078" y="1739591"/>
            <a:ext cx="9199756" cy="2113272"/>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937280"/>
            <a:ext cx="3085714" cy="2971429"/>
          </a:xfrm>
          <a:prstGeom prst="rect">
            <a:avLst/>
          </a:prstGeom>
        </p:spPr>
      </p:pic>
    </p:spTree>
    <p:extLst>
      <p:ext uri="{BB962C8B-B14F-4D97-AF65-F5344CB8AC3E}">
        <p14:creationId xmlns:p14="http://schemas.microsoft.com/office/powerpoint/2010/main" val="17034770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6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3882483" y="952099"/>
            <a:ext cx="5473391" cy="558038"/>
          </a:xfrm>
          <a:prstGeom prst="rect">
            <a:avLst/>
          </a:prstGeom>
        </p:spPr>
        <p:txBody>
          <a:bodyPr wrap="square">
            <a:spAutoFit/>
          </a:bodyPr>
          <a:lstStyle/>
          <a:p>
            <a:pPr algn="ctr">
              <a:lnSpc>
                <a:spcPct val="115000"/>
              </a:lnSpc>
              <a:spcAft>
                <a:spcPts val="0"/>
              </a:spcAft>
            </a:pPr>
            <a:r>
              <a:rPr lang="vi-VN" sz="2800" b="1" dirty="0" smtClean="0">
                <a:solidFill>
                  <a:srgbClr val="FF0000"/>
                </a:solidFill>
                <a:effectLst/>
                <a:latin typeface="#9Slide05 Dancing Script" panose="03080800040507000D00" pitchFamily="66" charset="0"/>
                <a:ea typeface="Calibri" panose="020F0502020204030204" pitchFamily="34" charset="0"/>
                <a:cs typeface="Times New Roman" panose="02020603050405020304" pitchFamily="18" charset="0"/>
              </a:rPr>
              <a:t>HỌC HÁT BÀI</a:t>
            </a:r>
            <a:r>
              <a:rPr lang="en-US" sz="2800" b="1" dirty="0" smtClean="0">
                <a:solidFill>
                  <a:srgbClr val="FF0000"/>
                </a:solidFill>
                <a:effectLst/>
                <a:latin typeface="#9Slide05 Dancing Script" panose="03080800040507000D00" pitchFamily="66" charset="0"/>
                <a:ea typeface="Calibri" panose="020F0502020204030204" pitchFamily="34" charset="0"/>
                <a:cs typeface="Times New Roman" panose="02020603050405020304" pitchFamily="18" charset="0"/>
              </a:rPr>
              <a:t>: </a:t>
            </a:r>
            <a:r>
              <a:rPr lang="en-US" sz="2800" b="1" dirty="0" smtClean="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rPr>
              <a:t>ĐÓN XUÂN VỀ</a:t>
            </a:r>
            <a:endParaRPr lang="en-US" sz="2800" dirty="0" smtClean="0">
              <a:solidFill>
                <a:srgbClr val="FF0000"/>
              </a:solidFill>
              <a:effectLst/>
              <a:latin typeface="#9Slide05 Dancing Script" panose="03080800040507000D00" pitchFamily="66" charset="0"/>
              <a:ea typeface="Calibri" panose="020F0502020204030204" pitchFamily="34" charset="0"/>
              <a:cs typeface="Times New Roman" panose="02020603050405020304" pitchFamily="18" charset="0"/>
            </a:endParaRPr>
          </a:p>
        </p:txBody>
      </p:sp>
      <p:sp>
        <p:nvSpPr>
          <p:cNvPr id="9" name="Rectangle 8"/>
          <p:cNvSpPr/>
          <p:nvPr/>
        </p:nvSpPr>
        <p:spPr>
          <a:xfrm>
            <a:off x="5983217" y="39597"/>
            <a:ext cx="1672253" cy="624530"/>
          </a:xfrm>
          <a:prstGeom prst="rect">
            <a:avLst/>
          </a:prstGeom>
        </p:spPr>
        <p:txBody>
          <a:bodyPr wrap="none">
            <a:spAutoFit/>
          </a:bodyPr>
          <a:lstStyle/>
          <a:p>
            <a:pPr algn="ctr">
              <a:lnSpc>
                <a:spcPct val="115000"/>
              </a:lnSpc>
              <a:spcAft>
                <a:spcPts val="0"/>
              </a:spcAft>
            </a:pPr>
            <a:r>
              <a:rPr lang="en-US" sz="3200" b="1" dirty="0" smtClean="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rPr>
              <a:t>TIẾT 19 </a:t>
            </a:r>
            <a:endParaRPr lang="en-US" sz="3200" b="1" dirty="0">
              <a:solidFill>
                <a:srgbClr val="FF0000"/>
              </a:solidFill>
              <a:latin typeface="#9Slide05 Dancing Script" panose="03080800040507000D00" pitchFamily="66"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1356" y="239759"/>
            <a:ext cx="1518421" cy="83049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23562" y="0"/>
            <a:ext cx="566215" cy="479518"/>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539" y="-18981"/>
            <a:ext cx="4079869" cy="1250099"/>
          </a:xfrm>
          <a:prstGeom prst="rect">
            <a:avLst/>
          </a:prstGeom>
        </p:spPr>
      </p:pic>
      <p:sp>
        <p:nvSpPr>
          <p:cNvPr id="2" name="Rectangle 1"/>
          <p:cNvSpPr/>
          <p:nvPr/>
        </p:nvSpPr>
        <p:spPr>
          <a:xfrm>
            <a:off x="8248185" y="1705811"/>
            <a:ext cx="3943815" cy="1294393"/>
          </a:xfrm>
          <a:prstGeom prst="rect">
            <a:avLst/>
          </a:prstGeom>
        </p:spPr>
        <p:txBody>
          <a:bodyPr wrap="square">
            <a:spAutoFit/>
          </a:bodyPr>
          <a:lstStyle/>
          <a:p>
            <a:pPr>
              <a:lnSpc>
                <a:spcPct val="150000"/>
              </a:lnSpc>
              <a:spcAft>
                <a:spcPts val="0"/>
              </a:spcAft>
            </a:pPr>
            <a:r>
              <a:rPr lang="en-US"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Dân ca </a:t>
            </a:r>
            <a:r>
              <a:rPr lang="en-US"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Gíay</a:t>
            </a:r>
            <a:endParaRPr lang="en-US"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en-US"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Siêu </a:t>
            </a:r>
            <a:r>
              <a:rPr lang="en-US"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tầm, ghi âm: Nguyễn Tài </a:t>
            </a:r>
            <a:r>
              <a:rPr lang="en-US"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Tuệ</a:t>
            </a:r>
          </a:p>
          <a:p>
            <a:pPr>
              <a:lnSpc>
                <a:spcPct val="150000"/>
              </a:lnSpc>
              <a:spcAft>
                <a:spcPts val="0"/>
              </a:spcAft>
            </a:pPr>
            <a:r>
              <a:rPr lang="en-US"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Lời mới: Hoàng Anh</a:t>
            </a:r>
            <a:endParaRPr lang="en-US" sz="2400" i="1" dirty="0">
              <a:solidFill>
                <a:srgbClr val="FF0000"/>
              </a:solidFill>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2877015"/>
            <a:ext cx="6298353" cy="3980985"/>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98352" y="3311912"/>
            <a:ext cx="5893648" cy="3546087"/>
          </a:xfrm>
          <a:prstGeom prst="rect">
            <a:avLst/>
          </a:prstGeom>
        </p:spPr>
      </p:pic>
    </p:spTree>
    <p:extLst>
      <p:ext uri="{BB962C8B-B14F-4D97-AF65-F5344CB8AC3E}">
        <p14:creationId xmlns:p14="http://schemas.microsoft.com/office/powerpoint/2010/main" val="2300267301"/>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16898"/>
            <a:ext cx="6520070" cy="3141102"/>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0070" y="4035358"/>
            <a:ext cx="5671930" cy="2822641"/>
          </a:xfrm>
          <a:prstGeom prst="rect">
            <a:avLst/>
          </a:prstGeom>
        </p:spPr>
      </p:pic>
      <p:sp>
        <p:nvSpPr>
          <p:cNvPr id="14" name="Rectangle 13"/>
          <p:cNvSpPr/>
          <p:nvPr/>
        </p:nvSpPr>
        <p:spPr>
          <a:xfrm>
            <a:off x="92764" y="-29765"/>
            <a:ext cx="5061001" cy="523220"/>
          </a:xfrm>
          <a:prstGeom prst="rect">
            <a:avLst/>
          </a:prstGeom>
        </p:spPr>
        <p:txBody>
          <a:bodyPr wrap="none">
            <a:spAutoFit/>
          </a:bodyPr>
          <a:lstStyle/>
          <a:p>
            <a:r>
              <a:rPr lang="pt-BR" sz="2800" b="1" dirty="0" smtClean="0">
                <a:effectLst/>
                <a:latin typeface="#9Slide05 Dancing Script" panose="03080800040507000D00" pitchFamily="66" charset="0"/>
                <a:ea typeface="Calibri" panose="020F0502020204030204" pitchFamily="34" charset="0"/>
              </a:rPr>
              <a:t>H</a:t>
            </a:r>
            <a:r>
              <a:rPr lang="vi-VN" sz="2800" b="1" dirty="0" smtClean="0">
                <a:effectLst/>
                <a:latin typeface="#9Slide05 Dancing Script" panose="03080800040507000D00" pitchFamily="66" charset="0"/>
                <a:ea typeface="Calibri" panose="020F0502020204030204" pitchFamily="34" charset="0"/>
              </a:rPr>
              <a:t>oạt động hình thành kiến thức mới </a:t>
            </a:r>
            <a:endParaRPr lang="en-US" sz="3600" dirty="0">
              <a:latin typeface="#9Slide05 Dancing Script" panose="03080800040507000D00" pitchFamily="66" charset="0"/>
            </a:endParaRPr>
          </a:p>
        </p:txBody>
      </p:sp>
      <p:sp>
        <p:nvSpPr>
          <p:cNvPr id="15" name="Rectangle 14"/>
          <p:cNvSpPr/>
          <p:nvPr/>
        </p:nvSpPr>
        <p:spPr>
          <a:xfrm>
            <a:off x="5515337" y="101185"/>
            <a:ext cx="3589444" cy="461665"/>
          </a:xfrm>
          <a:prstGeom prst="rect">
            <a:avLst/>
          </a:prstGeom>
        </p:spPr>
        <p:txBody>
          <a:bodyPr wrap="none">
            <a:spAutoFit/>
          </a:bodyPr>
          <a:lstStyle/>
          <a:p>
            <a:r>
              <a:rPr lang="pt-BR" sz="2400" dirty="0" smtClean="0">
                <a:effectLst/>
                <a:latin typeface="Times New Roman" panose="02020603050405020304" pitchFamily="18" charset="0"/>
                <a:ea typeface="Calibri" panose="020F0502020204030204" pitchFamily="34" charset="0"/>
              </a:rPr>
              <a:t>Giới thiệu tác giả, tác phẩm</a:t>
            </a:r>
            <a:endParaRPr lang="en-US" sz="3200" dirty="0"/>
          </a:p>
        </p:txBody>
      </p:sp>
      <p:sp>
        <p:nvSpPr>
          <p:cNvPr id="4" name="Rectangle 3"/>
          <p:cNvSpPr/>
          <p:nvPr/>
        </p:nvSpPr>
        <p:spPr>
          <a:xfrm>
            <a:off x="92764" y="832563"/>
            <a:ext cx="11939402" cy="1047979"/>
          </a:xfrm>
          <a:prstGeom prst="rect">
            <a:avLst/>
          </a:prstGeom>
        </p:spPr>
        <p:txBody>
          <a:bodyPr wrap="square">
            <a:spAutoFit/>
          </a:bodyPr>
          <a:lstStyle/>
          <a:p>
            <a:pPr algn="just">
              <a:lnSpc>
                <a:spcPct val="115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Nguyễn Tài Tuệ </a:t>
            </a:r>
            <a:r>
              <a:rPr lang="en-US"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(sinh năm 1936 tại xã Thanh Văn, huyện Thanh Chương, tỉnh Nghệ An) là một nhạc sĩ nổi tiếng với dòng nhạc truyền thống cách mạng ở Việt Nam. Tác phẩm "</a:t>
            </a:r>
            <a:r>
              <a:rPr lang="en-US" i="1"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Xa khơi"</a:t>
            </a:r>
            <a:r>
              <a:rPr lang="en-US"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của ông được đánh giá là một ca khúc rất chuẩn mực về âm nhạc. Không chỉ "</a:t>
            </a:r>
            <a:r>
              <a:rPr lang="en-US" i="1"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Xa khơi"</a:t>
            </a:r>
            <a:r>
              <a:rPr lang="en-US" dirty="0">
                <a:solidFill>
                  <a:srgbClr val="212529"/>
                </a:solidFill>
                <a:latin typeface="Times New Roman" panose="02020603050405020304" pitchFamily="18" charset="0"/>
                <a:ea typeface="Calibri" panose="020F0502020204030204" pitchFamily="34" charset="0"/>
                <a:cs typeface="Times New Roman" panose="02020603050405020304" pitchFamily="18" charset="0"/>
              </a:rPr>
              <a:t> mà rất nhiều ca khúc khác của ông đã sống mãi với thời gian.</a:t>
            </a:r>
            <a:r>
              <a:rPr lang="en-US" dirty="0">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19" name="Picture 18" descr="https://hopamviet.vn/assets/images/composers/109029a4113c5843ef6c6fe1e2e0574f.jpg"/>
          <p:cNvPicPr/>
          <p:nvPr/>
        </p:nvPicPr>
        <p:blipFill>
          <a:blip r:embed="rId4">
            <a:extLst>
              <a:ext uri="{28A0092B-C50C-407E-A947-70E740481C1C}">
                <a14:useLocalDpi xmlns:a14="http://schemas.microsoft.com/office/drawing/2010/main" val="0"/>
              </a:ext>
            </a:extLst>
          </a:blip>
          <a:srcRect/>
          <a:stretch>
            <a:fillRect/>
          </a:stretch>
        </p:blipFill>
        <p:spPr bwMode="auto">
          <a:xfrm>
            <a:off x="9556595" y="1683732"/>
            <a:ext cx="2475571" cy="2181511"/>
          </a:xfrm>
          <a:prstGeom prst="rect">
            <a:avLst/>
          </a:prstGeom>
          <a:noFill/>
          <a:ln>
            <a:noFill/>
          </a:ln>
        </p:spPr>
      </p:pic>
      <p:sp>
        <p:nvSpPr>
          <p:cNvPr id="5" name="Rectangle 4"/>
          <p:cNvSpPr/>
          <p:nvPr/>
        </p:nvSpPr>
        <p:spPr>
          <a:xfrm>
            <a:off x="0" y="2122336"/>
            <a:ext cx="9344722" cy="729430"/>
          </a:xfrm>
          <a:prstGeom prst="rect">
            <a:avLst/>
          </a:prstGeom>
        </p:spPr>
        <p:txBody>
          <a:bodyPr wrap="square">
            <a:spAutoFit/>
          </a:bodyPr>
          <a:lstStyle/>
          <a:p>
            <a:pPr algn="just">
              <a:lnSpc>
                <a:spcPct val="115000"/>
              </a:lnSpc>
              <a:spcAft>
                <a:spcPts val="800"/>
              </a:spcAft>
            </a:pPr>
            <a:r>
              <a:rPr lang="pt-BR" dirty="0">
                <a:latin typeface="Times New Roman" panose="02020603050405020304" pitchFamily="18" charset="0"/>
                <a:ea typeface="Calibri" panose="020F0502020204030204" pitchFamily="34" charset="0"/>
                <a:cs typeface="Times New Roman" panose="02020603050405020304" pitchFamily="18" charset="0"/>
              </a:rPr>
              <a:t>+ </a:t>
            </a:r>
            <a:r>
              <a:rPr lang="vi-VN" dirty="0">
                <a:latin typeface="Times New Roman" panose="02020603050405020304" pitchFamily="18" charset="0"/>
                <a:ea typeface="Calibri" panose="020F0502020204030204" pitchFamily="34" charset="0"/>
                <a:cs typeface="Times New Roman" panose="02020603050405020304" pitchFamily="18" charset="0"/>
              </a:rPr>
              <a:t>Bài </a:t>
            </a:r>
            <a:r>
              <a:rPr lang="en-US" b="1" i="1" dirty="0">
                <a:latin typeface="Times New Roman" panose="02020603050405020304" pitchFamily="18" charset="0"/>
                <a:ea typeface="Calibri" panose="020F0502020204030204" pitchFamily="34" charset="0"/>
                <a:cs typeface="Times New Roman" panose="02020603050405020304" pitchFamily="18" charset="0"/>
              </a:rPr>
              <a:t>Đón xuân về có sắc thái vui tươi</a:t>
            </a:r>
            <a:r>
              <a:rPr lang="vi-VN" dirty="0">
                <a:latin typeface="Times New Roman" panose="02020603050405020304" pitchFamily="18" charset="0"/>
                <a:ea typeface="Calibri" panose="020F0502020204030204" pitchFamily="34" charset="0"/>
                <a:cs typeface="Times New Roman" panose="02020603050405020304" pitchFamily="18" charset="0"/>
              </a:rPr>
              <a:t> nói về</a:t>
            </a:r>
            <a:r>
              <a:rPr lang="en-US" dirty="0">
                <a:latin typeface="Times New Roman" panose="02020603050405020304" pitchFamily="18" charset="0"/>
                <a:ea typeface="Calibri" panose="020F0502020204030204" pitchFamily="34" charset="0"/>
                <a:cs typeface="Times New Roman" panose="02020603050405020304" pitchFamily="18" charset="0"/>
              </a:rPr>
              <a:t> cảnh múa ca của các em nhỏ vừng miền Tây Bắc đón mùa xuân sang với thiên nhiên đặc trưng loài hoa của mùa xuân là hoa đòa rất vui và đẹp</a:t>
            </a:r>
            <a:r>
              <a:rPr lang="vi-VN" dirty="0">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3441611"/>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0" y="506341"/>
            <a:ext cx="12192000" cy="1047979"/>
          </a:xfrm>
          <a:prstGeom prst="rect">
            <a:avLst/>
          </a:prstGeom>
        </p:spPr>
        <p:txBody>
          <a:bodyPr wrap="square">
            <a:spAutoFit/>
          </a:bodyPr>
          <a:lstStyle/>
          <a:p>
            <a:pPr algn="just">
              <a:lnSpc>
                <a:spcPct val="115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vi-VN" dirty="0">
                <a:latin typeface="Times New Roman" panose="02020603050405020304" pitchFamily="18" charset="0"/>
                <a:ea typeface="Calibri" panose="020F0502020204030204" pitchFamily="34" charset="0"/>
                <a:cs typeface="Times New Roman" panose="02020603050405020304" pitchFamily="18" charset="0"/>
              </a:rPr>
              <a:t>Cộng đồng người Giáy ở Lai Châu xưa kia có đời sống văn hóa tinh thần rất phong phú, trong đó những làn điệu dân ca theo lối hát đối đáp rất đặc sắc, trữ tình, truyền tải những tâm tư, tình cảm và ước muốn của người Giáy trong đời sống thường ngày cũng như trong lễ hội.</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Lưu giữ nét đẹp văn hóa truyền thống dân tộc Giáy- THL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50420" y="1293541"/>
            <a:ext cx="7248292" cy="5287478"/>
          </a:xfrm>
          <a:prstGeom prst="rect">
            <a:avLst/>
          </a:prstGeom>
        </p:spPr>
      </p:pic>
      <p:sp>
        <p:nvSpPr>
          <p:cNvPr id="7" name="TextBox 6"/>
          <p:cNvSpPr txBox="1"/>
          <p:nvPr/>
        </p:nvSpPr>
        <p:spPr>
          <a:xfrm>
            <a:off x="-89209" y="44211"/>
            <a:ext cx="5943600"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Xem video văn hóa truyền thống người Giáy sau đó giới thiệu</a:t>
            </a:r>
            <a:endParaRPr lang="en-US"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937280"/>
            <a:ext cx="3085714" cy="2971429"/>
          </a:xfrm>
          <a:prstGeom prst="rect">
            <a:avLst/>
          </a:prstGeom>
        </p:spPr>
      </p:pic>
    </p:spTree>
    <p:extLst>
      <p:ext uri="{BB962C8B-B14F-4D97-AF65-F5344CB8AC3E}">
        <p14:creationId xmlns:p14="http://schemas.microsoft.com/office/powerpoint/2010/main" val="4273370811"/>
      </p:ext>
    </p:extLst>
  </p:cSld>
  <p:clrMapOvr>
    <a:masterClrMapping/>
  </p:clrMapOvr>
  <mc:AlternateContent xmlns:mc="http://schemas.openxmlformats.org/markup-compatibility/2006" xmlns:p14="http://schemas.microsoft.com/office/powerpoint/2010/main">
    <mc:Choice Requires="p14">
      <p:transition spd="slow" p14:dur="2750">
        <p14:glitter pattern="hexagon"/>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8258710" y="0"/>
            <a:ext cx="140936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effectLst/>
                <a:uLnTx/>
                <a:uFillTx/>
                <a:latin typeface="Times New Roman" panose="02020603050405020304" pitchFamily="18" charset="0"/>
                <a:ea typeface="Calibri" panose="020F0502020204030204" pitchFamily="34" charset="0"/>
                <a:cs typeface="+mn-cs"/>
              </a:rPr>
              <a:t>Hát mẫu</a:t>
            </a:r>
            <a:endParaRPr kumimoji="0" lang="en-US" sz="3600" b="0" i="0" u="none" strike="noStrike" kern="1200" cap="none" spc="0" normalizeH="0" baseline="0" noProof="0" dirty="0">
              <a:ln>
                <a:noFill/>
              </a:ln>
              <a:effectLst/>
              <a:uLnTx/>
              <a:uFillTx/>
              <a:latin typeface="Arial"/>
              <a:cs typeface="+mn-cs"/>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8961"/>
            <a:ext cx="6344381" cy="694502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44380" y="3412274"/>
            <a:ext cx="5847619" cy="3523786"/>
          </a:xfrm>
          <a:prstGeom prst="rect">
            <a:avLst/>
          </a:prstGeom>
        </p:spPr>
      </p:pic>
      <p:pic>
        <p:nvPicPr>
          <p:cNvPr id="5" name="DON XUAN VE BE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18424" y="1818301"/>
            <a:ext cx="609600" cy="609600"/>
          </a:xfrm>
          <a:prstGeom prst="rect">
            <a:avLst/>
          </a:prstGeom>
        </p:spPr>
      </p:pic>
      <p:pic>
        <p:nvPicPr>
          <p:cNvPr id="3" name="Đón xuân về (Tập hát theo lời bài hát mẫu SGK Âm Nhạc lớp 3 CTPT 2018 - NXBG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818424" y="710606"/>
            <a:ext cx="609600" cy="609600"/>
          </a:xfrm>
          <a:prstGeom prst="rect">
            <a:avLst/>
          </a:prstGeom>
        </p:spPr>
      </p:pic>
    </p:spTree>
    <p:extLst>
      <p:ext uri="{BB962C8B-B14F-4D97-AF65-F5344CB8AC3E}">
        <p14:creationId xmlns:p14="http://schemas.microsoft.com/office/powerpoint/2010/main" val="1392969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76"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8419"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5"/>
          <a:stretch>
            <a:fillRect/>
          </a:stretch>
        </a:blipFill>
        <a:effectLst/>
      </p:bgPr>
    </p:bg>
    <p:spTree>
      <p:nvGrpSpPr>
        <p:cNvPr id="1" name=""/>
        <p:cNvGrpSpPr/>
        <p:nvPr/>
      </p:nvGrpSpPr>
      <p:grpSpPr>
        <a:xfrm>
          <a:off x="0" y="0"/>
          <a:ext cx="0" cy="0"/>
          <a:chOff x="0" y="0"/>
          <a:chExt cx="0" cy="0"/>
        </a:xfrm>
      </p:grpSpPr>
      <p:pic>
        <p:nvPicPr>
          <p:cNvPr id="6" name="Đón xuân về (Tập hát theo lời bài hát mẫu SGK Âm Nhạc lớp 3 CTPT 2018 - NXBG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13183" y="861391"/>
            <a:ext cx="9793356" cy="5128592"/>
          </a:xfrm>
          <a:prstGeom prst="rect">
            <a:avLst/>
          </a:prstGeom>
        </p:spPr>
      </p:pic>
      <p:sp>
        <p:nvSpPr>
          <p:cNvPr id="8" name="Rectangle 7"/>
          <p:cNvSpPr/>
          <p:nvPr/>
        </p:nvSpPr>
        <p:spPr>
          <a:xfrm>
            <a:off x="2940606" y="153582"/>
            <a:ext cx="547797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mn-cs"/>
              </a:rPr>
              <a:t>Slide bổ sung GV cho HS nghe hát</a:t>
            </a:r>
            <a:r>
              <a:rPr kumimoji="0" lang="en-US" sz="2000" b="0" i="0" u="none" strike="noStrike" kern="1200" cap="none" spc="0" normalizeH="0" noProof="0" dirty="0" smtClean="0">
                <a:ln>
                  <a:noFill/>
                </a:ln>
                <a:solidFill>
                  <a:srgbClr val="000000"/>
                </a:solidFill>
                <a:effectLst/>
                <a:uLnTx/>
                <a:uFillTx/>
                <a:latin typeface="Times New Roman" panose="02020603050405020304" pitchFamily="18" charset="0"/>
                <a:ea typeface="+mn-ea"/>
                <a:cs typeface="+mn-cs"/>
              </a:rPr>
              <a:t> mẫu bằng video</a:t>
            </a:r>
            <a:endParaRPr kumimoji="0" lang="en-US" sz="2800" b="0" i="0" u="none" strike="noStrike" kern="1200" cap="none" spc="0" normalizeH="0" baseline="0" noProof="0" dirty="0" smtClean="0">
              <a:ln>
                <a:noFill/>
              </a:ln>
              <a:solidFill>
                <a:srgbClr val="000000"/>
              </a:solidFill>
              <a:effectLst/>
              <a:uLnTx/>
              <a:uFillTx/>
              <a:latin typeface="Arial"/>
              <a:ea typeface="+mn-ea"/>
              <a:cs typeface="+mn-cs"/>
            </a:endParaRPr>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05084" y="3631095"/>
            <a:ext cx="3408328" cy="3408328"/>
          </a:xfrm>
          <a:prstGeom prst="rect">
            <a:avLst/>
          </a:prstGeom>
        </p:spPr>
      </p:pic>
    </p:spTree>
    <p:extLst>
      <p:ext uri="{BB962C8B-B14F-4D97-AF65-F5344CB8AC3E}">
        <p14:creationId xmlns:p14="http://schemas.microsoft.com/office/powerpoint/2010/main" val="133158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14063 0.01458 L 0.10234 0.08032 C 0.09427 0.09537 0.08255 0.10417 0.06992 0.10417 C 0.05573 0.10417 0.0444 0.09537 0.03646 0.08032 L -0.00169 0.01458 " pathEditMode="relative" rAng="0" ptsTypes="AAAAA">
                                      <p:cBhvr>
                                        <p:cTn id="6" dur="2000" fill="hold"/>
                                        <p:tgtEl>
                                          <p:spTgt spid="9"/>
                                        </p:tgtEl>
                                        <p:attrNameLst>
                                          <p:attrName>ppt_x</p:attrName>
                                          <p:attrName>ppt_y</p:attrName>
                                        </p:attrNameLst>
                                      </p:cBhvr>
                                      <p:rCtr x="-7122" y="446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TotalTime>
  <Words>375</Words>
  <Application>Microsoft Office PowerPoint</Application>
  <PresentationFormat>Widescreen</PresentationFormat>
  <Paragraphs>39</Paragraphs>
  <Slides>24</Slides>
  <Notes>15</Notes>
  <HiddenSlides>0</HiddenSlides>
  <MMClips>19</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#9Slide05 Dancing Script</vt:lpstr>
      <vt:lpstr>Arial</vt:lpstr>
      <vt:lpstr>Calibri</vt:lpstr>
      <vt:lpstr>Times New Roman</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78</cp:revision>
  <dcterms:created xsi:type="dcterms:W3CDTF">2022-04-03T11:00:56Z</dcterms:created>
  <dcterms:modified xsi:type="dcterms:W3CDTF">2023-07-15T03:22:33Z</dcterms:modified>
</cp:coreProperties>
</file>