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10" r:id="rId3"/>
  </p:sldMasterIdLst>
  <p:sldIdLst>
    <p:sldId id="312" r:id="rId4"/>
    <p:sldId id="271" r:id="rId5"/>
    <p:sldId id="289" r:id="rId6"/>
    <p:sldId id="288" r:id="rId7"/>
    <p:sldId id="277" r:id="rId8"/>
    <p:sldId id="290" r:id="rId9"/>
    <p:sldId id="292" r:id="rId10"/>
    <p:sldId id="293" r:id="rId11"/>
    <p:sldId id="294" r:id="rId12"/>
    <p:sldId id="295" r:id="rId13"/>
    <p:sldId id="296" r:id="rId14"/>
    <p:sldId id="297" r:id="rId15"/>
    <p:sldId id="298" r:id="rId16"/>
    <p:sldId id="300" r:id="rId17"/>
    <p:sldId id="299" r:id="rId18"/>
    <p:sldId id="301" r:id="rId19"/>
    <p:sldId id="302" r:id="rId20"/>
    <p:sldId id="303" r:id="rId21"/>
    <p:sldId id="307" r:id="rId22"/>
    <p:sldId id="308" r:id="rId23"/>
    <p:sldId id="309" r:id="rId24"/>
    <p:sldId id="310" r:id="rId25"/>
    <p:sldId id="311" r:id="rId26"/>
    <p:sldId id="286" r:id="rId27"/>
    <p:sldId id="28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59073E"/>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7" autoAdjust="0"/>
    <p:restoredTop sz="94660"/>
  </p:normalViewPr>
  <p:slideViewPr>
    <p:cSldViewPr snapToGrid="0">
      <p:cViewPr varScale="1">
        <p:scale>
          <a:sx n="73" d="100"/>
          <a:sy n="73" d="100"/>
        </p:scale>
        <p:origin x="444"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6467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34991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50958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828894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5"/>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1089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59754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45821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93343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587404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50533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10174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42649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9" y="273050"/>
            <a:ext cx="4011084"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19"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302176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47"/>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146559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91716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3895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71269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77269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78229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9936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9771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845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22854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9/6/2022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7202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5336986"/>
      </p:ext>
    </p:extLst>
  </p:cSld>
  <p:clrMap bg1="lt1" tx1="dk1" bg2="dk2" tx2="lt2" accent1="accent1" accent2="accent2" accent3="accent3" accent4="accent4" accent5="accent5" accent6="accent6" hlink="hlink" folHlink="folHlink"/>
  <p:sldLayoutIdLst>
    <p:sldLayoutId id="2147483709"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8172865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4.xml"/><Relationship Id="rId7" Type="http://schemas.openxmlformats.org/officeDocument/2006/relationships/image" Target="../media/image47.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8.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slideLayout" Target="../slideLayouts/slideLayout7.xml"/><Relationship Id="rId7" Type="http://schemas.openxmlformats.org/officeDocument/2006/relationships/image" Target="../media/image52.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51.png"/><Relationship Id="rId5" Type="http://schemas.openxmlformats.org/officeDocument/2006/relationships/image" Target="../media/image27.png"/><Relationship Id="rId4" Type="http://schemas.openxmlformats.org/officeDocument/2006/relationships/image" Target="../media/image50.jp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media" Target="../media/media9.mp3"/><Relationship Id="rId7" Type="http://schemas.openxmlformats.org/officeDocument/2006/relationships/image" Target="../media/image2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50.jpg"/><Relationship Id="rId5" Type="http://schemas.openxmlformats.org/officeDocument/2006/relationships/slideLayout" Target="../slideLayouts/slideLayout7.xml"/><Relationship Id="rId10" Type="http://schemas.openxmlformats.org/officeDocument/2006/relationships/image" Target="../media/image14.png"/><Relationship Id="rId4" Type="http://schemas.openxmlformats.org/officeDocument/2006/relationships/audio" Target="../media/media9.mp3"/><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0.jp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0.jp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3.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51.png"/><Relationship Id="rId5" Type="http://schemas.openxmlformats.org/officeDocument/2006/relationships/image" Target="../media/image27.png"/><Relationship Id="rId4" Type="http://schemas.openxmlformats.org/officeDocument/2006/relationships/image" Target="../media/image50.jp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media" Target="../media/media11.mp3"/><Relationship Id="rId7" Type="http://schemas.openxmlformats.org/officeDocument/2006/relationships/image" Target="../media/image27.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0.jpg"/><Relationship Id="rId5" Type="http://schemas.openxmlformats.org/officeDocument/2006/relationships/slideLayout" Target="../slideLayouts/slideLayout7.xml"/><Relationship Id="rId4" Type="http://schemas.openxmlformats.org/officeDocument/2006/relationships/audio" Target="../media/media11.mp3"/><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media" Target="../media/media13.mp3"/><Relationship Id="rId7" Type="http://schemas.openxmlformats.org/officeDocument/2006/relationships/image" Target="../media/image27.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50.jpg"/><Relationship Id="rId5" Type="http://schemas.openxmlformats.org/officeDocument/2006/relationships/slideLayout" Target="../slideLayouts/slideLayout7.xml"/><Relationship Id="rId4" Type="http://schemas.openxmlformats.org/officeDocument/2006/relationships/audio" Target="../media/media13.mp3"/><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audio" Target="../media/media15.mp3"/><Relationship Id="rId13" Type="http://schemas.openxmlformats.org/officeDocument/2006/relationships/image" Target="../media/image14.png"/><Relationship Id="rId3" Type="http://schemas.microsoft.com/office/2007/relationships/media" Target="../media/media13.mp3"/><Relationship Id="rId7" Type="http://schemas.microsoft.com/office/2007/relationships/media" Target="../media/media15.mp3"/><Relationship Id="rId12" Type="http://schemas.openxmlformats.org/officeDocument/2006/relationships/image" Target="../media/image51.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audio" Target="../media/media14.mp3"/><Relationship Id="rId11" Type="http://schemas.openxmlformats.org/officeDocument/2006/relationships/image" Target="../media/image27.png"/><Relationship Id="rId5" Type="http://schemas.microsoft.com/office/2007/relationships/media" Target="../media/media14.mp3"/><Relationship Id="rId10" Type="http://schemas.openxmlformats.org/officeDocument/2006/relationships/image" Target="../media/image50.jpg"/><Relationship Id="rId4" Type="http://schemas.openxmlformats.org/officeDocument/2006/relationships/audio" Target="../media/media13.mp3"/><Relationship Id="rId9" Type="http://schemas.openxmlformats.org/officeDocument/2006/relationships/slideLayout" Target="../slideLayouts/slideLayout7.xml"/><Relationship Id="rId1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59.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30.png"/><Relationship Id="rId4" Type="http://schemas.openxmlformats.org/officeDocument/2006/relationships/image" Target="../media/image28.gi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microsoft.com/office/2007/relationships/media" Target="../media/media3.mp3"/><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audio" Target="../media/media2.mp3"/><Relationship Id="rId16" Type="http://schemas.openxmlformats.org/officeDocument/2006/relationships/image" Target="../media/image16.png"/><Relationship Id="rId1" Type="http://schemas.microsoft.com/office/2007/relationships/media" Target="../media/media2.mp3"/><Relationship Id="rId6" Type="http://schemas.openxmlformats.org/officeDocument/2006/relationships/image" Target="../media/image6.gif"/><Relationship Id="rId11" Type="http://schemas.openxmlformats.org/officeDocument/2006/relationships/image" Target="../media/image11.png"/><Relationship Id="rId5" Type="http://schemas.openxmlformats.org/officeDocument/2006/relationships/slideLayout" Target="../slideLayouts/slideLayout7.xml"/><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audio" Target="../media/media3.mp3"/><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60.jpeg"/><Relationship Id="rId4" Type="http://schemas.openxmlformats.org/officeDocument/2006/relationships/image" Target="../media/image28.gif"/></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7.xml"/><Relationship Id="rId7" Type="http://schemas.openxmlformats.org/officeDocument/2006/relationships/image" Target="../media/image28.gif"/><Relationship Id="rId2" Type="http://schemas.openxmlformats.org/officeDocument/2006/relationships/video" Target="../media/media16.mp4"/><Relationship Id="rId1" Type="http://schemas.microsoft.com/office/2007/relationships/media" Target="../media/media16.mp4"/><Relationship Id="rId6" Type="http://schemas.openxmlformats.org/officeDocument/2006/relationships/image" Target="../media/image59.png"/><Relationship Id="rId5" Type="http://schemas.openxmlformats.org/officeDocument/2006/relationships/image" Target="../media/image27.png"/><Relationship Id="rId4" Type="http://schemas.openxmlformats.org/officeDocument/2006/relationships/image" Target="../media/image50.jpg"/><Relationship Id="rId9"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0.jpg"/><Relationship Id="rId1" Type="http://schemas.openxmlformats.org/officeDocument/2006/relationships/slideLayout" Target="../slideLayouts/slideLayout7.xml"/><Relationship Id="rId5" Type="http://schemas.openxmlformats.org/officeDocument/2006/relationships/image" Target="../media/image28.gif"/><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28.gif"/><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59.png"/><Relationship Id="rId5" Type="http://schemas.openxmlformats.org/officeDocument/2006/relationships/image" Target="../media/image27.png"/><Relationship Id="rId4" Type="http://schemas.openxmlformats.org/officeDocument/2006/relationships/image" Target="../media/image50.jp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67.png"/><Relationship Id="rId5" Type="http://schemas.openxmlformats.org/officeDocument/2006/relationships/image" Target="../media/image66.gif"/><Relationship Id="rId4" Type="http://schemas.openxmlformats.org/officeDocument/2006/relationships/image" Target="../media/image65.jp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19.png"/><Relationship Id="rId2" Type="http://schemas.openxmlformats.org/officeDocument/2006/relationships/image" Target="../media/image26.gif"/><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7.png"/><Relationship Id="rId10" Type="http://schemas.openxmlformats.org/officeDocument/2006/relationships/image" Target="../media/image32.png"/><Relationship Id="rId4" Type="http://schemas.openxmlformats.org/officeDocument/2006/relationships/image" Target="../media/image28.gif"/><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5.mp3"/><Relationship Id="rId7" Type="http://schemas.openxmlformats.org/officeDocument/2006/relationships/image" Target="../media/image3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3.png"/><Relationship Id="rId5" Type="http://schemas.openxmlformats.org/officeDocument/2006/relationships/slideLayout" Target="../slideLayouts/slideLayout14.xml"/><Relationship Id="rId10" Type="http://schemas.openxmlformats.org/officeDocument/2006/relationships/image" Target="../media/image36.png"/><Relationship Id="rId4" Type="http://schemas.openxmlformats.org/officeDocument/2006/relationships/audio" Target="../media/media5.mp3"/><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4.xml"/><Relationship Id="rId7" Type="http://schemas.openxmlformats.org/officeDocument/2006/relationships/image" Target="../media/image38.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7.png"/><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slideLayout" Target="../slideLayouts/slideLayout14.xml"/><Relationship Id="rId7" Type="http://schemas.openxmlformats.org/officeDocument/2006/relationships/image" Target="../media/image14.png"/><Relationship Id="rId12" Type="http://schemas.openxmlformats.org/officeDocument/2006/relationships/image" Target="../media/image4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34.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3.png"/><Relationship Id="rId9" Type="http://schemas.openxmlformats.org/officeDocument/2006/relationships/image" Target="../media/image40.png"/><Relationship Id="rId14" Type="http://schemas.openxmlformats.org/officeDocument/2006/relationships/image" Target="../media/image45.png"/></Relationships>
</file>

<file path=ppt/slides/_rels/slide9.xml.rels><?xml version="1.0" encoding="UTF-8" standalone="yes"?>
<Relationships xmlns="http://schemas.openxmlformats.org/package/2006/relationships"><Relationship Id="rId8" Type="http://schemas.openxmlformats.org/officeDocument/2006/relationships/image" Target="../media/image48.gif"/><Relationship Id="rId3" Type="http://schemas.openxmlformats.org/officeDocument/2006/relationships/slideLayout" Target="../slideLayouts/slideLayout14.xml"/><Relationship Id="rId7" Type="http://schemas.openxmlformats.org/officeDocument/2006/relationships/image" Target="../media/image47.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8.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DEMO KNTT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620" y="535679"/>
            <a:ext cx="7538224" cy="4515823"/>
          </a:xfrm>
          <a:prstGeom prst="rect">
            <a:avLst/>
          </a:prstGeom>
          <a:ln w="6350" cap="flat">
            <a:solidFill>
              <a:srgbClr val="BFBFBF"/>
            </a:solidFill>
          </a:ln>
          <a:effectLst>
            <a:outerShdw blurRad="190500" dist="215900" dir="7200000" sx="101000" sy="101000" algn="t" rotWithShape="0">
              <a:srgbClr val="000000">
                <a:alpha val="20000"/>
              </a:srgbClr>
            </a:outerShdw>
          </a:effectLst>
          <a:scene3d>
            <a:camera prst="perspectiveRight" fov="3300000">
              <a:rot lat="0" lon="20100000" rev="0"/>
            </a:camera>
            <a:lightRig rig="threePt" dir="t">
              <a:rot lat="0" lon="0" rev="3600000"/>
            </a:lightRig>
          </a:scene3d>
          <a:sp3d extrusionH="952500">
            <a:extrusionClr>
              <a:srgbClr val="D9D9D9"/>
            </a:extrusionClr>
            <a:contourClr>
              <a:srgbClr val="D9D9D9"/>
            </a:contourClr>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3164" y="2945471"/>
            <a:ext cx="4014439" cy="4014439"/>
          </a:xfrm>
          <a:prstGeom prst="rect">
            <a:avLst/>
          </a:prstGeom>
        </p:spPr>
      </p:pic>
    </p:spTree>
    <p:extLst>
      <p:ext uri="{BB962C8B-B14F-4D97-AF65-F5344CB8AC3E}">
        <p14:creationId xmlns:p14="http://schemas.microsoft.com/office/powerpoint/2010/main" val="252243751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10"/>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591747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0" y="5917474"/>
            <a:ext cx="12192000" cy="940526"/>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8215" y="1276842"/>
            <a:ext cx="9913434" cy="4410280"/>
          </a:xfrm>
          <a:prstGeom prst="rect">
            <a:avLst/>
          </a:prstGeom>
        </p:spPr>
      </p:pic>
      <p:sp>
        <p:nvSpPr>
          <p:cNvPr id="26" name="Rectangle 25"/>
          <p:cNvSpPr/>
          <p:nvPr/>
        </p:nvSpPr>
        <p:spPr>
          <a:xfrm>
            <a:off x="4109149" y="132046"/>
            <a:ext cx="3512633" cy="646331"/>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a:ea typeface="Calibri"/>
                <a:cs typeface="+mn-cs"/>
              </a:rPr>
              <a:t>Đọc </a:t>
            </a:r>
            <a:r>
              <a:rPr kumimoji="0" lang="en-US" sz="2400" b="1" i="0" u="none" strike="noStrike" kern="1200" cap="none" spc="0" normalizeH="0" baseline="0" noProof="0" dirty="0" smtClean="0">
                <a:ln>
                  <a:noFill/>
                </a:ln>
                <a:solidFill>
                  <a:prstClr val="white"/>
                </a:solidFill>
                <a:effectLst/>
                <a:uLnTx/>
                <a:uFillTx/>
                <a:latin typeface="Times New Roman"/>
                <a:ea typeface="Calibri"/>
                <a:cs typeface="+mn-cs"/>
              </a:rPr>
              <a:t>và gõ đêm theo nhịp</a:t>
            </a:r>
            <a:endParaRPr kumimoji="0" lang="en-US" sz="2400" b="0" i="0" u="none" strike="noStrike" kern="1200" cap="none" spc="0" normalizeH="0" baseline="0" noProof="0" dirty="0">
              <a:ln>
                <a:noFill/>
              </a:ln>
              <a:solidFill>
                <a:prstClr val="white"/>
              </a:solidFill>
              <a:effectLst/>
              <a:uLnTx/>
              <a:uFillTx/>
              <a:latin typeface="Times New Roman"/>
              <a:ea typeface="Calibri"/>
              <a:cs typeface="+mn-cs"/>
            </a:endParaRPr>
          </a:p>
        </p:txBody>
      </p:sp>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23113" y="21181"/>
            <a:ext cx="3310184" cy="1993331"/>
          </a:xfrm>
          <a:prstGeom prst="rect">
            <a:avLst/>
          </a:prstGeom>
        </p:spPr>
      </p:pic>
      <p:pic>
        <p:nvPicPr>
          <p:cNvPr id="44" name="PIANO CA BAI DOC NHA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04651" y="5697837"/>
            <a:ext cx="609600" cy="609600"/>
          </a:xfrm>
          <a:prstGeom prst="rect">
            <a:avLst/>
          </a:prstGeom>
        </p:spPr>
      </p:pic>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65195" y="4016297"/>
            <a:ext cx="455341" cy="455341"/>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4902" y="5519720"/>
            <a:ext cx="455341" cy="455341"/>
          </a:xfrm>
          <a:prstGeom prst="rect">
            <a:avLst/>
          </a:prstGeom>
        </p:spPr>
      </p:pic>
      <p:pic>
        <p:nvPicPr>
          <p:cNvPr id="46" name="Picture 4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17204" y="4096213"/>
            <a:ext cx="455341" cy="455341"/>
          </a:xfrm>
          <a:prstGeom prst="rect">
            <a:avLst/>
          </a:prstGeom>
        </p:spPr>
      </p:pic>
      <p:pic>
        <p:nvPicPr>
          <p:cNvPr id="47" name="Picture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59859" y="4016297"/>
            <a:ext cx="455341" cy="455341"/>
          </a:xfrm>
          <a:prstGeom prst="rect">
            <a:avLst/>
          </a:prstGeom>
        </p:spPr>
      </p:pic>
      <p:pic>
        <p:nvPicPr>
          <p:cNvPr id="48" name="Picture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24245" y="4096213"/>
            <a:ext cx="455341" cy="455341"/>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97804" y="5493862"/>
            <a:ext cx="455341" cy="455341"/>
          </a:xfrm>
          <a:prstGeom prst="rect">
            <a:avLst/>
          </a:prstGeom>
        </p:spPr>
      </p:pic>
      <p:pic>
        <p:nvPicPr>
          <p:cNvPr id="50" name="Picture 4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40251" y="5517014"/>
            <a:ext cx="455341" cy="455341"/>
          </a:xfrm>
          <a:prstGeom prst="rect">
            <a:avLst/>
          </a:prstGeom>
        </p:spPr>
      </p:pic>
      <p:pic>
        <p:nvPicPr>
          <p:cNvPr id="51" name="Picture 5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45012" y="5493862"/>
            <a:ext cx="455341" cy="455341"/>
          </a:xfrm>
          <a:prstGeom prst="rect">
            <a:avLst/>
          </a:prstGeom>
        </p:spPr>
      </p:pic>
    </p:spTree>
    <p:extLst>
      <p:ext uri="{BB962C8B-B14F-4D97-AF65-F5344CB8AC3E}">
        <p14:creationId xmlns:p14="http://schemas.microsoft.com/office/powerpoint/2010/main" val="1120208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9" fill="hold"/>
                                        <p:tgtEl>
                                          <p:spTgt spid="44"/>
                                        </p:tgtEl>
                                      </p:cBhvr>
                                    </p:cmd>
                                  </p:childTnLst>
                                </p:cTn>
                              </p:par>
                            </p:childTnLst>
                          </p:cTn>
                        </p:par>
                      </p:childTnLst>
                    </p:cTn>
                  </p:par>
                </p:childTnLst>
              </p:cTn>
              <p:nextCondLst>
                <p:cond evt="onClick" delay="0">
                  <p:tgtEl>
                    <p:spTgt spid="44"/>
                  </p:tgtEl>
                </p:cond>
              </p:nextCondLst>
            </p:seq>
            <p:audio>
              <p:cMediaNode vol="80000">
                <p:cTn id="7" fill="hold" display="0">
                  <p:stCondLst>
                    <p:cond delay="indefinite"/>
                  </p:stCondLst>
                  <p:endCondLst>
                    <p:cond evt="onStopAudio" delay="0">
                      <p:tgtEl>
                        <p:sldTgt/>
                      </p:tgtEl>
                    </p:cond>
                  </p:endCondLst>
                </p:cTn>
                <p:tgtEl>
                  <p:spTgt spid="4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sp>
        <p:nvSpPr>
          <p:cNvPr id="14" name="Rectangle 13"/>
          <p:cNvSpPr/>
          <p:nvPr/>
        </p:nvSpPr>
        <p:spPr>
          <a:xfrm>
            <a:off x="0" y="159318"/>
            <a:ext cx="5107754" cy="410882"/>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b="0" i="0" u="none" strike="noStrike" kern="1200" cap="none" spc="0" normalizeH="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NỘI DUNG TT ÂN GIỚI THIỆU ĐÀN VI-Ô-LÔNG</a:t>
            </a:r>
            <a:endPar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35375" y="0"/>
            <a:ext cx="2456985" cy="729519"/>
          </a:xfrm>
          <a:prstGeom prst="rect">
            <a:avLst/>
          </a:prstGeom>
        </p:spPr>
      </p:pic>
      <p:sp>
        <p:nvSpPr>
          <p:cNvPr id="16" name="Rectangle 15"/>
          <p:cNvSpPr/>
          <p:nvPr/>
        </p:nvSpPr>
        <p:spPr>
          <a:xfrm>
            <a:off x="3008148" y="414803"/>
            <a:ext cx="6030112" cy="579967"/>
          </a:xfrm>
          <a:prstGeom prst="rect">
            <a:avLst/>
          </a:prstGeom>
        </p:spPr>
        <p:txBody>
          <a:bodyPr wrap="none">
            <a:spAutoFit/>
          </a:bodyPr>
          <a:lstStyle/>
          <a:p>
            <a:pPr algn="just">
              <a:lnSpc>
                <a:spcPct val="150000"/>
              </a:lnSpc>
            </a:pPr>
            <a:r>
              <a:rPr lang="en-US" sz="2400" b="1" dirty="0" smtClean="0">
                <a:solidFill>
                  <a:schemeClr val="bg1"/>
                </a:solidFill>
                <a:latin typeface="Times New Roman"/>
                <a:ea typeface="Arial"/>
              </a:rPr>
              <a:t>HOẠT ĐỘNG HÌNH THÀNH KIẾN THỨC</a:t>
            </a:r>
            <a:endParaRPr lang="en-US" sz="2400" dirty="0">
              <a:solidFill>
                <a:schemeClr val="bg1"/>
              </a:solidFill>
              <a:latin typeface="Times New Roman"/>
              <a:ea typeface="Calibri"/>
            </a:endParaRPr>
          </a:p>
        </p:txBody>
      </p:sp>
      <p:sp>
        <p:nvSpPr>
          <p:cNvPr id="4" name="TextBox 3"/>
          <p:cNvSpPr txBox="1"/>
          <p:nvPr/>
        </p:nvSpPr>
        <p:spPr>
          <a:xfrm>
            <a:off x="89210" y="1250255"/>
            <a:ext cx="4315522"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Xem hòa tấu Vi-ô-lông</a:t>
            </a:r>
            <a:endParaRPr lang="en-US" sz="2400" dirty="0">
              <a:latin typeface="Times New Roman" panose="02020603050405020304" pitchFamily="18" charset="0"/>
              <a:cs typeface="Times New Roman" panose="02020603050405020304" pitchFamily="18" charset="0"/>
            </a:endParaRPr>
          </a:p>
        </p:txBody>
      </p:sp>
      <p:pic>
        <p:nvPicPr>
          <p:cNvPr id="20" name="FTUJ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756025" y="1250255"/>
            <a:ext cx="8134350" cy="5607745"/>
          </a:xfrm>
          <a:prstGeom prst="rect">
            <a:avLst/>
          </a:prstGeom>
        </p:spPr>
      </p:pic>
    </p:spTree>
    <p:extLst>
      <p:ext uri="{BB962C8B-B14F-4D97-AF65-F5344CB8AC3E}">
        <p14:creationId xmlns:p14="http://schemas.microsoft.com/office/powerpoint/2010/main" val="707531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0"/>
                                        </p:tgtEl>
                                      </p:cBhvr>
                                    </p:cmd>
                                  </p:childTnLst>
                                </p:cTn>
                              </p:par>
                            </p:childTnLst>
                          </p:cTn>
                        </p:par>
                      </p:childTnLst>
                    </p:cTn>
                  </p:par>
                </p:childTnLst>
              </p:cTn>
              <p:nextCondLst>
                <p:cond evt="onClick" delay="0">
                  <p:tgtEl>
                    <p:spTgt spid="20"/>
                  </p:tgtEl>
                </p:cond>
              </p:nextCondLst>
            </p:seq>
            <p:video>
              <p:cMediaNode vol="80000">
                <p:cTn id="16" fill="hold" display="0">
                  <p:stCondLst>
                    <p:cond delay="indefinite"/>
                  </p:stCondLst>
                </p:cTn>
                <p:tgtEl>
                  <p:spTgt spid="20"/>
                </p:tgtEl>
              </p:cMediaNode>
            </p:video>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6"/>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sp>
        <p:nvSpPr>
          <p:cNvPr id="8" name="Rectangle 7"/>
          <p:cNvSpPr/>
          <p:nvPr/>
        </p:nvSpPr>
        <p:spPr>
          <a:xfrm>
            <a:off x="4533251" y="-119132"/>
            <a:ext cx="3595987" cy="646331"/>
          </a:xfrm>
          <a:prstGeom prst="rect">
            <a:avLst/>
          </a:prstGeom>
        </p:spPr>
        <p:txBody>
          <a:bodyPr wrap="square">
            <a:spAutoFit/>
          </a:bodyPr>
          <a:lstStyle/>
          <a:p>
            <a:pPr algn="just">
              <a:lnSpc>
                <a:spcPct val="150000"/>
              </a:lnSpc>
            </a:pPr>
            <a:r>
              <a:rPr lang="en-US" sz="2400" dirty="0">
                <a:solidFill>
                  <a:schemeClr val="bg1"/>
                </a:solidFill>
                <a:latin typeface="Times New Roman"/>
                <a:ea typeface="Calibri"/>
              </a:rPr>
              <a:t>G</a:t>
            </a:r>
            <a:r>
              <a:rPr lang="en-US" sz="2400" dirty="0" smtClean="0">
                <a:solidFill>
                  <a:schemeClr val="bg1"/>
                </a:solidFill>
                <a:latin typeface="Times New Roman"/>
                <a:ea typeface="Calibri"/>
              </a:rPr>
              <a:t>iới thiệu đàn Vi-ô-lông</a:t>
            </a:r>
            <a:endParaRPr lang="en-US" sz="2400" dirty="0">
              <a:solidFill>
                <a:schemeClr val="bg1"/>
              </a:solidFill>
              <a:latin typeface="Times New Roman"/>
              <a:ea typeface="Calibri"/>
            </a:endParaRPr>
          </a:p>
        </p:txBody>
      </p:sp>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93260" y="619923"/>
            <a:ext cx="7462309" cy="2505305"/>
          </a:xfrm>
          <a:prstGeom prst="rect">
            <a:avLst/>
          </a:prstGeom>
        </p:spPr>
      </p:pic>
      <p:pic>
        <p:nvPicPr>
          <p:cNvPr id="6" name="GIO THIEU VIOLO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443791" y="4077629"/>
            <a:ext cx="609600" cy="609600"/>
          </a:xfrm>
          <a:prstGeom prst="rect">
            <a:avLst/>
          </a:prstGeom>
        </p:spPr>
      </p:pic>
      <p:sp>
        <p:nvSpPr>
          <p:cNvPr id="7" name="TextBox 6"/>
          <p:cNvSpPr txBox="1"/>
          <p:nvPr/>
        </p:nvSpPr>
        <p:spPr>
          <a:xfrm>
            <a:off x="2901098" y="3643503"/>
            <a:ext cx="2406882" cy="369332"/>
          </a:xfrm>
          <a:prstGeom prst="rect">
            <a:avLst/>
          </a:prstGeom>
          <a:noFill/>
        </p:spPr>
        <p:txBody>
          <a:bodyPr wrap="square" rtlCol="0">
            <a:spAutoFit/>
          </a:bodyPr>
          <a:lstStyle/>
          <a:p>
            <a:r>
              <a:rPr lang="en-US" i="1" dirty="0" smtClean="0">
                <a:solidFill>
                  <a:srgbClr val="FF0000"/>
                </a:solidFill>
                <a:latin typeface="Times New Roman" panose="02020603050405020304" pitchFamily="18" charset="0"/>
                <a:cs typeface="Times New Roman" panose="02020603050405020304" pitchFamily="18" charset="0"/>
              </a:rPr>
              <a:t>File giới thiệu có lời</a:t>
            </a:r>
            <a:endParaRPr lang="en-US" i="1" dirty="0">
              <a:solidFill>
                <a:srgbClr val="FF000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7469381" y="3606332"/>
            <a:ext cx="2722834" cy="369332"/>
          </a:xfrm>
          <a:prstGeom prst="rect">
            <a:avLst/>
          </a:prstGeom>
          <a:noFill/>
        </p:spPr>
        <p:txBody>
          <a:bodyPr wrap="square" rtlCol="0">
            <a:spAutoFit/>
          </a:bodyPr>
          <a:lstStyle/>
          <a:p>
            <a:r>
              <a:rPr lang="en-US" i="1" dirty="0" smtClean="0">
                <a:solidFill>
                  <a:srgbClr val="FF0000"/>
                </a:solidFill>
                <a:latin typeface="Times New Roman" panose="02020603050405020304" pitchFamily="18" charset="0"/>
                <a:cs typeface="Times New Roman" panose="02020603050405020304" pitchFamily="18" charset="0"/>
              </a:rPr>
              <a:t>File nhạc nền giới thiệu</a:t>
            </a:r>
            <a:endParaRPr lang="en-US" i="1" dirty="0">
              <a:solidFill>
                <a:srgbClr val="FF0000"/>
              </a:solidFill>
              <a:latin typeface="Times New Roman" panose="02020603050405020304" pitchFamily="18" charset="0"/>
              <a:cs typeface="Times New Roman" panose="02020603050405020304" pitchFamily="18" charset="0"/>
            </a:endParaRPr>
          </a:p>
        </p:txBody>
      </p:sp>
      <p:pic>
        <p:nvPicPr>
          <p:cNvPr id="9" name="NHAC NEN GIOI THIÊU NHAC CU">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525998" y="4151968"/>
            <a:ext cx="609600" cy="609600"/>
          </a:xfrm>
          <a:prstGeom prst="rect">
            <a:avLst/>
          </a:prstGeom>
        </p:spPr>
      </p:pic>
    </p:spTree>
    <p:extLst>
      <p:ext uri="{BB962C8B-B14F-4D97-AF65-F5344CB8AC3E}">
        <p14:creationId xmlns:p14="http://schemas.microsoft.com/office/powerpoint/2010/main" val="1173845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7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0427" fill="hold"/>
                                        <p:tgtEl>
                                          <p:spTgt spid="9"/>
                                        </p:tgtEl>
                                      </p:cBhvr>
                                    </p:cmd>
                                  </p:childTnLst>
                                </p:cTn>
                              </p:par>
                            </p:childTnLst>
                          </p:cTn>
                        </p:par>
                      </p:childTnLst>
                    </p:cTn>
                  </p:par>
                </p:childTnLst>
              </p:cTn>
              <p:nextCondLst>
                <p:cond evt="onClick" delay="0">
                  <p:tgtEl>
                    <p:spTgt spid="9"/>
                  </p:tgtEl>
                </p:cond>
              </p:nextCondLst>
            </p:seq>
            <p:audio>
              <p:cMediaNode vol="80000">
                <p:cTn id="13"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sp>
        <p:nvSpPr>
          <p:cNvPr id="10" name="Rectangle 9"/>
          <p:cNvSpPr/>
          <p:nvPr/>
        </p:nvSpPr>
        <p:spPr>
          <a:xfrm>
            <a:off x="165432" y="0"/>
            <a:ext cx="3904763" cy="646331"/>
          </a:xfrm>
          <a:prstGeom prst="rect">
            <a:avLst/>
          </a:prstGeom>
        </p:spPr>
        <p:txBody>
          <a:bodyPr wrap="square">
            <a:spAutoFit/>
          </a:bodyPr>
          <a:lstStyle/>
          <a:p>
            <a:pPr algn="just">
              <a:lnSpc>
                <a:spcPct val="150000"/>
              </a:lnSpc>
            </a:pPr>
            <a:r>
              <a:rPr lang="en-US" sz="2400" dirty="0" smtClean="0">
                <a:latin typeface="Times New Roman"/>
                <a:ea typeface="Calibri"/>
              </a:rPr>
              <a:t>Nêu Cấu tạo đàn Vi-Ô-Lông</a:t>
            </a:r>
            <a:endParaRPr lang="en-US" sz="2400" dirty="0">
              <a:latin typeface="Times New Roman"/>
              <a:ea typeface="Calibri"/>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0195" y="78465"/>
            <a:ext cx="7883911" cy="5939933"/>
          </a:xfrm>
          <a:prstGeom prst="rect">
            <a:avLst/>
          </a:prstGeom>
        </p:spPr>
      </p:pic>
    </p:spTree>
    <p:extLst>
      <p:ext uri="{BB962C8B-B14F-4D97-AF65-F5344CB8AC3E}">
        <p14:creationId xmlns:p14="http://schemas.microsoft.com/office/powerpoint/2010/main" val="3552116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sp>
        <p:nvSpPr>
          <p:cNvPr id="10" name="Rectangle 9"/>
          <p:cNvSpPr/>
          <p:nvPr/>
        </p:nvSpPr>
        <p:spPr>
          <a:xfrm>
            <a:off x="165432" y="0"/>
            <a:ext cx="3904763" cy="579967"/>
          </a:xfrm>
          <a:prstGeom prst="rect">
            <a:avLst/>
          </a:prstGeom>
        </p:spPr>
        <p:txBody>
          <a:bodyPr wrap="square">
            <a:spAutoFit/>
          </a:bodyPr>
          <a:lstStyle/>
          <a:p>
            <a:pPr algn="just">
              <a:lnSpc>
                <a:spcPct val="150000"/>
              </a:lnSpc>
            </a:pPr>
            <a:r>
              <a:rPr lang="en-US" sz="2400" dirty="0" smtClean="0">
                <a:latin typeface="Times New Roman"/>
                <a:ea typeface="Calibri"/>
              </a:rPr>
              <a:t>Trả lời câu hỏi</a:t>
            </a:r>
            <a:endParaRPr lang="en-US" sz="2400" dirty="0">
              <a:latin typeface="Times New Roman"/>
              <a:ea typeface="Calibri"/>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092" y="753521"/>
            <a:ext cx="5672340" cy="1472187"/>
          </a:xfrm>
          <a:prstGeom prst="rect">
            <a:avLst/>
          </a:prstGeom>
        </p:spPr>
      </p:pic>
      <p:sp>
        <p:nvSpPr>
          <p:cNvPr id="5" name="TextBox 4"/>
          <p:cNvSpPr txBox="1"/>
          <p:nvPr/>
        </p:nvSpPr>
        <p:spPr>
          <a:xfrm>
            <a:off x="5549591" y="2461421"/>
            <a:ext cx="5891561" cy="461665"/>
          </a:xfrm>
          <a:prstGeom prst="rect">
            <a:avLst/>
          </a:prstGeom>
          <a:noFill/>
        </p:spPr>
        <p:txBody>
          <a:bodyPr wrap="square" rtlCol="0">
            <a:spAutoFit/>
          </a:bodyPr>
          <a:lstStyle/>
          <a:p>
            <a:r>
              <a:rPr lang="en-US" sz="2400" i="1" dirty="0" smtClean="0">
                <a:latin typeface="Times New Roman" panose="02020603050405020304" pitchFamily="18" charset="0"/>
                <a:cs typeface="Times New Roman" panose="02020603050405020304" pitchFamily="18" charset="0"/>
              </a:rPr>
              <a:t>Cần đàn, dây đàn, hộp đàn, ngựa đàn, vĩ đàn</a:t>
            </a:r>
            <a:endParaRPr lang="en-US" sz="2400" i="1" dirty="0">
              <a:latin typeface="Times New Roman" panose="02020603050405020304" pitchFamily="18" charset="0"/>
              <a:cs typeface="Times New Roman" panose="02020603050405020304" pitchFamily="18" charset="0"/>
            </a:endParaRPr>
          </a:p>
        </p:txBody>
      </p:sp>
      <p:sp>
        <p:nvSpPr>
          <p:cNvPr id="6" name="Rectangle 5"/>
          <p:cNvSpPr/>
          <p:nvPr/>
        </p:nvSpPr>
        <p:spPr>
          <a:xfrm>
            <a:off x="2029522" y="3201928"/>
            <a:ext cx="9757318" cy="830997"/>
          </a:xfrm>
          <a:prstGeom prst="rect">
            <a:avLst/>
          </a:prstGeom>
        </p:spPr>
        <p:txBody>
          <a:bodyPr wrap="square">
            <a:spAutoFit/>
          </a:bodyPr>
          <a:lstStyle/>
          <a:p>
            <a:r>
              <a:rPr lang="en-US" sz="2400" i="1" dirty="0">
                <a:latin typeface="Times New Roman" panose="02020603050405020304" pitchFamily="18" charset="0"/>
                <a:cs typeface="Times New Roman" panose="02020603050405020304" pitchFamily="18" charset="0"/>
              </a:rPr>
              <a:t>Â</a:t>
            </a:r>
            <a:r>
              <a:rPr lang="en-US" sz="2400" i="1" dirty="0" smtClean="0">
                <a:latin typeface="Times New Roman" panose="02020603050405020304" pitchFamily="18" charset="0"/>
                <a:cs typeface="Times New Roman" panose="02020603050405020304" pitchFamily="18" charset="0"/>
              </a:rPr>
              <a:t>m </a:t>
            </a:r>
            <a:r>
              <a:rPr lang="en-US" sz="2400" i="1" dirty="0">
                <a:latin typeface="Times New Roman" panose="02020603050405020304" pitchFamily="18" charset="0"/>
                <a:cs typeface="Times New Roman" panose="02020603050405020304" pitchFamily="18" charset="0"/>
              </a:rPr>
              <a:t>sắc mà vĩ cầm phát ra  mềm mại , thanh tao , khi thì cao vút khi thì da diết những nốt trung trầm ấm</a:t>
            </a:r>
          </a:p>
        </p:txBody>
      </p:sp>
    </p:spTree>
    <p:extLst>
      <p:ext uri="{BB962C8B-B14F-4D97-AF65-F5344CB8AC3E}">
        <p14:creationId xmlns:p14="http://schemas.microsoft.com/office/powerpoint/2010/main" val="3932671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pic>
        <p:nvPicPr>
          <p:cNvPr id="20" name="FTUJ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700269" y="737299"/>
            <a:ext cx="8134350" cy="5607745"/>
          </a:xfrm>
          <a:prstGeom prst="rect">
            <a:avLst/>
          </a:prstGeom>
        </p:spPr>
      </p:pic>
      <p:sp>
        <p:nvSpPr>
          <p:cNvPr id="2" name="Rectangle 1"/>
          <p:cNvSpPr/>
          <p:nvPr/>
        </p:nvSpPr>
        <p:spPr>
          <a:xfrm>
            <a:off x="252091" y="0"/>
            <a:ext cx="9560982" cy="517065"/>
          </a:xfrm>
          <a:prstGeom prst="rect">
            <a:avLst/>
          </a:prstGeom>
        </p:spPr>
        <p:txBody>
          <a:bodyPr wrap="square">
            <a:spAutoFit/>
          </a:bodyPr>
          <a:lstStyle/>
          <a:p>
            <a:pPr algn="just">
              <a:lnSpc>
                <a:spcPct val="115000"/>
              </a:lnSpc>
              <a:spcAft>
                <a:spcPts val="800"/>
              </a:spcAf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Nghe </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 vi-ô-lông bài Chúc mừng năm mới (Happy New Year)</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285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6"/>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sp>
        <p:nvSpPr>
          <p:cNvPr id="3" name="Rectangle 2"/>
          <p:cNvSpPr/>
          <p:nvPr/>
        </p:nvSpPr>
        <p:spPr>
          <a:xfrm>
            <a:off x="144966" y="109212"/>
            <a:ext cx="11797990" cy="941796"/>
          </a:xfrm>
          <a:prstGeom prst="rect">
            <a:avLst/>
          </a:prstGeom>
        </p:spPr>
        <p:txBody>
          <a:bodyPr wrap="square">
            <a:spAutoFit/>
          </a:bodyPr>
          <a:lstStyle/>
          <a:p>
            <a:pPr algn="just">
              <a:lnSpc>
                <a:spcPct val="115000"/>
              </a:lnSpc>
              <a:spcAft>
                <a:spcPts val="800"/>
              </a:spcAft>
            </a:pP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Nghe 1 đoạn cảm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 để so sánh giữa hai bài Chúc mừng năm mới của Việt Nam và nước ngoài.</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2850995" y="2199653"/>
            <a:ext cx="2144751" cy="517065"/>
          </a:xfrm>
          <a:prstGeom prst="rect">
            <a:avLst/>
          </a:prstGeom>
        </p:spPr>
        <p:txBody>
          <a:bodyPr wrap="square">
            <a:spAutoFit/>
          </a:bodyPr>
          <a:lstStyle/>
          <a:p>
            <a:pPr algn="just">
              <a:lnSpc>
                <a:spcPct val="115000"/>
              </a:lnSpc>
              <a:spcAft>
                <a:spcPts val="800"/>
              </a:spcAft>
            </a:pP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Nhạc Việt Nam</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nhac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923370" y="3125228"/>
            <a:ext cx="609600" cy="609600"/>
          </a:xfrm>
          <a:prstGeom prst="rect">
            <a:avLst/>
          </a:prstGeom>
        </p:spPr>
      </p:pic>
      <p:sp>
        <p:nvSpPr>
          <p:cNvPr id="9" name="Rectangle 8"/>
          <p:cNvSpPr/>
          <p:nvPr/>
        </p:nvSpPr>
        <p:spPr>
          <a:xfrm>
            <a:off x="8017728" y="2149229"/>
            <a:ext cx="2549912" cy="517065"/>
          </a:xfrm>
          <a:prstGeom prst="rect">
            <a:avLst/>
          </a:prstGeom>
        </p:spPr>
        <p:txBody>
          <a:bodyPr wrap="square">
            <a:spAutoFit/>
          </a:bodyPr>
          <a:lstStyle/>
          <a:p>
            <a:pPr algn="just">
              <a:lnSpc>
                <a:spcPct val="115000"/>
              </a:lnSpc>
              <a:spcAft>
                <a:spcPts val="800"/>
              </a:spcAft>
            </a:pP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Nhạc Nước ngoài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tieg a">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987884" y="2939974"/>
            <a:ext cx="609600" cy="609600"/>
          </a:xfrm>
          <a:prstGeom prst="rect">
            <a:avLst/>
          </a:prstGeom>
        </p:spPr>
      </p:pic>
    </p:spTree>
    <p:extLst>
      <p:ext uri="{BB962C8B-B14F-4D97-AF65-F5344CB8AC3E}">
        <p14:creationId xmlns:p14="http://schemas.microsoft.com/office/powerpoint/2010/main" val="3141672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96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1632" fill="hold"/>
                                        <p:tgtEl>
                                          <p:spTgt spid="10"/>
                                        </p:tgtEl>
                                      </p:cBhvr>
                                    </p:cmd>
                                  </p:childTnLst>
                                </p:cTn>
                              </p:par>
                            </p:childTnLst>
                          </p:cTn>
                        </p:par>
                      </p:childTnLst>
                    </p:cTn>
                  </p:par>
                </p:childTnLst>
              </p:cTn>
              <p:nextCondLst>
                <p:cond evt="onClick" delay="0">
                  <p:tgtEl>
                    <p:spTgt spid="10"/>
                  </p:tgtEl>
                </p:cond>
              </p:nextCondLst>
            </p:seq>
            <p:audio>
              <p:cMediaNode vol="80000">
                <p:cTn id="13"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6"/>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sp>
        <p:nvSpPr>
          <p:cNvPr id="2" name="Rectangle 1"/>
          <p:cNvSpPr/>
          <p:nvPr/>
        </p:nvSpPr>
        <p:spPr>
          <a:xfrm>
            <a:off x="0" y="0"/>
            <a:ext cx="11508058" cy="1413720"/>
          </a:xfrm>
          <a:prstGeom prst="rect">
            <a:avLst/>
          </a:prstGeom>
        </p:spPr>
        <p:txBody>
          <a:bodyPr wrap="square">
            <a:spAutoFit/>
          </a:bodyPr>
          <a:lstStyle/>
          <a:p>
            <a:pPr algn="just" fontAlgn="base">
              <a:lnSpc>
                <a:spcPct val="115000"/>
              </a:lnSpc>
              <a:spcAft>
                <a:spcPts val="800"/>
              </a:spcAft>
            </a:pP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N</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ghe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nhạc </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cụ</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vi-ô-lông</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tem-bơ-rin</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đặt câu hỏi: </a:t>
            </a:r>
            <a:r>
              <a:rPr lang="vi-VN" sz="2400" i="1" dirty="0">
                <a:latin typeface="Times New Roman" panose="02020603050405020304" pitchFamily="18" charset="0"/>
                <a:cs typeface="Times New Roman" panose="02020603050405020304" pitchFamily="18" charset="0"/>
              </a:rPr>
              <a:t>Em thấy nhạc </a:t>
            </a:r>
            <a:r>
              <a:rPr lang="vi-VN" sz="2400" i="1" dirty="0" smtClean="0">
                <a:latin typeface="Times New Roman" panose="02020603050405020304" pitchFamily="18" charset="0"/>
                <a:cs typeface="Times New Roman" panose="02020603050405020304" pitchFamily="18" charset="0"/>
              </a:rPr>
              <a:t>cụ</a:t>
            </a:r>
            <a:r>
              <a:rPr lang="en-US" sz="2400" dirty="0">
                <a:latin typeface="Times New Roman" panose="02020603050405020304" pitchFamily="18" charset="0"/>
                <a:cs typeface="Times New Roman" panose="02020603050405020304" pitchFamily="18" charset="0"/>
              </a:rPr>
              <a:t> </a:t>
            </a:r>
            <a:r>
              <a:rPr lang="vi-VN" sz="2400" i="1" dirty="0" smtClean="0">
                <a:latin typeface="Times New Roman" panose="02020603050405020304" pitchFamily="18" charset="0"/>
                <a:cs typeface="Times New Roman" panose="02020603050405020304" pitchFamily="18" charset="0"/>
              </a:rPr>
              <a:t>nào </a:t>
            </a:r>
            <a:r>
              <a:rPr lang="vi-VN" sz="2400" i="1" dirty="0">
                <a:latin typeface="Times New Roman" panose="02020603050405020304" pitchFamily="18" charset="0"/>
                <a:cs typeface="Times New Roman" panose="02020603050405020304" pitchFamily="18" charset="0"/>
              </a:rPr>
              <a:t>phát ra âm thanh cao hơn và ngược lại?</a:t>
            </a:r>
            <a:endParaRPr lang="en-US" sz="2400" dirty="0">
              <a:latin typeface="Times New Roman" panose="02020603050405020304" pitchFamily="18" charset="0"/>
              <a:cs typeface="Times New Roman" panose="02020603050405020304" pitchFamily="18" charset="0"/>
            </a:endParaRPr>
          </a:p>
          <a:p>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3499935" y="1693946"/>
            <a:ext cx="1379673"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cs typeface="Times New Roman" panose="02020603050405020304" pitchFamily="18" charset="0"/>
              </a:rPr>
              <a:t>V</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i-ô-lông</a:t>
            </a:r>
            <a:endParaRPr lang="en-US" sz="2400" dirty="0"/>
          </a:p>
        </p:txBody>
      </p:sp>
      <p:sp>
        <p:nvSpPr>
          <p:cNvPr id="6" name="Rectangle 5"/>
          <p:cNvSpPr/>
          <p:nvPr/>
        </p:nvSpPr>
        <p:spPr>
          <a:xfrm>
            <a:off x="8417204" y="1627811"/>
            <a:ext cx="1589859"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cs typeface="Times New Roman" panose="02020603050405020304" pitchFamily="18" charset="0"/>
              </a:rPr>
              <a:t>T</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em-bơ-rin</a:t>
            </a:r>
            <a:endParaRPr lang="en-US" sz="2400" dirty="0"/>
          </a:p>
        </p:txBody>
      </p:sp>
      <p:pic>
        <p:nvPicPr>
          <p:cNvPr id="8" name="AM SAC VIOLO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735796" y="2268495"/>
            <a:ext cx="609600" cy="609600"/>
          </a:xfrm>
          <a:prstGeom prst="rect">
            <a:avLst/>
          </a:prstGeom>
        </p:spPr>
      </p:pic>
      <p:pic>
        <p:nvPicPr>
          <p:cNvPr id="10" name="am sac tem tempori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840981" y="2515628"/>
            <a:ext cx="609600" cy="609600"/>
          </a:xfrm>
          <a:prstGeom prst="rect">
            <a:avLst/>
          </a:prstGeom>
        </p:spPr>
      </p:pic>
      <p:sp>
        <p:nvSpPr>
          <p:cNvPr id="13" name="Rectangle 12"/>
          <p:cNvSpPr/>
          <p:nvPr/>
        </p:nvSpPr>
        <p:spPr>
          <a:xfrm>
            <a:off x="3881839" y="3593810"/>
            <a:ext cx="5263942" cy="461665"/>
          </a:xfrm>
          <a:prstGeom prst="rect">
            <a:avLst/>
          </a:prstGeom>
        </p:spPr>
        <p:txBody>
          <a:bodyPr wrap="none">
            <a:spAutoFit/>
          </a:bodyPr>
          <a:lstStyle/>
          <a:p>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Âm thanhV</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i-ô-lông</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cao, Tem-bơ-rin thấp</a:t>
            </a:r>
            <a:endParaRPr lang="en-US" sz="2400" dirty="0"/>
          </a:p>
        </p:txBody>
      </p:sp>
    </p:spTree>
    <p:extLst>
      <p:ext uri="{BB962C8B-B14F-4D97-AF65-F5344CB8AC3E}">
        <p14:creationId xmlns:p14="http://schemas.microsoft.com/office/powerpoint/2010/main" val="3781613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6953" fill="hold"/>
                                        <p:tgtEl>
                                          <p:spTgt spid="8"/>
                                        </p:tgtEl>
                                      </p:cBhvr>
                                    </p:cmd>
                                  </p:childTnLst>
                                </p:cTn>
                              </p:par>
                            </p:childTnLst>
                          </p:cTn>
                        </p:par>
                      </p:childTnLst>
                    </p:cTn>
                  </p:par>
                </p:childTnLst>
              </p:cTn>
              <p:nextCondLst>
                <p:cond evt="onClick" delay="0">
                  <p:tgtEl>
                    <p:spTgt spid="8"/>
                  </p:tgtEl>
                </p:cond>
              </p:nextCondLst>
            </p:seq>
            <p:audio>
              <p:cMediaNode vol="80000">
                <p:cTn id="14" fill="hold" display="0">
                  <p:stCondLst>
                    <p:cond delay="indefinite"/>
                  </p:stCondLst>
                  <p:endCondLst>
                    <p:cond evt="onStopAudio" delay="0">
                      <p:tgtEl>
                        <p:sldTgt/>
                      </p:tgtEl>
                    </p:cond>
                  </p:endCondLst>
                </p:cTn>
                <p:tgtEl>
                  <p:spTgt spid="8"/>
                </p:tgtEl>
              </p:cMediaNode>
            </p:audio>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3343" fill="hold"/>
                                        <p:tgtEl>
                                          <p:spTgt spid="10"/>
                                        </p:tgtEl>
                                      </p:cBhvr>
                                    </p:cmd>
                                  </p:childTnLst>
                                </p:cTn>
                              </p:par>
                            </p:childTnLst>
                          </p:cTn>
                        </p:par>
                      </p:childTnLst>
                    </p:cTn>
                  </p:par>
                </p:childTnLst>
              </p:cTn>
              <p:nextCondLst>
                <p:cond evt="onClick" delay="0">
                  <p:tgtEl>
                    <p:spTgt spid="10"/>
                  </p:tgtEl>
                </p:cond>
              </p:nextCondLst>
            </p:seq>
            <p:audio>
              <p:cMediaNode vol="80000">
                <p:cTn id="20" fill="hold" display="0">
                  <p:stCondLst>
                    <p:cond delay="indefinite"/>
                  </p:stCondLst>
                  <p:endCondLst>
                    <p:cond evt="onStopAudio" delay="0">
                      <p:tgtEl>
                        <p:sldTgt/>
                      </p:tgtEl>
                    </p:cond>
                  </p:endCondLst>
                </p:cTn>
                <p:tgtEl>
                  <p:spTgt spid="10"/>
                </p:tgtEl>
              </p:cMediaNode>
            </p:audio>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10"/>
          <a:srcRect/>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4382429"/>
            <a:ext cx="12192000" cy="2497497"/>
          </a:xfrm>
          <a:prstGeom prst="rect">
            <a:avLst/>
          </a:prstGeom>
        </p:spPr>
      </p:pic>
      <p:pic>
        <p:nvPicPr>
          <p:cNvPr id="35" name="Picture 3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2092" y="3125228"/>
            <a:ext cx="1186415" cy="2246550"/>
          </a:xfrm>
          <a:prstGeom prst="rect">
            <a:avLst/>
          </a:prstGeom>
        </p:spPr>
      </p:pic>
      <p:sp>
        <p:nvSpPr>
          <p:cNvPr id="5" name="Rectangle 4"/>
          <p:cNvSpPr/>
          <p:nvPr/>
        </p:nvSpPr>
        <p:spPr>
          <a:xfrm>
            <a:off x="444115" y="2141395"/>
            <a:ext cx="1636987" cy="461665"/>
          </a:xfrm>
          <a:prstGeom prst="rect">
            <a:avLst/>
          </a:prstGeom>
        </p:spPr>
        <p:txBody>
          <a:bodyPr wrap="none">
            <a:spAutoFit/>
          </a:bodyPr>
          <a:lstStyle/>
          <a:p>
            <a:r>
              <a:rPr lang="en-US" sz="2400" dirty="0" smtClean="0">
                <a:latin typeface="Times New Roman" panose="02020603050405020304" pitchFamily="18" charset="0"/>
                <a:cs typeface="Times New Roman" panose="02020603050405020304" pitchFamily="18" charset="0"/>
              </a:rPr>
              <a:t>Âm thanh 1</a:t>
            </a:r>
            <a:endParaRPr lang="en-US" sz="2400" dirty="0"/>
          </a:p>
        </p:txBody>
      </p:sp>
      <p:pic>
        <p:nvPicPr>
          <p:cNvPr id="8" name="AM SAC VIOLO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21006" y="2887764"/>
            <a:ext cx="609600" cy="609600"/>
          </a:xfrm>
          <a:prstGeom prst="rect">
            <a:avLst/>
          </a:prstGeom>
        </p:spPr>
      </p:pic>
      <p:pic>
        <p:nvPicPr>
          <p:cNvPr id="12" name="am sac tem tempori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7923662" y="2820428"/>
            <a:ext cx="609600" cy="609600"/>
          </a:xfrm>
          <a:prstGeom prst="rect">
            <a:avLst/>
          </a:prstGeom>
        </p:spPr>
      </p:pic>
      <p:pic>
        <p:nvPicPr>
          <p:cNvPr id="3" name="piano chuc mug nam mnoi">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3995377" y="2992836"/>
            <a:ext cx="609600" cy="609600"/>
          </a:xfrm>
          <a:prstGeom prst="rect">
            <a:avLst/>
          </a:prstGeom>
        </p:spPr>
      </p:pic>
      <p:sp>
        <p:nvSpPr>
          <p:cNvPr id="4" name="Rectangle 3"/>
          <p:cNvSpPr/>
          <p:nvPr/>
        </p:nvSpPr>
        <p:spPr>
          <a:xfrm>
            <a:off x="0" y="769310"/>
            <a:ext cx="12054468" cy="1366528"/>
          </a:xfrm>
          <a:prstGeom prst="rect">
            <a:avLst/>
          </a:prstGeom>
        </p:spPr>
        <p:txBody>
          <a:bodyPr wrap="square">
            <a:spAutoFit/>
          </a:bodyPr>
          <a:lstStyle/>
          <a:p>
            <a:pPr algn="just" fontAlgn="base">
              <a:lnSpc>
                <a:spcPct val="115000"/>
              </a:lnSpc>
              <a:spcAft>
                <a:spcPts val="800"/>
              </a:spcAft>
            </a:pP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Có </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4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câu nhạc bao gồm 2 câu của nhạc cụ vi-ô-lông, 1 câu của nhạc cụ pi-a-nô, 1 câu của nhạc cụ tem-bơ-rin</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Phát</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phiếu để cả lớp thực hành nghe và phân biệt. GV có thể </a:t>
            </a:r>
            <a:r>
              <a:rPr lang="vi-VN" sz="2400" dirty="0" smtClean="0">
                <a:latin typeface="Times New Roman" panose="02020603050405020304" pitchFamily="18" charset="0"/>
                <a:cs typeface="Times New Roman" panose="02020603050405020304" pitchFamily="18" charset="0"/>
              </a:rPr>
              <a:t>thực</a:t>
            </a:r>
            <a:r>
              <a:rPr lang="en-US" sz="2400" dirty="0" smtClean="0">
                <a:latin typeface="Times New Roman" panose="02020603050405020304" pitchFamily="18" charset="0"/>
                <a:cs typeface="Times New Roman" panose="02020603050405020304" pitchFamily="18" charset="0"/>
              </a:rPr>
              <a:t> và </a:t>
            </a:r>
            <a:r>
              <a:rPr lang="vi-VN" sz="2400" i="1" dirty="0" smtClean="0">
                <a:latin typeface="Times New Roman" panose="02020603050405020304" pitchFamily="18" charset="0"/>
                <a:cs typeface="Times New Roman" panose="02020603050405020304" pitchFamily="18" charset="0"/>
              </a:rPr>
              <a:t>Điền </a:t>
            </a:r>
            <a:r>
              <a:rPr lang="vi-VN" sz="2400" i="1" dirty="0">
                <a:latin typeface="Times New Roman" panose="02020603050405020304" pitchFamily="18" charset="0"/>
                <a:cs typeface="Times New Roman" panose="02020603050405020304" pitchFamily="18" charset="0"/>
              </a:rPr>
              <a:t>V vào đáp án đúng:</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4" name="Picture 13" descr="C:\Users\ADMIN\Desktop\2022-06-08_095733.pn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2118" y="4543686"/>
            <a:ext cx="8218448" cy="1564981"/>
          </a:xfrm>
          <a:prstGeom prst="rect">
            <a:avLst/>
          </a:prstGeom>
          <a:noFill/>
          <a:ln>
            <a:noFill/>
          </a:ln>
        </p:spPr>
      </p:pic>
      <p:sp>
        <p:nvSpPr>
          <p:cNvPr id="15" name="Rectangle 14"/>
          <p:cNvSpPr/>
          <p:nvPr/>
        </p:nvSpPr>
        <p:spPr>
          <a:xfrm>
            <a:off x="10266998" y="2105069"/>
            <a:ext cx="1636987" cy="461665"/>
          </a:xfrm>
          <a:prstGeom prst="rect">
            <a:avLst/>
          </a:prstGeom>
        </p:spPr>
        <p:txBody>
          <a:bodyPr wrap="none">
            <a:spAutoFit/>
          </a:bodyPr>
          <a:lstStyle/>
          <a:p>
            <a:r>
              <a:rPr lang="en-US" sz="2400" dirty="0" smtClean="0">
                <a:latin typeface="Times New Roman" panose="02020603050405020304" pitchFamily="18" charset="0"/>
                <a:cs typeface="Times New Roman" panose="02020603050405020304" pitchFamily="18" charset="0"/>
              </a:rPr>
              <a:t>Âm thanh 4</a:t>
            </a:r>
            <a:endParaRPr lang="en-US" sz="2400" dirty="0"/>
          </a:p>
        </p:txBody>
      </p:sp>
      <p:sp>
        <p:nvSpPr>
          <p:cNvPr id="17" name="Rectangle 16"/>
          <p:cNvSpPr/>
          <p:nvPr/>
        </p:nvSpPr>
        <p:spPr>
          <a:xfrm>
            <a:off x="7283588" y="2192827"/>
            <a:ext cx="1636987" cy="461665"/>
          </a:xfrm>
          <a:prstGeom prst="rect">
            <a:avLst/>
          </a:prstGeom>
        </p:spPr>
        <p:txBody>
          <a:bodyPr wrap="none">
            <a:spAutoFit/>
          </a:bodyPr>
          <a:lstStyle/>
          <a:p>
            <a:r>
              <a:rPr lang="en-US" sz="2400" dirty="0" smtClean="0">
                <a:latin typeface="Times New Roman" panose="02020603050405020304" pitchFamily="18" charset="0"/>
                <a:cs typeface="Times New Roman" panose="02020603050405020304" pitchFamily="18" charset="0"/>
              </a:rPr>
              <a:t>Âm thanh 3</a:t>
            </a:r>
            <a:endParaRPr lang="en-US" sz="2400" dirty="0"/>
          </a:p>
        </p:txBody>
      </p:sp>
      <p:sp>
        <p:nvSpPr>
          <p:cNvPr id="18" name="Rectangle 17"/>
          <p:cNvSpPr/>
          <p:nvPr/>
        </p:nvSpPr>
        <p:spPr>
          <a:xfrm>
            <a:off x="3481684" y="2182286"/>
            <a:ext cx="1636987" cy="461665"/>
          </a:xfrm>
          <a:prstGeom prst="rect">
            <a:avLst/>
          </a:prstGeom>
        </p:spPr>
        <p:txBody>
          <a:bodyPr wrap="none">
            <a:spAutoFit/>
          </a:bodyPr>
          <a:lstStyle/>
          <a:p>
            <a:r>
              <a:rPr lang="en-US" sz="2400" dirty="0" smtClean="0">
                <a:latin typeface="Times New Roman" panose="02020603050405020304" pitchFamily="18" charset="0"/>
                <a:cs typeface="Times New Roman" panose="02020603050405020304" pitchFamily="18" charset="0"/>
              </a:rPr>
              <a:t>Âm thanh 2</a:t>
            </a:r>
            <a:endParaRPr lang="en-US" sz="2400" dirty="0"/>
          </a:p>
        </p:txBody>
      </p:sp>
      <p:pic>
        <p:nvPicPr>
          <p:cNvPr id="7" name="violong 2">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0980235" y="2758881"/>
            <a:ext cx="609600" cy="609600"/>
          </a:xfrm>
          <a:prstGeom prst="rect">
            <a:avLst/>
          </a:prstGeom>
        </p:spPr>
      </p:pic>
      <p:sp>
        <p:nvSpPr>
          <p:cNvPr id="20" name="Rectangle 19"/>
          <p:cNvSpPr/>
          <p:nvPr/>
        </p:nvSpPr>
        <p:spPr>
          <a:xfrm>
            <a:off x="3268568" y="48430"/>
            <a:ext cx="6044540" cy="646331"/>
          </a:xfrm>
          <a:prstGeom prst="rect">
            <a:avLst/>
          </a:prstGeom>
        </p:spPr>
        <p:txBody>
          <a:bodyPr wrap="none">
            <a:spAutoFit/>
          </a:bodyPr>
          <a:lstStyle/>
          <a:p>
            <a:pPr algn="just">
              <a:lnSpc>
                <a:spcPct val="150000"/>
              </a:lnSpc>
            </a:pPr>
            <a:r>
              <a:rPr lang="en-US" sz="2400" b="1" dirty="0" smtClean="0">
                <a:solidFill>
                  <a:schemeClr val="bg1"/>
                </a:solidFill>
                <a:latin typeface="Times New Roman"/>
                <a:ea typeface="Arial"/>
              </a:rPr>
              <a:t>HOẠT ĐỘNG VẬN DỤNG TRẢI NGHIỆM</a:t>
            </a:r>
            <a:endParaRPr lang="en-US" sz="2400" dirty="0">
              <a:solidFill>
                <a:schemeClr val="bg1"/>
              </a:solidFill>
              <a:latin typeface="Times New Roman"/>
              <a:ea typeface="Calibri"/>
            </a:endParaRPr>
          </a:p>
        </p:txBody>
      </p:sp>
    </p:spTree>
    <p:extLst>
      <p:ext uri="{BB962C8B-B14F-4D97-AF65-F5344CB8AC3E}">
        <p14:creationId xmlns:p14="http://schemas.microsoft.com/office/powerpoint/2010/main" val="2197521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53"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343" fill="hold"/>
                                        <p:tgtEl>
                                          <p:spTgt spid="12"/>
                                        </p:tgtEl>
                                      </p:cBhvr>
                                    </p:cmd>
                                  </p:childTnLst>
                                </p:cTn>
                              </p:par>
                            </p:childTnLst>
                          </p:cTn>
                        </p:par>
                      </p:childTnLst>
                    </p:cTn>
                  </p:par>
                </p:childTnLst>
              </p:cTn>
              <p:nextCondLst>
                <p:cond evt="onClick" delay="0">
                  <p:tgtEl>
                    <p:spTgt spid="12"/>
                  </p:tgtEl>
                </p:cond>
              </p:nextCondLst>
            </p:seq>
            <p:audio>
              <p:cMediaNode vol="80000">
                <p:cTn id="13" fill="hold" display="0">
                  <p:stCondLst>
                    <p:cond delay="indefinite"/>
                  </p:stCondLst>
                  <p:endCondLst>
                    <p:cond evt="onStopAudio" delay="0">
                      <p:tgtEl>
                        <p:sldTgt/>
                      </p:tgtEl>
                    </p:cond>
                  </p:endCondLst>
                </p:cTn>
                <p:tgtEl>
                  <p:spTgt spid="12"/>
                </p:tgtEl>
              </p:cMediaNode>
            </p:audi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7506" fill="hold"/>
                                        <p:tgtEl>
                                          <p:spTgt spid="3"/>
                                        </p:tgtEl>
                                      </p:cBhvr>
                                    </p:cmd>
                                  </p:childTnLst>
                                </p:cTn>
                              </p:par>
                            </p:childTnLst>
                          </p:cTn>
                        </p:par>
                      </p:childTnLst>
                    </p:cTn>
                  </p:par>
                </p:childTnLst>
              </p:cTn>
              <p:nextCondLst>
                <p:cond evt="onClick" delay="0">
                  <p:tgtEl>
                    <p:spTgt spid="3"/>
                  </p:tgtEl>
                </p:cond>
              </p:nextCondLst>
            </p:seq>
            <p:audio>
              <p:cMediaNode vol="80000">
                <p:cTn id="19" fill="hold" display="0">
                  <p:stCondLst>
                    <p:cond delay="indefinite"/>
                  </p:stCondLst>
                  <p:endCondLst>
                    <p:cond evt="onStopAudio" delay="0">
                      <p:tgtEl>
                        <p:sldTgt/>
                      </p:tgtEl>
                    </p:cond>
                  </p:endCondLst>
                </p:cTn>
                <p:tgtEl>
                  <p:spTgt spid="3"/>
                </p:tgtEl>
              </p:cMediaNode>
            </p:audio>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9404" fill="hold"/>
                                        <p:tgtEl>
                                          <p:spTgt spid="7"/>
                                        </p:tgtEl>
                                      </p:cBhvr>
                                    </p:cmd>
                                  </p:childTnLst>
                                </p:cTn>
                              </p:par>
                            </p:childTnLst>
                          </p:cTn>
                        </p:par>
                      </p:childTnLst>
                    </p:cTn>
                  </p:par>
                </p:childTnLst>
              </p:cTn>
              <p:nextCondLst>
                <p:cond evt="onClick" delay="0">
                  <p:tgtEl>
                    <p:spTgt spid="7"/>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58683"/>
            <a:ext cx="12192000" cy="2921243"/>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01" y="3352198"/>
            <a:ext cx="1879187" cy="2067106"/>
          </a:xfrm>
          <a:prstGeom prst="rect">
            <a:avLst/>
          </a:prstGeom>
        </p:spPr>
      </p:pic>
      <p:sp>
        <p:nvSpPr>
          <p:cNvPr id="15" name="Rectangle 14"/>
          <p:cNvSpPr/>
          <p:nvPr/>
        </p:nvSpPr>
        <p:spPr>
          <a:xfrm>
            <a:off x="82501" y="138922"/>
            <a:ext cx="4824035" cy="410882"/>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NỘI DUNG </a:t>
            </a:r>
            <a:r>
              <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NGHE NHẠC</a:t>
            </a:r>
            <a:r>
              <a:rPr kumimoji="0" lang="en-US" b="0" i="0" u="none" strike="noStrike" kern="1200" cap="none" spc="0" normalizeH="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BÀI MÙA XUÂN ƠI</a:t>
            </a:r>
            <a:endPar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8324" y="464485"/>
            <a:ext cx="1505755" cy="669555"/>
          </a:xfrm>
          <a:prstGeom prst="rect">
            <a:avLst/>
          </a:prstGeom>
        </p:spPr>
      </p:pic>
      <p:pic>
        <p:nvPicPr>
          <p:cNvPr id="17" name="Picture 16" descr="Hình ảnh mùa xuân đẹp nhất tại Việt Nam, trên thế giới 2022"/>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165625"/>
            <a:ext cx="5869110" cy="39809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68067" y="3445727"/>
            <a:ext cx="3839329" cy="3412272"/>
          </a:xfrm>
          <a:prstGeom prst="rect">
            <a:avLst/>
          </a:prstGeom>
        </p:spPr>
      </p:pic>
      <p:sp>
        <p:nvSpPr>
          <p:cNvPr id="2" name="TextBox 1"/>
          <p:cNvSpPr txBox="1"/>
          <p:nvPr/>
        </p:nvSpPr>
        <p:spPr>
          <a:xfrm>
            <a:off x="962440" y="1986919"/>
            <a:ext cx="3657599"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Đây là hình ảnh mùa nào?</a:t>
            </a:r>
            <a:endParaRPr lang="en-US" sz="24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4029307" y="3060133"/>
            <a:ext cx="1754457"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Mùa xuân</a:t>
            </a:r>
            <a:endParaRPr lang="en-US" sz="2400" dirty="0">
              <a:latin typeface="Times New Roman" panose="02020603050405020304" pitchFamily="18" charset="0"/>
              <a:cs typeface="Times New Roman" panose="02020603050405020304" pitchFamily="18" charset="0"/>
            </a:endParaRPr>
          </a:p>
        </p:txBody>
      </p:sp>
      <p:sp>
        <p:nvSpPr>
          <p:cNvPr id="21" name="Rectangle 20"/>
          <p:cNvSpPr/>
          <p:nvPr/>
        </p:nvSpPr>
        <p:spPr>
          <a:xfrm>
            <a:off x="179140" y="1034520"/>
            <a:ext cx="4630755" cy="458074"/>
          </a:xfrm>
          <a:prstGeom prst="rect">
            <a:avLst/>
          </a:prstGeom>
        </p:spPr>
        <p:txBody>
          <a:bodyPr wrap="none">
            <a:spAutoFit/>
          </a:bodyPr>
          <a:lstStyle/>
          <a:p>
            <a:pPr marL="3810" marR="0" lvl="0" indent="0" algn="l"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smtClean="0">
                <a:ln>
                  <a:noFill/>
                </a:ln>
                <a:solidFill>
                  <a:srgbClr val="002060"/>
                </a:solidFill>
                <a:effectLst/>
                <a:uLnTx/>
                <a:uFillTx/>
                <a:latin typeface="Times New Roman" panose="02020603050405020304" pitchFamily="18" charset="0"/>
                <a:ea typeface="Arial"/>
                <a:cs typeface="Times New Roman" panose="02020603050405020304" pitchFamily="18" charset="0"/>
              </a:rPr>
              <a:t>HOẠT ĐỘNG HÌNH THÀNH KIẾN THỨC </a:t>
            </a:r>
            <a:endParaRPr kumimoji="0" lang="en-US" b="0" i="0" u="none" strike="noStrike" kern="1200" cap="none" spc="0" normalizeH="0" baseline="0" noProof="0" dirty="0">
              <a:ln>
                <a:noFill/>
              </a:ln>
              <a:solidFill>
                <a:srgbClr val="002060"/>
              </a:solidFill>
              <a:effectLst/>
              <a:uLnTx/>
              <a:uFillTx/>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167689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31" name="TextBox 30"/>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5473" y="2043315"/>
            <a:ext cx="4133730" cy="290213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3008" y="4070239"/>
            <a:ext cx="1246629" cy="1750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5460" y="1"/>
            <a:ext cx="4221887" cy="6858003"/>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549" y="4837043"/>
            <a:ext cx="2640188" cy="2011118"/>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549836" y="4285482"/>
            <a:ext cx="3960639" cy="2572517"/>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81348" y="-19676"/>
            <a:ext cx="2363202" cy="1805940"/>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7989" y="34778"/>
            <a:ext cx="1792745" cy="1805940"/>
          </a:xfrm>
          <a:prstGeom prst="rect">
            <a:avLst/>
          </a:prstGeom>
        </p:spPr>
      </p:pic>
      <p:pic>
        <p:nvPicPr>
          <p:cNvPr id="35" name="ngan uoc mo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01996" y="1433715"/>
            <a:ext cx="609600" cy="609600"/>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39" y="-22204"/>
            <a:ext cx="4016079" cy="6867837"/>
          </a:xfrm>
          <a:prstGeom prst="rect">
            <a:avLst/>
          </a:prstGeom>
        </p:spPr>
      </p:pic>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5753681" y="-121577"/>
            <a:ext cx="4716222" cy="7098066"/>
          </a:xfrm>
          <a:prstGeom prst="rect">
            <a:avLst/>
          </a:prstGeom>
        </p:spPr>
      </p:pic>
      <p:pic>
        <p:nvPicPr>
          <p:cNvPr id="38" name="Picture 3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003468" y="-121577"/>
            <a:ext cx="4669632" cy="7066582"/>
          </a:xfrm>
          <a:prstGeom prst="rect">
            <a:avLst/>
          </a:prstGeom>
        </p:spPr>
      </p:pic>
      <p:pic>
        <p:nvPicPr>
          <p:cNvPr id="40" name="Picture 3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48" y="5452416"/>
            <a:ext cx="13542623" cy="1424700"/>
          </a:xfrm>
          <a:prstGeom prst="rect">
            <a:avLst/>
          </a:prstGeom>
        </p:spPr>
      </p:pic>
      <p:pic>
        <p:nvPicPr>
          <p:cNvPr id="41" name="NHAC NEN TRO CHOI PAPO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4123200" y="2955393"/>
            <a:ext cx="609600" cy="609600"/>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71526" y="1840718"/>
            <a:ext cx="566215" cy="479518"/>
          </a:xfrm>
          <a:prstGeom prst="rect">
            <a:avLst/>
          </a:prstGeom>
        </p:spPr>
      </p:pic>
      <p:pic>
        <p:nvPicPr>
          <p:cNvPr id="18" name="Picture 1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3062541" y="80804"/>
            <a:ext cx="379649" cy="304368"/>
          </a:xfrm>
          <a:prstGeom prst="rect">
            <a:avLst/>
          </a:prstGeom>
        </p:spPr>
      </p:pic>
      <p:pic>
        <p:nvPicPr>
          <p:cNvPr id="19" name="Picture 1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636737" y="6472679"/>
            <a:ext cx="379649" cy="304368"/>
          </a:xfrm>
          <a:prstGeom prst="rect">
            <a:avLst/>
          </a:prstGeom>
        </p:spPr>
      </p:pic>
      <p:pic>
        <p:nvPicPr>
          <p:cNvPr id="20" name="Picture 1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4621" y="0"/>
            <a:ext cx="4182875" cy="1281661"/>
          </a:xfrm>
          <a:prstGeom prst="rect">
            <a:avLst/>
          </a:prstGeom>
        </p:spPr>
      </p:pic>
    </p:spTree>
    <p:extLst>
      <p:ext uri="{BB962C8B-B14F-4D97-AF65-F5344CB8AC3E}">
        <p14:creationId xmlns:p14="http://schemas.microsoft.com/office/powerpoint/2010/main" val="344417756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6 L 0.20299 -0.08796 " pathEditMode="relative" rAng="0" ptsTypes="AA">
                                      <p:cBhvr>
                                        <p:cTn id="6" dur="2000" fill="hold"/>
                                        <p:tgtEl>
                                          <p:spTgt spid="25"/>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4 -0.07199 " pathEditMode="relative" rAng="0" ptsTypes="AA">
                                      <p:cBhvr>
                                        <p:cTn id="8" dur="2000" fill="hold"/>
                                        <p:tgtEl>
                                          <p:spTgt spid="36"/>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1979 -0.00926 L 0.36928 0.00463 " pathEditMode="relative" rAng="0" ptsTypes="AA">
                                      <p:cBhvr>
                                        <p:cTn id="10" dur="2000" fill="hold"/>
                                        <p:tgtEl>
                                          <p:spTgt spid="37"/>
                                        </p:tgtEl>
                                        <p:attrNameLst>
                                          <p:attrName>ppt_x</p:attrName>
                                          <p:attrName>ppt_y</p:attrName>
                                        </p:attrNameLst>
                                      </p:cBhvr>
                                      <p:rCtr x="19453" y="694"/>
                                    </p:animMotion>
                                  </p:childTnLst>
                                </p:cTn>
                              </p:par>
                              <p:par>
                                <p:cTn id="11" presetID="56" presetClass="path" presetSubtype="0" accel="50000" decel="50000" fill="hold" nodeType="withEffect">
                                  <p:stCondLst>
                                    <p:cond delay="0"/>
                                  </p:stCondLst>
                                  <p:childTnLst>
                                    <p:animMotion origin="layout" path="M 0.04206 -0.0037 L -0.38737 -0.00532 " pathEditMode="relative" rAng="0" ptsTypes="AA">
                                      <p:cBhvr>
                                        <p:cTn id="12" dur="2000" fill="hold"/>
                                        <p:tgtEl>
                                          <p:spTgt spid="38"/>
                                        </p:tgtEl>
                                        <p:attrNameLst>
                                          <p:attrName>ppt_x</p:attrName>
                                          <p:attrName>ppt_y</p:attrName>
                                        </p:attrNameLst>
                                      </p:cBhvr>
                                      <p:rCtr x="-21471" y="-9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2960" fill="hold"/>
                                        <p:tgtEl>
                                          <p:spTgt spid="35"/>
                                        </p:tgtEl>
                                      </p:cBhvr>
                                    </p:cmd>
                                  </p:childTnLst>
                                </p:cTn>
                              </p:par>
                            </p:childTnLst>
                          </p:cTn>
                        </p:par>
                      </p:childTnLst>
                    </p:cTn>
                  </p:par>
                </p:childTnLst>
              </p:cTn>
              <p:nextCondLst>
                <p:cond evt="onClick" delay="0">
                  <p:tgtEl>
                    <p:spTgt spid="35"/>
                  </p:tgtEl>
                </p:cond>
              </p:nextCondLst>
            </p:seq>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4213" fill="hold"/>
                                        <p:tgtEl>
                                          <p:spTgt spid="41"/>
                                        </p:tgtEl>
                                      </p:cBhvr>
                                    </p:cmd>
                                  </p:childTnLst>
                                </p:cTn>
                              </p:par>
                            </p:childTnLst>
                          </p:cTn>
                        </p:par>
                      </p:childTnLst>
                    </p:cTn>
                  </p:par>
                </p:childTnLst>
              </p:cTn>
              <p:nextCondLst>
                <p:cond evt="onClick" delay="0">
                  <p:tgtEl>
                    <p:spTgt spid="41"/>
                  </p:tgtEl>
                </p:cond>
              </p:nextCondLst>
            </p:seq>
            <p:audio>
              <p:cMediaNode vol="80000">
                <p:cTn id="23" fill="hold" display="0">
                  <p:stCondLst>
                    <p:cond delay="indefinite"/>
                  </p:stCondLst>
                  <p:endCondLst>
                    <p:cond evt="onStopAudio" delay="0">
                      <p:tgtEl>
                        <p:sldTgt/>
                      </p:tgtEl>
                    </p:cond>
                  </p:endCondLst>
                </p:cTn>
                <p:tgtEl>
                  <p:spTgt spid="35"/>
                </p:tgtEl>
              </p:cMediaNode>
            </p:audio>
            <p:audio>
              <p:cMediaNode vol="80000">
                <p:cTn id="24" fill="hold" display="0">
                  <p:stCondLst>
                    <p:cond delay="indefinite"/>
                  </p:stCondLst>
                  <p:endCondLst>
                    <p:cond evt="onStopAudio" delay="0">
                      <p:tgtEl>
                        <p:sldTgt/>
                      </p:tgtEl>
                    </p:cond>
                  </p:endCondLst>
                </p:cTn>
                <p:tgtEl>
                  <p:spTgt spid="4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58683"/>
            <a:ext cx="12192000" cy="2921243"/>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5299" y="3287708"/>
            <a:ext cx="1879187" cy="2067106"/>
          </a:xfrm>
          <a:prstGeom prst="rect">
            <a:avLst/>
          </a:prstGeom>
        </p:spPr>
      </p:pic>
      <p:sp>
        <p:nvSpPr>
          <p:cNvPr id="11" name="TextBox 10"/>
          <p:cNvSpPr txBox="1"/>
          <p:nvPr/>
        </p:nvSpPr>
        <p:spPr>
          <a:xfrm>
            <a:off x="4005145" y="15616"/>
            <a:ext cx="41817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Giới thiệu bài nghe nhạc tác giả</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57" y="502359"/>
            <a:ext cx="11965258" cy="1125757"/>
          </a:xfrm>
          <a:prstGeom prst="rect">
            <a:avLst/>
          </a:prstGeom>
        </p:spPr>
        <p:txBody>
          <a:bodyPr wrap="square">
            <a:spAutoFit/>
          </a:bodyPr>
          <a:lstStyle/>
          <a:p>
            <a:pPr algn="just">
              <a:lnSpc>
                <a:spcPct val="115000"/>
              </a:lnSpc>
              <a:spcAft>
                <a:spcPts val="1000"/>
              </a:spcAft>
            </a:pPr>
            <a:r>
              <a:rPr lang="en-US" sz="2000"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Nguyễn Ngọc Thiện (sinh năm 1951) là một nhạc sĩ Việt Nam. Nhạc ông mang phong cách trẻ trung, nhẹ nhàng, trữ tình thường nói về tình yêu và tuổi trẻ. Ngoài ra, ông còn là một nha sĩ, được Nhà nước Việt Nam phong tặng danh hiệu "Thầy thuốc ưu tú" Các ca khúc </a:t>
            </a:r>
            <a:r>
              <a:rPr lang="vi-VN" sz="2000"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thiếu nhi </a:t>
            </a:r>
            <a:r>
              <a:rPr lang="en-US" sz="2000"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của ông </a:t>
            </a:r>
            <a:r>
              <a:rPr lang="vi-VN" sz="20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ơi cuộc sống mến thương, bông hồng tặng mẹ và cô...</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Picture 12" descr="C:\Users\ADMIN\Desktop\nguyen-ngoc-thien.jpg"/>
          <p:cNvPicPr/>
          <p:nvPr/>
        </p:nvPicPr>
        <p:blipFill>
          <a:blip r:embed="rId5">
            <a:extLst>
              <a:ext uri="{28A0092B-C50C-407E-A947-70E740481C1C}">
                <a14:useLocalDpi xmlns:a14="http://schemas.microsoft.com/office/drawing/2010/main" val="0"/>
              </a:ext>
            </a:extLst>
          </a:blip>
          <a:srcRect/>
          <a:stretch>
            <a:fillRect/>
          </a:stretch>
        </p:blipFill>
        <p:spPr bwMode="auto">
          <a:xfrm>
            <a:off x="10507757" y="1685527"/>
            <a:ext cx="1599112" cy="2027642"/>
          </a:xfrm>
          <a:prstGeom prst="rect">
            <a:avLst/>
          </a:prstGeom>
          <a:noFill/>
          <a:ln>
            <a:noFill/>
          </a:ln>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467654"/>
            <a:ext cx="3839329" cy="3412272"/>
          </a:xfrm>
          <a:prstGeom prst="rect">
            <a:avLst/>
          </a:prstGeom>
        </p:spPr>
      </p:pic>
      <p:sp>
        <p:nvSpPr>
          <p:cNvPr id="4" name="Rectangle 3"/>
          <p:cNvSpPr/>
          <p:nvPr/>
        </p:nvSpPr>
        <p:spPr>
          <a:xfrm>
            <a:off x="-1" y="1918235"/>
            <a:ext cx="9679259" cy="800219"/>
          </a:xfrm>
          <a:prstGeom prst="rect">
            <a:avLst/>
          </a:prstGeom>
        </p:spPr>
        <p:txBody>
          <a:bodyPr wrap="square">
            <a:spAutoFit/>
          </a:bodyPr>
          <a:lstStyle/>
          <a:p>
            <a:pPr algn="just">
              <a:lnSpc>
                <a:spcPct val="115000"/>
              </a:lnSpc>
              <a:spcAft>
                <a:spcPts val="1000"/>
              </a:spcAft>
            </a:pPr>
            <a:r>
              <a:rPr lang="en-US" sz="2000" dirty="0" smtClean="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Bài hát </a:t>
            </a:r>
            <a:r>
              <a:rPr lang="vi-VN" sz="20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“Mùa xuân ơi” </a:t>
            </a:r>
            <a:r>
              <a:rPr lang="vi-VN" sz="2000"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là một bài hát đã ghi lại cảm xúc vưi sướng gập tràn khi mùa xuân về đê mọi người cùng đón giao thừa ngày tết và chúc cho nhau luôn bình an, an vui...</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0838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958683"/>
            <a:ext cx="12192000" cy="2921243"/>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467654"/>
            <a:ext cx="3839329" cy="3412272"/>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6064" y="3532626"/>
            <a:ext cx="950889" cy="1045978"/>
          </a:xfrm>
          <a:prstGeom prst="rect">
            <a:avLst/>
          </a:prstGeom>
        </p:spPr>
      </p:pic>
      <p:sp>
        <p:nvSpPr>
          <p:cNvPr id="28" name="Rectangle 27"/>
          <p:cNvSpPr/>
          <p:nvPr/>
        </p:nvSpPr>
        <p:spPr>
          <a:xfrm>
            <a:off x="13044" y="-24796"/>
            <a:ext cx="3054041" cy="553998"/>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US" sz="2000" noProof="0" dirty="0" smtClean="0">
                <a:solidFill>
                  <a:prstClr val="black"/>
                </a:solidFill>
                <a:latin typeface="Times New Roman"/>
                <a:ea typeface="Calibri"/>
              </a:rPr>
              <a:t>Xem, nghe bài Mùa xuân ơi</a:t>
            </a:r>
            <a:endParaRPr kumimoji="0" lang="en-US" sz="2000" b="0" i="0" u="none" strike="noStrike" kern="1200" cap="none" spc="0" normalizeH="0" baseline="0" noProof="0" dirty="0">
              <a:ln>
                <a:noFill/>
              </a:ln>
              <a:solidFill>
                <a:prstClr val="black"/>
              </a:solidFill>
              <a:effectLst/>
              <a:uLnTx/>
              <a:uFillTx/>
              <a:latin typeface="Times New Roman"/>
              <a:ea typeface="Calibri"/>
              <a:cs typeface="+mn-cs"/>
            </a:endParaRP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011" y="658118"/>
            <a:ext cx="3804318" cy="2119743"/>
          </a:xfrm>
          <a:prstGeom prst="rect">
            <a:avLst/>
          </a:prstGeom>
        </p:spPr>
      </p:pic>
      <p:pic>
        <p:nvPicPr>
          <p:cNvPr id="5" name="Mùa Xuân Ơi - Hoa Mặt Trời Kids - Nhạc Tết Thiếu Nhi Sôi Độ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5044792" y="122473"/>
            <a:ext cx="6999369" cy="5051317"/>
          </a:xfrm>
          <a:prstGeom prst="rect">
            <a:avLst/>
          </a:prstGeom>
        </p:spPr>
      </p:pic>
    </p:spTree>
    <p:extLst>
      <p:ext uri="{BB962C8B-B14F-4D97-AF65-F5344CB8AC3E}">
        <p14:creationId xmlns:p14="http://schemas.microsoft.com/office/powerpoint/2010/main" val="3488260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58683"/>
            <a:ext cx="12192000" cy="292124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67654"/>
            <a:ext cx="3839329" cy="341227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6064" y="3532626"/>
            <a:ext cx="950889" cy="1045978"/>
          </a:xfrm>
          <a:prstGeom prst="rect">
            <a:avLst/>
          </a:prstGeom>
        </p:spPr>
      </p:pic>
      <p:sp>
        <p:nvSpPr>
          <p:cNvPr id="28" name="Rectangle 27"/>
          <p:cNvSpPr/>
          <p:nvPr/>
        </p:nvSpPr>
        <p:spPr>
          <a:xfrm>
            <a:off x="107026" y="1002"/>
            <a:ext cx="1684051" cy="553998"/>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US" sz="2000" noProof="0" dirty="0" smtClean="0">
                <a:solidFill>
                  <a:prstClr val="black"/>
                </a:solidFill>
                <a:latin typeface="Times New Roman"/>
                <a:ea typeface="Calibri"/>
              </a:rPr>
              <a:t>Trả lời câu hỏi</a:t>
            </a:r>
            <a:endParaRPr kumimoji="0" lang="en-US" sz="20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4" name="Rectangle 3"/>
          <p:cNvSpPr/>
          <p:nvPr/>
        </p:nvSpPr>
        <p:spPr>
          <a:xfrm>
            <a:off x="3246659" y="682758"/>
            <a:ext cx="6621916" cy="1328569"/>
          </a:xfrm>
          <a:prstGeom prst="rect">
            <a:avLst/>
          </a:prstGeom>
        </p:spPr>
        <p:txBody>
          <a:bodyPr wrap="square">
            <a:spAutoFit/>
          </a:bodyPr>
          <a:lstStyle/>
          <a:p>
            <a:pPr algn="just">
              <a:lnSpc>
                <a:spcPct val="150000"/>
              </a:lnSpc>
              <a:spcAft>
                <a:spcPts val="1000"/>
              </a:spcAft>
            </a:pPr>
            <a:r>
              <a:rPr lang="en-US" sz="24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Em cảm nhận như thế nào khi nghe bài hát?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en-US" sz="24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Khi nghe bài hát này, em nhớ tới điều gì?</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2745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958683"/>
            <a:ext cx="12192000" cy="2921243"/>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467654"/>
            <a:ext cx="3839329" cy="3412272"/>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6064" y="3532626"/>
            <a:ext cx="950889" cy="1045978"/>
          </a:xfrm>
          <a:prstGeom prst="rect">
            <a:avLst/>
          </a:prstGeom>
        </p:spPr>
      </p:pic>
      <p:sp>
        <p:nvSpPr>
          <p:cNvPr id="2" name="Rectangle 1"/>
          <p:cNvSpPr/>
          <p:nvPr/>
        </p:nvSpPr>
        <p:spPr>
          <a:xfrm>
            <a:off x="263953" y="253131"/>
            <a:ext cx="4633000" cy="461665"/>
          </a:xfrm>
          <a:prstGeom prst="rect">
            <a:avLst/>
          </a:prstGeom>
        </p:spPr>
        <p:txBody>
          <a:bodyPr wrap="none">
            <a:spAutoFit/>
          </a:bodyPr>
          <a:lstStyle/>
          <a:p>
            <a:r>
              <a:rPr lang="en-US" sz="2400" dirty="0" smtClean="0">
                <a:solidFill>
                  <a:srgbClr val="242021"/>
                </a:solidFill>
                <a:latin typeface="Times New Roman" panose="02020603050405020304" pitchFamily="18" charset="0"/>
                <a:ea typeface="Calibri" panose="020F0502020204030204" pitchFamily="34" charset="0"/>
              </a:rPr>
              <a:t>Vận </a:t>
            </a:r>
            <a:r>
              <a:rPr lang="en-US" sz="2400" dirty="0">
                <a:solidFill>
                  <a:srgbClr val="242021"/>
                </a:solidFill>
                <a:latin typeface="Times New Roman" panose="02020603050405020304" pitchFamily="18" charset="0"/>
                <a:ea typeface="Calibri" panose="020F0502020204030204" pitchFamily="34" charset="0"/>
              </a:rPr>
              <a:t>động theo nhịp điệu của bài hát</a:t>
            </a:r>
            <a:endParaRPr lang="en-US" sz="3200" dirty="0"/>
          </a:p>
        </p:txBody>
      </p:sp>
      <p:pic>
        <p:nvPicPr>
          <p:cNvPr id="3" name="Mùa Xuân Ơi - Hoa Mặt Trời Kids - Nhạc Tết Thiếu Nhi Sôi Độ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49270" y="1168942"/>
            <a:ext cx="609600" cy="609600"/>
          </a:xfrm>
          <a:prstGeom prst="rect">
            <a:avLst/>
          </a:prstGeom>
        </p:spPr>
      </p:pic>
    </p:spTree>
    <p:extLst>
      <p:ext uri="{BB962C8B-B14F-4D97-AF65-F5344CB8AC3E}">
        <p14:creationId xmlns:p14="http://schemas.microsoft.com/office/powerpoint/2010/main" val="2496374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0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279032"/>
            <a:ext cx="6984380" cy="2374957"/>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045" y="2552917"/>
            <a:ext cx="6958730" cy="42158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5449045" cy="6813395"/>
          </a:xfrm>
          <a:prstGeom prst="rect">
            <a:avLst/>
          </a:prstGeom>
        </p:spPr>
      </p:pic>
    </p:spTree>
    <p:extLst>
      <p:ext uri="{BB962C8B-B14F-4D97-AF65-F5344CB8AC3E}">
        <p14:creationId xmlns:p14="http://schemas.microsoft.com/office/powerpoint/2010/main" val="747020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pic>
        <p:nvPicPr>
          <p:cNvPr id="2" name="Mùa Xuân Ơi - Hoa Mặt Trời Kids - Nhạc Tết Thiếu Nhi Sôi Độ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01751" y="4529648"/>
            <a:ext cx="609600" cy="609600"/>
          </a:xfrm>
          <a:prstGeom prst="rect">
            <a:avLst/>
          </a:prstGeom>
        </p:spPr>
      </p:pic>
    </p:spTree>
    <p:extLst>
      <p:ext uri="{BB962C8B-B14F-4D97-AF65-F5344CB8AC3E}">
        <p14:creationId xmlns:p14="http://schemas.microsoft.com/office/powerpoint/2010/main" val="15494667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0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đồ dùng học tập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946" y="163925"/>
            <a:ext cx="4270917" cy="257186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4965" y="976853"/>
            <a:ext cx="1472397" cy="206742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4620" y="591015"/>
            <a:ext cx="1897568" cy="1897568"/>
          </a:xfrm>
          <a:prstGeom prst="rect">
            <a:avLst/>
          </a:prstGeom>
        </p:spPr>
      </p:pic>
    </p:spTree>
    <p:extLst>
      <p:ext uri="{BB962C8B-B14F-4D97-AF65-F5344CB8AC3E}">
        <p14:creationId xmlns:p14="http://schemas.microsoft.com/office/powerpoint/2010/main" val="463282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6217" y="29960"/>
            <a:ext cx="3089307" cy="523220"/>
          </a:xfrm>
          <a:prstGeom prst="rect">
            <a:avLst/>
          </a:prstGeom>
        </p:spPr>
        <p:txBody>
          <a:bodyPr wrap="none">
            <a:spAutoFit/>
          </a:bodyPr>
          <a:lstStyle/>
          <a:p>
            <a:r>
              <a:rPr lang="pt-BR" sz="2800" b="1" dirty="0" smtClean="0">
                <a:effectLst/>
                <a:latin typeface="Times New Roman" panose="02020603050405020304" pitchFamily="18" charset="0"/>
                <a:ea typeface="Calibri" panose="020F0502020204030204" pitchFamily="34" charset="0"/>
                <a:cs typeface="Times New Roman" panose="02020603050405020304" pitchFamily="18" charset="0"/>
              </a:rPr>
              <a:t>H</a:t>
            </a:r>
            <a:r>
              <a:rPr lang="vi-VN" sz="2800" b="1" dirty="0" smtClean="0">
                <a:effectLst/>
                <a:latin typeface="Times New Roman" panose="02020603050405020304" pitchFamily="18" charset="0"/>
                <a:ea typeface="Calibri" panose="020F0502020204030204" pitchFamily="34" charset="0"/>
                <a:cs typeface="Times New Roman" panose="02020603050405020304" pitchFamily="18" charset="0"/>
              </a:rPr>
              <a:t>oạt động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Mở đầu</a:t>
            </a:r>
            <a:endParaRPr lang="en-US" sz="3600" dirty="0">
              <a:latin typeface="Times New Roman" panose="02020603050405020304" pitchFamily="18" charset="0"/>
              <a:cs typeface="Times New Roman" panose="02020603050405020304" pitchFamily="18" charset="0"/>
            </a:endParaRPr>
          </a:p>
        </p:txBody>
      </p:sp>
      <p:sp>
        <p:nvSpPr>
          <p:cNvPr id="3" name="Rectangle 2"/>
          <p:cNvSpPr/>
          <p:nvPr/>
        </p:nvSpPr>
        <p:spPr>
          <a:xfrm>
            <a:off x="2559632" y="547034"/>
            <a:ext cx="6702476" cy="417871"/>
          </a:xfrm>
          <a:prstGeom prst="rect">
            <a:avLst/>
          </a:prstGeom>
        </p:spPr>
        <p:txBody>
          <a:bodyPr wrap="none">
            <a:spAutoFit/>
          </a:bodyPr>
          <a:lstStyle/>
          <a:p>
            <a:pPr algn="just">
              <a:lnSpc>
                <a:spcPct val="115000"/>
              </a:lnSpc>
              <a:spcAft>
                <a:spcPts val="800"/>
              </a:spcAft>
            </a:pP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Q</a:t>
            </a:r>
            <a:r>
              <a:rPr lang="vi-VN"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uy </a:t>
            </a:r>
            <a:r>
              <a:rPr lang="vi-VN"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định nốt nhạc </a:t>
            </a: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 Đồ đến Si </a:t>
            </a:r>
            <a:r>
              <a:rPr lang="vi-VN"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 </a:t>
            </a:r>
            <a:r>
              <a:rPr lang="vi-VN"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 số bộ phận trên cơ thể.</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75" y="1230782"/>
            <a:ext cx="3462325" cy="5152722"/>
          </a:xfrm>
          <a:prstGeom prst="rect">
            <a:avLst/>
          </a:prstGeom>
        </p:spPr>
      </p:pic>
      <p:sp>
        <p:nvSpPr>
          <p:cNvPr id="15" name="TextBox 14"/>
          <p:cNvSpPr txBox="1"/>
          <p:nvPr/>
        </p:nvSpPr>
        <p:spPr>
          <a:xfrm>
            <a:off x="4366217" y="5872787"/>
            <a:ext cx="651510" cy="461665"/>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Đồ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3967643" y="2226279"/>
            <a:ext cx="651510" cy="461665"/>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Si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3426728" y="2578434"/>
            <a:ext cx="651510" cy="461665"/>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La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3798228" y="3030766"/>
            <a:ext cx="815340" cy="461665"/>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Son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3798228" y="3938522"/>
            <a:ext cx="651510" cy="461665"/>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Pha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3773462" y="4423090"/>
            <a:ext cx="651510" cy="461665"/>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Mi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3783332" y="4884755"/>
            <a:ext cx="651510" cy="461665"/>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Rê </a:t>
            </a:r>
            <a:endParaRPr lang="en-US" sz="2400" dirty="0">
              <a:solidFill>
                <a:srgbClr val="FF0000"/>
              </a:solidFill>
              <a:latin typeface="Times New Roman" panose="02020603050405020304" pitchFamily="18" charset="0"/>
              <a:cs typeface="Times New Roman" panose="02020603050405020304" pitchFamily="18" charset="0"/>
            </a:endParaRPr>
          </a:p>
        </p:txBody>
      </p:sp>
      <p:cxnSp>
        <p:nvCxnSpPr>
          <p:cNvPr id="25" name="Straight Arrow Connector 24"/>
          <p:cNvCxnSpPr/>
          <p:nvPr/>
        </p:nvCxnSpPr>
        <p:spPr>
          <a:xfrm flipH="1">
            <a:off x="1911410" y="4692271"/>
            <a:ext cx="1886818" cy="9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7" name="Rectangle 26"/>
          <p:cNvSpPr/>
          <p:nvPr/>
        </p:nvSpPr>
        <p:spPr>
          <a:xfrm>
            <a:off x="5670505" y="1100633"/>
            <a:ext cx="6521495" cy="1200329"/>
          </a:xfrm>
          <a:prstGeom prst="rect">
            <a:avLst/>
          </a:prstGeom>
        </p:spPr>
        <p:txBody>
          <a:bodyPr wrap="square">
            <a:spAutoFit/>
          </a:bodyPr>
          <a:lstStyle/>
          <a:p>
            <a:pPr algn="just"/>
            <a:r>
              <a:rPr lang="en-US" sz="2400" i="1" dirty="0">
                <a:solidFill>
                  <a:srgbClr val="000000"/>
                </a:solidFill>
                <a:latin typeface="Times New Roman" panose="02020603050405020304" pitchFamily="18" charset="0"/>
                <a:ea typeface="Calibri" panose="020F0502020204030204" pitchFamily="34" charset="0"/>
              </a:rPr>
              <a:t>Đ</a:t>
            </a:r>
            <a:r>
              <a:rPr lang="vi-VN" sz="2400" i="1" dirty="0" smtClean="0">
                <a:solidFill>
                  <a:srgbClr val="000000"/>
                </a:solidFill>
                <a:latin typeface="Times New Roman" panose="02020603050405020304" pitchFamily="18" charset="0"/>
                <a:ea typeface="Calibri" panose="020F0502020204030204" pitchFamily="34" charset="0"/>
              </a:rPr>
              <a:t>ọc </a:t>
            </a:r>
            <a:r>
              <a:rPr lang="vi-VN" sz="2400" i="1" dirty="0">
                <a:solidFill>
                  <a:srgbClr val="000000"/>
                </a:solidFill>
                <a:latin typeface="Times New Roman" panose="02020603050405020304" pitchFamily="18" charset="0"/>
                <a:ea typeface="Calibri" panose="020F0502020204030204" pitchFamily="34" charset="0"/>
              </a:rPr>
              <a:t>theo thứ tự thang âm từ </a:t>
            </a:r>
            <a:r>
              <a:rPr lang="vi-VN" sz="2400" i="1" dirty="0" smtClean="0">
                <a:solidFill>
                  <a:srgbClr val="000000"/>
                </a:solidFill>
                <a:latin typeface="Times New Roman" panose="02020603050405020304" pitchFamily="18" charset="0"/>
                <a:ea typeface="Calibri" panose="020F0502020204030204" pitchFamily="34" charset="0"/>
              </a:rPr>
              <a:t>Đ</a:t>
            </a:r>
            <a:r>
              <a:rPr lang="en-US" sz="2400" i="1" dirty="0" smtClean="0">
                <a:solidFill>
                  <a:srgbClr val="000000"/>
                </a:solidFill>
                <a:latin typeface="Times New Roman" panose="02020603050405020304" pitchFamily="18" charset="0"/>
                <a:ea typeface="Calibri" panose="020F0502020204030204" pitchFamily="34" charset="0"/>
              </a:rPr>
              <a:t>ồ</a:t>
            </a:r>
            <a:r>
              <a:rPr lang="vi-VN" sz="2400" i="1" dirty="0" smtClean="0">
                <a:solidFill>
                  <a:srgbClr val="000000"/>
                </a:solidFill>
                <a:latin typeface="Times New Roman" panose="02020603050405020304" pitchFamily="18" charset="0"/>
                <a:ea typeface="Calibri" panose="020F0502020204030204" pitchFamily="34" charset="0"/>
              </a:rPr>
              <a:t> </a:t>
            </a:r>
            <a:r>
              <a:rPr lang="vi-VN" sz="2400" i="1" dirty="0">
                <a:solidFill>
                  <a:srgbClr val="000000"/>
                </a:solidFill>
                <a:latin typeface="Times New Roman" panose="02020603050405020304" pitchFamily="18" charset="0"/>
                <a:ea typeface="Calibri" panose="020F0502020204030204" pitchFamily="34" charset="0"/>
              </a:rPr>
              <a:t>đến </a:t>
            </a:r>
            <a:r>
              <a:rPr lang="vi-VN" sz="2400" i="1" dirty="0" smtClean="0">
                <a:solidFill>
                  <a:srgbClr val="000000"/>
                </a:solidFill>
                <a:latin typeface="Times New Roman" panose="02020603050405020304" pitchFamily="18" charset="0"/>
                <a:ea typeface="Calibri" panose="020F0502020204030204" pitchFamily="34" charset="0"/>
              </a:rPr>
              <a:t>Si</a:t>
            </a:r>
            <a:r>
              <a:rPr lang="en-US" sz="2400" i="1" dirty="0" smtClean="0">
                <a:solidFill>
                  <a:srgbClr val="000000"/>
                </a:solidFill>
                <a:latin typeface="Times New Roman" panose="02020603050405020304" pitchFamily="18" charset="0"/>
                <a:ea typeface="Calibri" panose="020F0502020204030204" pitchFamily="34" charset="0"/>
              </a:rPr>
              <a:t> học sinh chỉ vào các bộ phận sau đó đảo vị trí các nốt và đọc nhanh dần</a:t>
            </a:r>
            <a:r>
              <a:rPr lang="vi-VN" sz="2400" i="1" dirty="0" smtClean="0">
                <a:solidFill>
                  <a:srgbClr val="000000"/>
                </a:solidFill>
                <a:latin typeface="Times New Roman" panose="02020603050405020304" pitchFamily="18" charset="0"/>
                <a:ea typeface="Calibri" panose="020F0502020204030204" pitchFamily="34" charset="0"/>
              </a:rPr>
              <a:t> </a:t>
            </a:r>
            <a:r>
              <a:rPr lang="en-US" sz="2400" i="1" dirty="0" smtClean="0">
                <a:solidFill>
                  <a:srgbClr val="000000"/>
                </a:solidFill>
                <a:latin typeface="Times New Roman" panose="02020603050405020304" pitchFamily="18" charset="0"/>
                <a:ea typeface="Calibri" panose="020F0502020204030204" pitchFamily="34" charset="0"/>
              </a:rPr>
              <a:t>các bạn chỉ các bộ phận theo tên nốt</a:t>
            </a:r>
            <a:endParaRPr lang="en-US" sz="2400" i="1" dirty="0"/>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8330" y="3457823"/>
            <a:ext cx="2678351" cy="3400177"/>
          </a:xfrm>
          <a:prstGeom prst="rect">
            <a:avLst/>
          </a:prstGeom>
        </p:spPr>
      </p:pic>
      <p:cxnSp>
        <p:nvCxnSpPr>
          <p:cNvPr id="30" name="Straight Arrow Connector 29"/>
          <p:cNvCxnSpPr/>
          <p:nvPr/>
        </p:nvCxnSpPr>
        <p:spPr>
          <a:xfrm flipH="1">
            <a:off x="2464637" y="6256020"/>
            <a:ext cx="1886818" cy="9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p:cNvCxnSpPr/>
          <p:nvPr/>
        </p:nvCxnSpPr>
        <p:spPr>
          <a:xfrm flipH="1">
            <a:off x="1826028" y="4205953"/>
            <a:ext cx="1886818" cy="9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2" name="Straight Arrow Connector 31"/>
          <p:cNvCxnSpPr/>
          <p:nvPr/>
        </p:nvCxnSpPr>
        <p:spPr>
          <a:xfrm flipH="1">
            <a:off x="1858285" y="3289117"/>
            <a:ext cx="1886818" cy="9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3" name="Straight Arrow Connector 32"/>
          <p:cNvCxnSpPr/>
          <p:nvPr/>
        </p:nvCxnSpPr>
        <p:spPr>
          <a:xfrm flipH="1">
            <a:off x="1896514" y="5132486"/>
            <a:ext cx="1886818" cy="9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4" name="Straight Arrow Connector 33"/>
          <p:cNvCxnSpPr/>
          <p:nvPr/>
        </p:nvCxnSpPr>
        <p:spPr>
          <a:xfrm flipH="1">
            <a:off x="1407587" y="2878347"/>
            <a:ext cx="1886818" cy="9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5" name="Straight Arrow Connector 34"/>
          <p:cNvCxnSpPr/>
          <p:nvPr/>
        </p:nvCxnSpPr>
        <p:spPr>
          <a:xfrm flipH="1">
            <a:off x="2067835" y="2504399"/>
            <a:ext cx="1886818" cy="9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81360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18021"/>
            <a:ext cx="12192000" cy="3961905"/>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7488" y="-172806"/>
            <a:ext cx="2183987" cy="2402386"/>
          </a:xfrm>
          <a:prstGeom prst="rect">
            <a:avLst/>
          </a:prstGeom>
        </p:spPr>
      </p:pic>
      <p:sp>
        <p:nvSpPr>
          <p:cNvPr id="27" name="Rectangle 26"/>
          <p:cNvSpPr/>
          <p:nvPr/>
        </p:nvSpPr>
        <p:spPr>
          <a:xfrm>
            <a:off x="5931954" y="1775411"/>
            <a:ext cx="3361056" cy="391710"/>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b="0" i="0" u="none" strike="noStrike" kern="1200" cap="none" spc="0" normalizeH="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GIỚI THIỆU ĐÀN VI-Ô-LÔNG</a:t>
            </a:r>
            <a:endPar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28" name="Rectangle 27"/>
          <p:cNvSpPr/>
          <p:nvPr/>
        </p:nvSpPr>
        <p:spPr>
          <a:xfrm>
            <a:off x="6986208" y="699212"/>
            <a:ext cx="1377697" cy="424988"/>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TIẾT 21 </a:t>
            </a:r>
            <a:endParaRPr kumimoji="0" lang="en-US" sz="2000" b="1" i="0" u="none" strike="noStrike" kern="1200" cap="none" spc="0" normalizeH="0" baseline="0" noProof="0" dirty="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1948" y="84003"/>
            <a:ext cx="566215" cy="479518"/>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2072" y="1563912"/>
            <a:ext cx="2897188" cy="860223"/>
          </a:xfrm>
          <a:prstGeom prst="rect">
            <a:avLst/>
          </a:prstGeom>
        </p:spPr>
      </p:pic>
      <p:sp>
        <p:nvSpPr>
          <p:cNvPr id="31" name="Rectangle 30"/>
          <p:cNvSpPr/>
          <p:nvPr/>
        </p:nvSpPr>
        <p:spPr>
          <a:xfrm>
            <a:off x="6379107" y="1164652"/>
            <a:ext cx="2734955" cy="391710"/>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ÔN ĐỌC NHẠC BÀI SỐ 3</a:t>
            </a:r>
            <a:endPar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32" name="Rectangle 31"/>
          <p:cNvSpPr/>
          <p:nvPr/>
        </p:nvSpPr>
        <p:spPr>
          <a:xfrm>
            <a:off x="4877527" y="2680179"/>
            <a:ext cx="3486378" cy="391710"/>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NGHE NHẠC</a:t>
            </a:r>
            <a:r>
              <a:rPr kumimoji="0" lang="en-US" b="0" i="0" u="none" strike="noStrike" kern="1200" cap="none" spc="0" normalizeH="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BÀI MÙA XUÂN ƠI</a:t>
            </a:r>
            <a:endPar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620" y="0"/>
            <a:ext cx="3430274" cy="1051059"/>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72072" y="2622594"/>
            <a:ext cx="1505755" cy="669555"/>
          </a:xfrm>
          <a:prstGeom prst="rect">
            <a:avLst/>
          </a:prstGeom>
        </p:spPr>
      </p:pic>
      <p:pic>
        <p:nvPicPr>
          <p:cNvPr id="35" name="Picture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7487" y="1835829"/>
            <a:ext cx="1402121" cy="2655003"/>
          </a:xfrm>
          <a:prstGeom prst="rect">
            <a:avLst/>
          </a:prstGeom>
        </p:spPr>
      </p:pic>
      <p:pic>
        <p:nvPicPr>
          <p:cNvPr id="36" name="Picture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96000" y="3727052"/>
            <a:ext cx="3522796" cy="3130948"/>
          </a:xfrm>
          <a:prstGeom prst="rect">
            <a:avLst/>
          </a:prstGeom>
        </p:spPr>
      </p:pic>
    </p:spTree>
    <p:extLst>
      <p:ext uri="{BB962C8B-B14F-4D97-AF65-F5344CB8AC3E}">
        <p14:creationId xmlns:p14="http://schemas.microsoft.com/office/powerpoint/2010/main" val="234581803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 calcmode="lin" valueType="num">
                                      <p:cBhvr>
                                        <p:cTn id="9" dur="1000" fill="hold"/>
                                        <p:tgtEl>
                                          <p:spTgt spid="28"/>
                                        </p:tgtEl>
                                        <p:attrNameLst>
                                          <p:attrName>style.rotation</p:attrName>
                                        </p:attrNameLst>
                                      </p:cBhvr>
                                      <p:tavLst>
                                        <p:tav tm="0">
                                          <p:val>
                                            <p:fltVal val="90"/>
                                          </p:val>
                                        </p:tav>
                                        <p:tav tm="100000">
                                          <p:val>
                                            <p:fltVal val="0"/>
                                          </p:val>
                                        </p:tav>
                                      </p:tavLst>
                                    </p:anim>
                                    <p:animEffect transition="in" filter="fade">
                                      <p:cBhvr>
                                        <p:cTn id="10" dur="1000"/>
                                        <p:tgtEl>
                                          <p:spTgt spid="2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1000" fill="hold"/>
                                        <p:tgtEl>
                                          <p:spTgt spid="27"/>
                                        </p:tgtEl>
                                        <p:attrNameLst>
                                          <p:attrName>ppt_w</p:attrName>
                                        </p:attrNameLst>
                                      </p:cBhvr>
                                      <p:tavLst>
                                        <p:tav tm="0">
                                          <p:val>
                                            <p:fltVal val="0"/>
                                          </p:val>
                                        </p:tav>
                                        <p:tav tm="100000">
                                          <p:val>
                                            <p:strVal val="#ppt_w"/>
                                          </p:val>
                                        </p:tav>
                                      </p:tavLst>
                                    </p:anim>
                                    <p:anim calcmode="lin" valueType="num">
                                      <p:cBhvr>
                                        <p:cTn id="14" dur="1000" fill="hold"/>
                                        <p:tgtEl>
                                          <p:spTgt spid="27"/>
                                        </p:tgtEl>
                                        <p:attrNameLst>
                                          <p:attrName>ppt_h</p:attrName>
                                        </p:attrNameLst>
                                      </p:cBhvr>
                                      <p:tavLst>
                                        <p:tav tm="0">
                                          <p:val>
                                            <p:fltVal val="0"/>
                                          </p:val>
                                        </p:tav>
                                        <p:tav tm="100000">
                                          <p:val>
                                            <p:strVal val="#ppt_h"/>
                                          </p:val>
                                        </p:tav>
                                      </p:tavLst>
                                    </p:anim>
                                    <p:anim calcmode="lin" valueType="num">
                                      <p:cBhvr>
                                        <p:cTn id="15" dur="1000" fill="hold"/>
                                        <p:tgtEl>
                                          <p:spTgt spid="27"/>
                                        </p:tgtEl>
                                        <p:attrNameLst>
                                          <p:attrName>style.rotation</p:attrName>
                                        </p:attrNameLst>
                                      </p:cBhvr>
                                      <p:tavLst>
                                        <p:tav tm="0">
                                          <p:val>
                                            <p:fltVal val="90"/>
                                          </p:val>
                                        </p:tav>
                                        <p:tav tm="100000">
                                          <p:val>
                                            <p:fltVal val="0"/>
                                          </p:val>
                                        </p:tav>
                                      </p:tavLst>
                                    </p:anim>
                                    <p:animEffect transition="in" filter="fade">
                                      <p:cBhvr>
                                        <p:cTn id="16" dur="1000"/>
                                        <p:tgtEl>
                                          <p:spTgt spid="2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1000" fill="hold"/>
                                        <p:tgtEl>
                                          <p:spTgt spid="31"/>
                                        </p:tgtEl>
                                        <p:attrNameLst>
                                          <p:attrName>ppt_w</p:attrName>
                                        </p:attrNameLst>
                                      </p:cBhvr>
                                      <p:tavLst>
                                        <p:tav tm="0">
                                          <p:val>
                                            <p:fltVal val="0"/>
                                          </p:val>
                                        </p:tav>
                                        <p:tav tm="100000">
                                          <p:val>
                                            <p:strVal val="#ppt_w"/>
                                          </p:val>
                                        </p:tav>
                                      </p:tavLst>
                                    </p:anim>
                                    <p:anim calcmode="lin" valueType="num">
                                      <p:cBhvr>
                                        <p:cTn id="20" dur="1000" fill="hold"/>
                                        <p:tgtEl>
                                          <p:spTgt spid="31"/>
                                        </p:tgtEl>
                                        <p:attrNameLst>
                                          <p:attrName>ppt_h</p:attrName>
                                        </p:attrNameLst>
                                      </p:cBhvr>
                                      <p:tavLst>
                                        <p:tav tm="0">
                                          <p:val>
                                            <p:fltVal val="0"/>
                                          </p:val>
                                        </p:tav>
                                        <p:tav tm="100000">
                                          <p:val>
                                            <p:strVal val="#ppt_h"/>
                                          </p:val>
                                        </p:tav>
                                      </p:tavLst>
                                    </p:anim>
                                    <p:anim calcmode="lin" valueType="num">
                                      <p:cBhvr>
                                        <p:cTn id="21" dur="1000" fill="hold"/>
                                        <p:tgtEl>
                                          <p:spTgt spid="31"/>
                                        </p:tgtEl>
                                        <p:attrNameLst>
                                          <p:attrName>style.rotation</p:attrName>
                                        </p:attrNameLst>
                                      </p:cBhvr>
                                      <p:tavLst>
                                        <p:tav tm="0">
                                          <p:val>
                                            <p:fltVal val="90"/>
                                          </p:val>
                                        </p:tav>
                                        <p:tav tm="100000">
                                          <p:val>
                                            <p:fltVal val="0"/>
                                          </p:val>
                                        </p:tav>
                                      </p:tavLst>
                                    </p:anim>
                                    <p:animEffect transition="in" filter="fade">
                                      <p:cBhvr>
                                        <p:cTn id="22" dur="1000"/>
                                        <p:tgtEl>
                                          <p:spTgt spid="31"/>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p:cTn id="25" dur="1000" fill="hold"/>
                                        <p:tgtEl>
                                          <p:spTgt spid="32"/>
                                        </p:tgtEl>
                                        <p:attrNameLst>
                                          <p:attrName>ppt_w</p:attrName>
                                        </p:attrNameLst>
                                      </p:cBhvr>
                                      <p:tavLst>
                                        <p:tav tm="0">
                                          <p:val>
                                            <p:fltVal val="0"/>
                                          </p:val>
                                        </p:tav>
                                        <p:tav tm="100000">
                                          <p:val>
                                            <p:strVal val="#ppt_w"/>
                                          </p:val>
                                        </p:tav>
                                      </p:tavLst>
                                    </p:anim>
                                    <p:anim calcmode="lin" valueType="num">
                                      <p:cBhvr>
                                        <p:cTn id="26" dur="1000" fill="hold"/>
                                        <p:tgtEl>
                                          <p:spTgt spid="32"/>
                                        </p:tgtEl>
                                        <p:attrNameLst>
                                          <p:attrName>ppt_h</p:attrName>
                                        </p:attrNameLst>
                                      </p:cBhvr>
                                      <p:tavLst>
                                        <p:tav tm="0">
                                          <p:val>
                                            <p:fltVal val="0"/>
                                          </p:val>
                                        </p:tav>
                                        <p:tav tm="100000">
                                          <p:val>
                                            <p:strVal val="#ppt_h"/>
                                          </p:val>
                                        </p:tav>
                                      </p:tavLst>
                                    </p:anim>
                                    <p:anim calcmode="lin" valueType="num">
                                      <p:cBhvr>
                                        <p:cTn id="27" dur="1000" fill="hold"/>
                                        <p:tgtEl>
                                          <p:spTgt spid="32"/>
                                        </p:tgtEl>
                                        <p:attrNameLst>
                                          <p:attrName>style.rotation</p:attrName>
                                        </p:attrNameLst>
                                      </p:cBhvr>
                                      <p:tavLst>
                                        <p:tav tm="0">
                                          <p:val>
                                            <p:fltVal val="90"/>
                                          </p:val>
                                        </p:tav>
                                        <p:tav tm="100000">
                                          <p:val>
                                            <p:fltVal val="0"/>
                                          </p:val>
                                        </p:tav>
                                      </p:tavLst>
                                    </p:anim>
                                    <p:animEffect transition="in" filter="fade">
                                      <p:cBhvr>
                                        <p:cTn id="28"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1"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92000" cy="5917474"/>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0" y="5917474"/>
            <a:ext cx="12192000" cy="940526"/>
          </a:xfrm>
          <a:prstGeom prst="rect">
            <a:avLst/>
          </a:prstGeom>
        </p:spPr>
      </p:pic>
      <p:sp>
        <p:nvSpPr>
          <p:cNvPr id="8" name="Rectangle 7"/>
          <p:cNvSpPr/>
          <p:nvPr/>
        </p:nvSpPr>
        <p:spPr>
          <a:xfrm>
            <a:off x="4505954" y="512328"/>
            <a:ext cx="6006270" cy="6463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Times New Roman"/>
                <a:ea typeface="Calibri"/>
                <a:cs typeface="+mn-cs"/>
              </a:rPr>
              <a:t>Luyện cao độ và thế tay, tiết</a:t>
            </a:r>
            <a:r>
              <a:rPr kumimoji="0" lang="en-US" sz="2400" b="0" i="0" u="none" strike="noStrike" kern="1200" cap="none" spc="0" normalizeH="0" noProof="0" dirty="0" smtClean="0">
                <a:ln>
                  <a:noFill/>
                </a:ln>
                <a:solidFill>
                  <a:prstClr val="white"/>
                </a:solidFill>
                <a:effectLst/>
                <a:uLnTx/>
                <a:uFillTx/>
                <a:latin typeface="Times New Roman"/>
                <a:ea typeface="Calibri"/>
                <a:cs typeface="+mn-cs"/>
              </a:rPr>
              <a:t> tấu</a:t>
            </a:r>
            <a:endParaRPr kumimoji="0" lang="en-US" sz="2400" b="0" i="0" u="none" strike="noStrike" kern="1200" cap="none" spc="0" normalizeH="0" baseline="0" noProof="0" dirty="0">
              <a:ln>
                <a:noFill/>
              </a:ln>
              <a:solidFill>
                <a:prstClr val="white"/>
              </a:solidFill>
              <a:effectLst/>
              <a:uLnTx/>
              <a:uFillTx/>
              <a:latin typeface="Times New Roman"/>
              <a:ea typeface="Calibri"/>
              <a:cs typeface="+mn-cs"/>
            </a:endParaRPr>
          </a:p>
        </p:txBody>
      </p:sp>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8267" y="1290800"/>
            <a:ext cx="10453558" cy="2104009"/>
          </a:xfrm>
          <a:prstGeom prst="rect">
            <a:avLst/>
          </a:prstGeom>
        </p:spPr>
      </p:pic>
      <p:pic>
        <p:nvPicPr>
          <p:cNvPr id="10" name="luyen cao doDRMFSLS ĐỐ-2CHIEU">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80492" y="2189314"/>
            <a:ext cx="609600" cy="609600"/>
          </a:xfrm>
          <a:prstGeom prst="rect">
            <a:avLst/>
          </a:prstGeom>
        </p:spPr>
      </p:pic>
      <p:sp>
        <p:nvSpPr>
          <p:cNvPr id="11" name="Rectangle 10"/>
          <p:cNvSpPr/>
          <p:nvPr/>
        </p:nvSpPr>
        <p:spPr>
          <a:xfrm>
            <a:off x="191125" y="120618"/>
            <a:ext cx="4001734" cy="410882"/>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NỘI DUNG ÔN ĐỌC NHẠC BÀI SỐ 3</a:t>
            </a:r>
            <a:endParaRPr kumimoji="0" lang="en-US" b="0" i="0" u="none" strike="noStrike" kern="1200" cap="none" spc="0" normalizeH="0" baseline="0" noProof="0" dirty="0" smtClean="0">
              <a:ln>
                <a:noFill/>
              </a:ln>
              <a:solidFill>
                <a:schemeClr val="bg1"/>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8775" y="3394809"/>
            <a:ext cx="10433049" cy="2074346"/>
          </a:xfrm>
          <a:prstGeom prst="rect">
            <a:avLst/>
          </a:prstGeom>
        </p:spPr>
      </p:pic>
      <p:pic>
        <p:nvPicPr>
          <p:cNvPr id="14" name="LUYEN T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117746" y="7020422"/>
            <a:ext cx="609600" cy="609600"/>
          </a:xfrm>
          <a:prstGeom prst="rect">
            <a:avLst/>
          </a:prstGeom>
        </p:spPr>
      </p:pic>
      <p:pic>
        <p:nvPicPr>
          <p:cNvPr id="15" name="LUYEN T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1330851" y="4676614"/>
            <a:ext cx="609600" cy="609600"/>
          </a:xfrm>
          <a:prstGeom prst="rect">
            <a:avLst/>
          </a:prstGeom>
        </p:spPr>
      </p:pic>
      <p:sp>
        <p:nvSpPr>
          <p:cNvPr id="16" name="Rectangle 15"/>
          <p:cNvSpPr/>
          <p:nvPr/>
        </p:nvSpPr>
        <p:spPr>
          <a:xfrm>
            <a:off x="4307951" y="60250"/>
            <a:ext cx="608918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a:ea typeface="Arial"/>
                <a:cs typeface="+mn-cs"/>
              </a:rPr>
              <a:t>HOẠT ĐỘNG THỰC HÀNH LUYỆN TẬP </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31176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32130" fill="hold"/>
                                        <p:tgtEl>
                                          <p:spTgt spid="10"/>
                                        </p:tgtEl>
                                      </p:cBhvr>
                                    </p:cmd>
                                  </p:childTnLst>
                                </p:cTn>
                              </p:par>
                            </p:childTnLst>
                          </p:cTn>
                        </p:par>
                      </p:childTnLst>
                    </p:cTn>
                  </p:par>
                </p:childTnLst>
              </p:cTn>
              <p:nextCondLst>
                <p:cond evt="onClick" delay="0">
                  <p:tgtEl>
                    <p:spTgt spid="10"/>
                  </p:tgtEl>
                </p:cond>
              </p:nextCondLst>
            </p:seq>
            <p:audio>
              <p:cMediaNode vol="80000">
                <p:cTn id="16" fill="hold" display="0">
                  <p:stCondLst>
                    <p:cond delay="indefinite"/>
                  </p:stCondLst>
                  <p:endCondLst>
                    <p:cond evt="onStopAudio" delay="0">
                      <p:tgtEl>
                        <p:sldTgt/>
                      </p:tgtEl>
                    </p:cond>
                  </p:endCondLst>
                </p:cTn>
                <p:tgtEl>
                  <p:spTgt spid="10"/>
                </p:tgtEl>
              </p:cMediaNode>
            </p:audio>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5642" fill="hold"/>
                                        <p:tgtEl>
                                          <p:spTgt spid="14"/>
                                        </p:tgtEl>
                                      </p:cBhvr>
                                    </p:cmd>
                                  </p:childTnLst>
                                </p:cTn>
                              </p:par>
                            </p:childTnLst>
                          </p:cTn>
                        </p:par>
                      </p:childTnLst>
                    </p:cTn>
                  </p:par>
                </p:childTnLst>
              </p:cTn>
              <p:nextCondLst>
                <p:cond evt="onClick" delay="0">
                  <p:tgtEl>
                    <p:spTgt spid="14"/>
                  </p:tgtEl>
                </p:cond>
              </p:nextCondLst>
            </p:seq>
            <p:audio>
              <p:cMediaNode vol="80000">
                <p:cTn id="22" fill="hold" display="0">
                  <p:stCondLst>
                    <p:cond delay="indefinite"/>
                  </p:stCondLst>
                  <p:endCondLst>
                    <p:cond evt="onStopAudio" delay="0">
                      <p:tgtEl>
                        <p:sldTgt/>
                      </p:tgtEl>
                    </p:cond>
                  </p:endCondLst>
                </p:cTn>
                <p:tgtEl>
                  <p:spTgt spid="14"/>
                </p:tgtEl>
              </p:cMediaNode>
            </p:audio>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642" fill="hold"/>
                                        <p:tgtEl>
                                          <p:spTgt spid="15"/>
                                        </p:tgtEl>
                                      </p:cBhvr>
                                    </p:cmd>
                                  </p:childTnLst>
                                </p:cTn>
                              </p:par>
                            </p:childTnLst>
                          </p:cTn>
                        </p:par>
                      </p:childTnLst>
                    </p:cTn>
                  </p:par>
                </p:childTnLst>
              </p:cTn>
              <p:nextCondLst>
                <p:cond evt="onClick" delay="0">
                  <p:tgtEl>
                    <p:spTgt spid="15"/>
                  </p:tgtEl>
                </p:cond>
              </p:nextCondLst>
            </p:seq>
            <p:audio>
              <p:cMediaNode vol="80000">
                <p:cTn id="28" fill="hold" display="0">
                  <p:stCondLst>
                    <p:cond delay="indefinite"/>
                  </p:stCondLst>
                  <p:endCondLst>
                    <p:cond evt="onStopAudio" delay="0">
                      <p:tgtEl>
                        <p:sldTgt/>
                      </p:tgtEl>
                    </p:cond>
                  </p:endCondLst>
                </p:cTn>
                <p:tgtEl>
                  <p:spTgt spid="15"/>
                </p:tgtEl>
              </p:cMediaNode>
            </p:audio>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591747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0" y="5917474"/>
            <a:ext cx="12192000" cy="940526"/>
          </a:xfrm>
          <a:prstGeom prst="rect">
            <a:avLst/>
          </a:prstGeom>
        </p:spPr>
      </p:pic>
      <p:sp>
        <p:nvSpPr>
          <p:cNvPr id="7" name="Rectangle 6"/>
          <p:cNvSpPr/>
          <p:nvPr/>
        </p:nvSpPr>
        <p:spPr>
          <a:xfrm>
            <a:off x="3181715" y="300079"/>
            <a:ext cx="56797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noProof="0" dirty="0" smtClean="0">
                <a:solidFill>
                  <a:prstClr val="white"/>
                </a:solidFill>
                <a:latin typeface="Times New Roman" panose="02020603050405020304" pitchFamily="18" charset="0"/>
                <a:cs typeface="Times New Roman" panose="02020603050405020304" pitchFamily="18" charset="0"/>
              </a:rPr>
              <a:t>Ôn </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hình thức: Lớp, cá nhân, tổ, nhóm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073535"/>
            <a:ext cx="2403566" cy="1784465"/>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7493" y="1279226"/>
            <a:ext cx="10348205" cy="3405674"/>
          </a:xfrm>
          <a:prstGeom prst="rect">
            <a:avLst/>
          </a:prstGeom>
        </p:spPr>
      </p:pic>
      <p:pic>
        <p:nvPicPr>
          <p:cNvPr id="12" name="PIANO CA BAI DOC NHA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98888" y="5073535"/>
            <a:ext cx="609600" cy="609600"/>
          </a:xfrm>
          <a:prstGeom prst="rect">
            <a:avLst/>
          </a:prstGeom>
        </p:spPr>
      </p:pic>
    </p:spTree>
    <p:extLst>
      <p:ext uri="{BB962C8B-B14F-4D97-AF65-F5344CB8AC3E}">
        <p14:creationId xmlns:p14="http://schemas.microsoft.com/office/powerpoint/2010/main" val="3996255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9"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591747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0" y="5917474"/>
            <a:ext cx="12192000" cy="940526"/>
          </a:xfrm>
          <a:prstGeom prst="rect">
            <a:avLst/>
          </a:prstGeom>
        </p:spPr>
      </p:pic>
      <p:sp>
        <p:nvSpPr>
          <p:cNvPr id="7" name="Rectangle 6"/>
          <p:cNvSpPr/>
          <p:nvPr/>
        </p:nvSpPr>
        <p:spPr>
          <a:xfrm>
            <a:off x="4404541" y="249958"/>
            <a:ext cx="436850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smtClean="0">
                <a:solidFill>
                  <a:prstClr val="white"/>
                </a:solidFill>
                <a:latin typeface="Times New Roman" panose="02020603050405020304" pitchFamily="18" charset="0"/>
                <a:cs typeface="Times New Roman" panose="02020603050405020304" pitchFamily="18" charset="0"/>
              </a:rPr>
              <a:t>Ôn </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Đọc nhạc ký hiệu bàn tay</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8215" y="1276842"/>
            <a:ext cx="9913434" cy="4410280"/>
          </a:xfrm>
          <a:prstGeom prst="rect">
            <a:avLst/>
          </a:prstGeom>
        </p:spPr>
      </p:pic>
      <p:pic>
        <p:nvPicPr>
          <p:cNvPr id="36" name="PIANO CA BAI DOC NHA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34287" y="5754957"/>
            <a:ext cx="609600" cy="609600"/>
          </a:xfrm>
          <a:prstGeom prst="rect">
            <a:avLst/>
          </a:prstGeom>
        </p:spPr>
      </p:pic>
      <p:pic>
        <p:nvPicPr>
          <p:cNvPr id="37" name="Pictur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86323" y="5403959"/>
            <a:ext cx="536449" cy="254509"/>
          </a:xfrm>
          <a:prstGeom prst="rect">
            <a:avLst/>
          </a:prstGeom>
        </p:spPr>
      </p:pic>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67932" y="5403960"/>
            <a:ext cx="536449" cy="254509"/>
          </a:xfrm>
          <a:prstGeom prst="rect">
            <a:avLst/>
          </a:prstGeom>
        </p:spPr>
      </p:pic>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48323" y="3986180"/>
            <a:ext cx="536449" cy="254509"/>
          </a:xfrm>
          <a:prstGeom prst="rect">
            <a:avLst/>
          </a:prstGeom>
        </p:spPr>
      </p:pic>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36157" y="3999864"/>
            <a:ext cx="536449" cy="254509"/>
          </a:xfrm>
          <a:prstGeom prst="rect">
            <a:avLst/>
          </a:prstGeom>
        </p:spPr>
      </p:pic>
      <p:pic>
        <p:nvPicPr>
          <p:cNvPr id="41" name="Picture 4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92595" y="3933848"/>
            <a:ext cx="536449" cy="254509"/>
          </a:xfrm>
          <a:prstGeom prst="rect">
            <a:avLst/>
          </a:prstGeom>
        </p:spPr>
      </p:pic>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0325" y="5332000"/>
            <a:ext cx="504445" cy="426721"/>
          </a:xfrm>
          <a:prstGeom prst="rect">
            <a:avLst/>
          </a:prstGeom>
        </p:spPr>
      </p:pic>
      <p:pic>
        <p:nvPicPr>
          <p:cNvPr id="44" name="Picture 4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71889" y="5296200"/>
            <a:ext cx="504445" cy="426721"/>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39774" y="3900073"/>
            <a:ext cx="504445" cy="426721"/>
          </a:xfrm>
          <a:prstGeom prst="rect">
            <a:avLst/>
          </a:prstGeom>
        </p:spPr>
      </p:pic>
      <p:pic>
        <p:nvPicPr>
          <p:cNvPr id="46" name="Picture 4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41919" y="5332000"/>
            <a:ext cx="504445" cy="426721"/>
          </a:xfrm>
          <a:prstGeom prst="rect">
            <a:avLst/>
          </a:prstGeom>
        </p:spPr>
      </p:pic>
      <p:pic>
        <p:nvPicPr>
          <p:cNvPr id="47" name="Picture 4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304245" y="3913261"/>
            <a:ext cx="579027" cy="371568"/>
          </a:xfrm>
          <a:prstGeom prst="rect">
            <a:avLst/>
          </a:prstGeom>
        </p:spPr>
      </p:pic>
      <p:pic>
        <p:nvPicPr>
          <p:cNvPr id="48" name="Picture 4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97265" y="3941334"/>
            <a:ext cx="579027" cy="371568"/>
          </a:xfrm>
          <a:prstGeom prst="rect">
            <a:avLst/>
          </a:prstGeom>
        </p:spPr>
      </p:pic>
      <p:pic>
        <p:nvPicPr>
          <p:cNvPr id="49" name="Picture 4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93293" y="5312130"/>
            <a:ext cx="579027" cy="371568"/>
          </a:xfrm>
          <a:prstGeom prst="rect">
            <a:avLst/>
          </a:prstGeom>
        </p:spPr>
      </p:pic>
      <p:pic>
        <p:nvPicPr>
          <p:cNvPr id="50" name="Picture 4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34845" y="5312130"/>
            <a:ext cx="579027" cy="371568"/>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64815" y="5323776"/>
            <a:ext cx="579027" cy="371568"/>
          </a:xfrm>
          <a:prstGeom prst="rect">
            <a:avLst/>
          </a:prstGeom>
        </p:spPr>
      </p:pic>
      <p:pic>
        <p:nvPicPr>
          <p:cNvPr id="52" name="Picture 5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51503" y="3958401"/>
            <a:ext cx="504445" cy="426721"/>
          </a:xfrm>
          <a:prstGeom prst="rect">
            <a:avLst/>
          </a:prstGeom>
        </p:spPr>
      </p:pic>
      <p:pic>
        <p:nvPicPr>
          <p:cNvPr id="54" name="Picture 5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71765" y="4068943"/>
            <a:ext cx="489205" cy="294133"/>
          </a:xfrm>
          <a:prstGeom prst="rect">
            <a:avLst/>
          </a:prstGeom>
        </p:spPr>
      </p:pic>
      <p:pic>
        <p:nvPicPr>
          <p:cNvPr id="55" name="Picture 5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97092" y="3958401"/>
            <a:ext cx="489205" cy="294133"/>
          </a:xfrm>
          <a:prstGeom prst="rect">
            <a:avLst/>
          </a:prstGeom>
        </p:spPr>
      </p:pic>
      <p:pic>
        <p:nvPicPr>
          <p:cNvPr id="56" name="Picture 5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8034" y="5397607"/>
            <a:ext cx="536449" cy="254509"/>
          </a:xfrm>
          <a:prstGeom prst="rect">
            <a:avLst/>
          </a:prstGeom>
        </p:spPr>
      </p:pic>
      <p:pic>
        <p:nvPicPr>
          <p:cNvPr id="57" name="Picture 5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32407" y="3823357"/>
            <a:ext cx="454153" cy="475489"/>
          </a:xfrm>
          <a:prstGeom prst="rect">
            <a:avLst/>
          </a:prstGeom>
        </p:spPr>
      </p:pic>
      <p:pic>
        <p:nvPicPr>
          <p:cNvPr id="58" name="Picture 5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71502" y="3999864"/>
            <a:ext cx="472441" cy="382525"/>
          </a:xfrm>
          <a:prstGeom prst="rect">
            <a:avLst/>
          </a:prstGeom>
        </p:spPr>
      </p:pic>
      <p:pic>
        <p:nvPicPr>
          <p:cNvPr id="59" name="Picture 5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348323" y="5421701"/>
            <a:ext cx="568202" cy="333256"/>
          </a:xfrm>
          <a:prstGeom prst="rect">
            <a:avLst/>
          </a:prstGeom>
        </p:spPr>
      </p:pic>
      <p:pic>
        <p:nvPicPr>
          <p:cNvPr id="60" name="Picture 5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39023" y="5342341"/>
            <a:ext cx="549505" cy="406038"/>
          </a:xfrm>
          <a:prstGeom prst="rect">
            <a:avLst/>
          </a:prstGeom>
        </p:spPr>
      </p:pic>
    </p:spTree>
    <p:extLst>
      <p:ext uri="{BB962C8B-B14F-4D97-AF65-F5344CB8AC3E}">
        <p14:creationId xmlns:p14="http://schemas.microsoft.com/office/powerpoint/2010/main" val="2121249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9" fill="hold"/>
                                        <p:tgtEl>
                                          <p:spTgt spid="36"/>
                                        </p:tgtEl>
                                      </p:cBhvr>
                                    </p:cmd>
                                  </p:childTnLst>
                                </p:cTn>
                              </p:par>
                            </p:childTnLst>
                          </p:cTn>
                        </p:par>
                      </p:childTnLst>
                    </p:cTn>
                  </p:par>
                </p:childTnLst>
              </p:cTn>
              <p:nextCondLst>
                <p:cond evt="onClick" delay="0">
                  <p:tgtEl>
                    <p:spTgt spid="36"/>
                  </p:tgtEl>
                </p:cond>
              </p:nextCondLst>
            </p:seq>
            <p:audio>
              <p:cMediaNode vol="80000">
                <p:cTn id="7" fill="hold" display="0">
                  <p:stCondLst>
                    <p:cond delay="indefinite"/>
                  </p:stCondLst>
                  <p:endCondLst>
                    <p:cond evt="onStopAudio" delay="0">
                      <p:tgtEl>
                        <p:sldTgt/>
                      </p:tgtEl>
                    </p:cond>
                  </p:endCondLst>
                </p:cTn>
                <p:tgtEl>
                  <p:spTgt spid="3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591747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0" y="5917474"/>
            <a:ext cx="12192000" cy="940526"/>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8215" y="1276842"/>
            <a:ext cx="9913434" cy="4410280"/>
          </a:xfrm>
          <a:prstGeom prst="rect">
            <a:avLst/>
          </a:prstGeom>
        </p:spPr>
      </p:pic>
      <p:sp>
        <p:nvSpPr>
          <p:cNvPr id="26" name="Rectangle 25"/>
          <p:cNvSpPr/>
          <p:nvPr/>
        </p:nvSpPr>
        <p:spPr>
          <a:xfrm>
            <a:off x="2319454" y="105520"/>
            <a:ext cx="6211230" cy="646331"/>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b="1" dirty="0" smtClean="0">
                <a:solidFill>
                  <a:prstClr val="white"/>
                </a:solidFill>
                <a:latin typeface="Times New Roman"/>
                <a:ea typeface="Calibri"/>
              </a:rPr>
              <a:t>Ôn </a:t>
            </a:r>
            <a:r>
              <a:rPr kumimoji="0" lang="en-US" sz="2400" b="1" i="0" u="none" strike="noStrike" kern="1200" cap="none" spc="0" normalizeH="0" baseline="0" noProof="0" dirty="0" smtClean="0">
                <a:ln>
                  <a:noFill/>
                </a:ln>
                <a:solidFill>
                  <a:prstClr val="white"/>
                </a:solidFill>
                <a:effectLst/>
                <a:uLnTx/>
                <a:uFillTx/>
                <a:latin typeface="Times New Roman"/>
                <a:ea typeface="Calibri"/>
                <a:cs typeface="+mn-cs"/>
              </a:rPr>
              <a:t>Đọc </a:t>
            </a:r>
            <a:r>
              <a:rPr kumimoji="0" lang="en-US" sz="2400" b="1" i="0" u="none" strike="noStrike" kern="1200" cap="none" spc="0" normalizeH="0" baseline="0" noProof="0" dirty="0">
                <a:ln>
                  <a:noFill/>
                </a:ln>
                <a:solidFill>
                  <a:prstClr val="white"/>
                </a:solidFill>
                <a:effectLst/>
                <a:uLnTx/>
                <a:uFillTx/>
                <a:latin typeface="Times New Roman"/>
                <a:ea typeface="Calibri"/>
                <a:cs typeface="+mn-cs"/>
              </a:rPr>
              <a:t>nhạc </a:t>
            </a:r>
            <a:r>
              <a:rPr kumimoji="0" lang="en-US" sz="2400" b="1" i="0" u="none" strike="noStrike" kern="1200" cap="none" spc="0" normalizeH="0" baseline="0" noProof="0" dirty="0" smtClean="0">
                <a:ln>
                  <a:noFill/>
                </a:ln>
                <a:solidFill>
                  <a:prstClr val="white"/>
                </a:solidFill>
                <a:effectLst/>
                <a:uLnTx/>
                <a:uFillTx/>
                <a:latin typeface="Times New Roman"/>
                <a:ea typeface="Calibri"/>
                <a:cs typeface="+mn-cs"/>
              </a:rPr>
              <a:t>vỗ tay hoặc gõ đêm theo phách</a:t>
            </a:r>
            <a:endParaRPr kumimoji="0" lang="en-US" sz="2400" b="0" i="0" u="none" strike="noStrike" kern="1200" cap="none" spc="0" normalizeH="0" baseline="0" noProof="0" dirty="0">
              <a:ln>
                <a:noFill/>
              </a:ln>
              <a:solidFill>
                <a:prstClr val="white"/>
              </a:solidFill>
              <a:effectLst/>
              <a:uLnTx/>
              <a:uFillTx/>
              <a:latin typeface="Times New Roman"/>
              <a:ea typeface="Calibri"/>
              <a:cs typeface="+mn-cs"/>
            </a:endParaRPr>
          </a:p>
        </p:txBody>
      </p:sp>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23113" y="21181"/>
            <a:ext cx="3310184" cy="1993331"/>
          </a:xfrm>
          <a:prstGeom prst="rect">
            <a:avLst/>
          </a:prstGeom>
        </p:spPr>
      </p:pic>
      <p:pic>
        <p:nvPicPr>
          <p:cNvPr id="28"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27785" y="3932363"/>
            <a:ext cx="346726" cy="346726"/>
          </a:xfrm>
          <a:prstGeom prst="rect">
            <a:avLst/>
          </a:prstGeom>
        </p:spPr>
      </p:pic>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78390" y="3928415"/>
            <a:ext cx="346726" cy="346726"/>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83449" y="3962445"/>
            <a:ext cx="346726" cy="346726"/>
          </a:xfrm>
          <a:prstGeom prst="rect">
            <a:avLst/>
          </a:prstGeom>
        </p:spPr>
      </p:pic>
      <p:pic>
        <p:nvPicPr>
          <p:cNvPr id="31" name="Picture 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7776" y="3946624"/>
            <a:ext cx="346726" cy="346726"/>
          </a:xfrm>
          <a:prstGeom prst="rect">
            <a:avLst/>
          </a:prstGeom>
        </p:spPr>
      </p:pic>
      <p:pic>
        <p:nvPicPr>
          <p:cNvPr id="32" name="Picture 3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92103" y="3948882"/>
            <a:ext cx="346726" cy="346726"/>
          </a:xfrm>
          <a:prstGeom prst="rect">
            <a:avLst/>
          </a:prstGeom>
        </p:spPr>
      </p:pic>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2533" y="3947667"/>
            <a:ext cx="346726" cy="346726"/>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07355" y="3928415"/>
            <a:ext cx="346726" cy="346726"/>
          </a:xfrm>
          <a:prstGeom prst="rect">
            <a:avLst/>
          </a:prstGeom>
        </p:spPr>
      </p:pic>
      <p:pic>
        <p:nvPicPr>
          <p:cNvPr id="35" name="Picture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7994" y="5373413"/>
            <a:ext cx="346726" cy="346726"/>
          </a:xfrm>
          <a:prstGeom prst="rect">
            <a:avLst/>
          </a:prstGeom>
        </p:spPr>
      </p:pic>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79599" y="5273587"/>
            <a:ext cx="346726" cy="346726"/>
          </a:xfrm>
          <a:prstGeom prst="rect">
            <a:avLst/>
          </a:prstGeom>
        </p:spPr>
      </p:pic>
      <p:pic>
        <p:nvPicPr>
          <p:cNvPr id="37" name="Pictur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34904" y="5233503"/>
            <a:ext cx="346726" cy="346726"/>
          </a:xfrm>
          <a:prstGeom prst="rect">
            <a:avLst/>
          </a:prstGeom>
        </p:spPr>
      </p:pic>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84720" y="3918479"/>
            <a:ext cx="346726" cy="346726"/>
          </a:xfrm>
          <a:prstGeom prst="rect">
            <a:avLst/>
          </a:prstGeom>
        </p:spPr>
      </p:pic>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41096" y="5282209"/>
            <a:ext cx="346726" cy="346726"/>
          </a:xfrm>
          <a:prstGeom prst="rect">
            <a:avLst/>
          </a:prstGeom>
        </p:spPr>
      </p:pic>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81525" y="5252226"/>
            <a:ext cx="346726" cy="346726"/>
          </a:xfrm>
          <a:prstGeom prst="rect">
            <a:avLst/>
          </a:prstGeom>
        </p:spPr>
      </p:pic>
      <p:pic>
        <p:nvPicPr>
          <p:cNvPr id="41" name="Picture 4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5040" y="5271073"/>
            <a:ext cx="346726" cy="346726"/>
          </a:xfrm>
          <a:prstGeom prst="rect">
            <a:avLst/>
          </a:prstGeom>
        </p:spPr>
      </p:pic>
      <p:pic>
        <p:nvPicPr>
          <p:cNvPr id="42" name="Picture 4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39170" y="5291322"/>
            <a:ext cx="346726" cy="346726"/>
          </a:xfrm>
          <a:prstGeom prst="rect">
            <a:avLst/>
          </a:prstGeom>
        </p:spPr>
      </p:pic>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12553" y="5351111"/>
            <a:ext cx="346726" cy="346726"/>
          </a:xfrm>
          <a:prstGeom prst="rect">
            <a:avLst/>
          </a:prstGeom>
        </p:spPr>
      </p:pic>
      <p:pic>
        <p:nvPicPr>
          <p:cNvPr id="44" name="PIANO CA BAI DOC NHA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04651" y="5697837"/>
            <a:ext cx="609600" cy="609600"/>
          </a:xfrm>
          <a:prstGeom prst="rect">
            <a:avLst/>
          </a:prstGeom>
        </p:spPr>
      </p:pic>
    </p:spTree>
    <p:extLst>
      <p:ext uri="{BB962C8B-B14F-4D97-AF65-F5344CB8AC3E}">
        <p14:creationId xmlns:p14="http://schemas.microsoft.com/office/powerpoint/2010/main" val="3226021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9" fill="hold"/>
                                        <p:tgtEl>
                                          <p:spTgt spid="44"/>
                                        </p:tgtEl>
                                      </p:cBhvr>
                                    </p:cmd>
                                  </p:childTnLst>
                                </p:cTn>
                              </p:par>
                            </p:childTnLst>
                          </p:cTn>
                        </p:par>
                      </p:childTnLst>
                    </p:cTn>
                  </p:par>
                </p:childTnLst>
              </p:cTn>
              <p:nextCondLst>
                <p:cond evt="onClick" delay="0">
                  <p:tgtEl>
                    <p:spTgt spid="44"/>
                  </p:tgtEl>
                </p:cond>
              </p:nextCondLst>
            </p:seq>
            <p:audio>
              <p:cMediaNode vol="80000">
                <p:cTn id="7" fill="hold" display="0">
                  <p:stCondLst>
                    <p:cond delay="indefinite"/>
                  </p:stCondLst>
                  <p:endCondLst>
                    <p:cond evt="onStopAudio" delay="0">
                      <p:tgtEl>
                        <p:sldTgt/>
                      </p:tgtEl>
                    </p:cond>
                  </p:endCondLst>
                </p:cTn>
                <p:tgtEl>
                  <p:spTgt spid="44"/>
                </p:tgtEl>
              </p:cMediaNode>
            </p:audio>
          </p:childTnLst>
        </p:cTn>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1244</TotalTime>
  <Words>599</Words>
  <Application>Microsoft Office PowerPoint</Application>
  <PresentationFormat>Widescreen</PresentationFormat>
  <Paragraphs>63</Paragraphs>
  <Slides>25</Slides>
  <Notes>0</Notes>
  <HiddenSlides>0</HiddenSlides>
  <MMClips>25</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25</vt:i4>
      </vt:variant>
    </vt:vector>
  </HeadingPairs>
  <TitlesOfParts>
    <vt:vector size="32" baseType="lpstr">
      <vt:lpstr>#9Slide05 Dancing Script</vt:lpstr>
      <vt:lpstr>Arial</vt:lpstr>
      <vt:lpstr>Calibri</vt:lpstr>
      <vt:lpstr>Times New Roman</vt:lpstr>
      <vt:lpstr>3_Office Theme</vt:lpstr>
      <vt:lpstr>5_Office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126</cp:revision>
  <dcterms:created xsi:type="dcterms:W3CDTF">2020-10-25T06:17:09Z</dcterms:created>
  <dcterms:modified xsi:type="dcterms:W3CDTF">2022-09-06T15:21:32Z</dcterms:modified>
</cp:coreProperties>
</file>