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90" r:id="rId4"/>
    <p:sldId id="271" r:id="rId5"/>
    <p:sldId id="276" r:id="rId6"/>
    <p:sldId id="277" r:id="rId7"/>
    <p:sldId id="278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81" d="100"/>
          <a:sy n="81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2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7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5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99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3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78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364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71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43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6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26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52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20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98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6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3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7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3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2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0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2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9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jpg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4.jp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5.jp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jpg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6"/>
            <a:ext cx="9144000" cy="9812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97" y="5085184"/>
            <a:ext cx="8064896" cy="1656184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>
                <a:gd name="adj" fmla="val 44053"/>
              </a:avLst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2400" y="6165304"/>
            <a:ext cx="285327" cy="2287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588475"/>
            <a:ext cx="5759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smtClean="0">
                <a:solidFill>
                  <a:srgbClr val="FF0000"/>
                </a:solidFill>
              </a:rPr>
              <a:t>Bản quyền TT ÂN Phi trường 0987508433 cấm chia sẻ dưới mọi hình thức</a:t>
            </a:r>
            <a:endParaRPr lang="en-US" sz="1400" i="1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231" y="-7606"/>
            <a:ext cx="694769" cy="6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-4696"/>
            <a:ext cx="883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solidFill>
                  <a:srgbClr val="FF0000"/>
                </a:solidFill>
              </a:rPr>
              <a:t>Ôn đọc nhạc gõ đệm theo </a:t>
            </a:r>
            <a:r>
              <a:rPr lang="en-US" sz="2400" i="1">
                <a:solidFill>
                  <a:srgbClr val="FF0000"/>
                </a:solidFill>
              </a:rPr>
              <a:t>phách với các hình </a:t>
            </a:r>
            <a:r>
              <a:rPr lang="en-US" sz="2400" i="1" smtClean="0">
                <a:solidFill>
                  <a:srgbClr val="FF0000"/>
                </a:solidFill>
              </a:rPr>
              <a:t>thức: Lớp tổ cá nhân</a:t>
            </a:r>
            <a:endParaRPr lang="en-US" sz="2400" i="1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20688"/>
            <a:ext cx="8010128" cy="4248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50" y="2429062"/>
            <a:ext cx="656850" cy="6206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81" y="4138314"/>
            <a:ext cx="656850" cy="6206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01672"/>
            <a:ext cx="656850" cy="6206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93" y="4248500"/>
            <a:ext cx="656850" cy="6206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50" y="4248501"/>
            <a:ext cx="656850" cy="6206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50" y="4172626"/>
            <a:ext cx="656850" cy="6206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10" y="4172627"/>
            <a:ext cx="656850" cy="6206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50" y="2319951"/>
            <a:ext cx="656850" cy="6206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475" y="2377092"/>
            <a:ext cx="656850" cy="6206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138313"/>
            <a:ext cx="656850" cy="6206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138314"/>
            <a:ext cx="656850" cy="6206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22" y="2377092"/>
            <a:ext cx="656850" cy="62065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054" y="2429063"/>
            <a:ext cx="656850" cy="62065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29064"/>
            <a:ext cx="656850" cy="6206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036" y="2394393"/>
            <a:ext cx="656850" cy="62065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407" y="2370490"/>
            <a:ext cx="656850" cy="620659"/>
          </a:xfrm>
          <a:prstGeom prst="rect">
            <a:avLst/>
          </a:prstGeom>
        </p:spPr>
      </p:pic>
      <p:pic>
        <p:nvPicPr>
          <p:cNvPr id="23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40231" y="53987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31641" y="5029660"/>
            <a:ext cx="51845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/>
                <a:ea typeface="Times New Roman"/>
              </a:rPr>
              <a:t>HD Vận </a:t>
            </a:r>
            <a:r>
              <a:rPr lang="en-US" sz="2800">
                <a:latin typeface="Times New Roman"/>
                <a:ea typeface="Times New Roman"/>
              </a:rPr>
              <a:t>dụng – </a:t>
            </a:r>
            <a:r>
              <a:rPr lang="en-US" sz="2800">
                <a:latin typeface="Times New Roman"/>
                <a:ea typeface="Times New Roman"/>
              </a:rPr>
              <a:t>Sáng </a:t>
            </a:r>
            <a:r>
              <a:rPr lang="en-US" sz="2800" smtClean="0">
                <a:latin typeface="Times New Roman"/>
                <a:ea typeface="Times New Roman"/>
              </a:rPr>
              <a:t>tạo: </a:t>
            </a:r>
            <a:r>
              <a:rPr lang="en-US" sz="2800">
                <a:latin typeface="Times New Roman"/>
                <a:ea typeface="Times New Roman"/>
              </a:rPr>
              <a:t>Nghe gõ mẫu và HD </a:t>
            </a:r>
            <a:r>
              <a:rPr lang="en-US" sz="2800" smtClean="0">
                <a:latin typeface="Times New Roman"/>
                <a:ea typeface="Times New Roman"/>
              </a:rPr>
              <a:t>Đọc </a:t>
            </a:r>
            <a:r>
              <a:rPr lang="en-US" sz="2800">
                <a:latin typeface="Times New Roman"/>
                <a:ea typeface="Times New Roman"/>
              </a:rPr>
              <a:t>bài nhạc số 3 kết hợp gõ đệm nhạc cụ </a:t>
            </a:r>
            <a:r>
              <a:rPr lang="en-US" sz="2800">
                <a:latin typeface="Times New Roman"/>
                <a:ea typeface="Times New Roman"/>
              </a:rPr>
              <a:t>trai-en-go </a:t>
            </a:r>
            <a:r>
              <a:rPr lang="en-US" sz="2800" smtClean="0">
                <a:latin typeface="Times New Roman"/>
                <a:ea typeface="Times New Roman"/>
              </a:rPr>
              <a:t> theo </a:t>
            </a:r>
            <a:r>
              <a:rPr lang="en-US" sz="2800">
                <a:latin typeface="Times New Roman"/>
                <a:ea typeface="Times New Roman"/>
              </a:rPr>
              <a:t>hình </a:t>
            </a:r>
            <a:r>
              <a:rPr lang="en-US" sz="2800">
                <a:latin typeface="Times New Roman"/>
                <a:ea typeface="Times New Roman"/>
              </a:rPr>
              <a:t>vẽ </a:t>
            </a:r>
            <a:r>
              <a:rPr lang="en-US" sz="2800" smtClean="0">
                <a:latin typeface="Times New Roman"/>
                <a:ea typeface="Times New Roman"/>
              </a:rPr>
              <a:t>trên.</a:t>
            </a:r>
            <a:endParaRPr lang="en-US" sz="28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0"/>
            <a:ext cx="7825858" cy="4509120"/>
          </a:xfrm>
          <a:prstGeom prst="rect">
            <a:avLst/>
          </a:prstGeom>
        </p:spPr>
      </p:pic>
      <p:pic>
        <p:nvPicPr>
          <p:cNvPr id="25" name="2 DOC NHAC GO DEM THEO H VE CHUONG GI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72322" y="5716488"/>
            <a:ext cx="609600" cy="609600"/>
          </a:xfrm>
          <a:prstGeom prst="rect">
            <a:avLst/>
          </a:prstGeom>
        </p:spPr>
      </p:pic>
      <p:pic>
        <p:nvPicPr>
          <p:cNvPr id="26" name="doc nhac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9592" y="14127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4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0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26023" y="5328790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/>
                <a:ea typeface="Times New Roman"/>
              </a:rPr>
              <a:t>Nghe gõ mẫu và HD </a:t>
            </a:r>
            <a:r>
              <a:rPr lang="en-US" sz="2800">
                <a:latin typeface="Times New Roman"/>
                <a:ea typeface="Times New Roman"/>
              </a:rPr>
              <a:t>Đọc bài nhạc số 3 kết hợp gõ đệm nhạc </a:t>
            </a:r>
            <a:r>
              <a:rPr lang="en-US" sz="2800">
                <a:latin typeface="Times New Roman"/>
                <a:ea typeface="Times New Roman"/>
              </a:rPr>
              <a:t>cụ </a:t>
            </a:r>
            <a:r>
              <a:rPr lang="en-US" sz="2800" smtClean="0">
                <a:latin typeface="Times New Roman"/>
                <a:ea typeface="Times New Roman"/>
              </a:rPr>
              <a:t>trống con </a:t>
            </a:r>
            <a:r>
              <a:rPr lang="en-US" sz="2800">
                <a:latin typeface="Times New Roman"/>
                <a:ea typeface="Times New Roman"/>
              </a:rPr>
              <a:t>hình </a:t>
            </a:r>
            <a:r>
              <a:rPr lang="en-US" sz="2800">
                <a:latin typeface="Times New Roman"/>
                <a:ea typeface="Times New Roman"/>
              </a:rPr>
              <a:t>vẽ </a:t>
            </a:r>
            <a:r>
              <a:rPr lang="en-US" sz="2800" smtClean="0">
                <a:latin typeface="Times New Roman"/>
                <a:ea typeface="Times New Roman"/>
              </a:rPr>
              <a:t>trên.</a:t>
            </a:r>
            <a:endParaRPr lang="en-US" sz="2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0"/>
            <a:ext cx="7812360" cy="4735364"/>
          </a:xfrm>
          <a:prstGeom prst="rect">
            <a:avLst/>
          </a:prstGeom>
        </p:spPr>
      </p:pic>
      <p:pic>
        <p:nvPicPr>
          <p:cNvPr id="8" name="1 DOC NHAC GO DEM THEO HIH VE TROG C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0112" y="5229665"/>
            <a:ext cx="609600" cy="609600"/>
          </a:xfrm>
          <a:prstGeom prst="rect">
            <a:avLst/>
          </a:prstGeom>
        </p:spPr>
      </p:pic>
      <p:pic>
        <p:nvPicPr>
          <p:cNvPr id="9" name="doc nhac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6742" y="4274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pic>
        <p:nvPicPr>
          <p:cNvPr id="23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6644" y="5860702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91680" y="4743831"/>
            <a:ext cx="4896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55600" algn="l"/>
              </a:tabLst>
            </a:pPr>
            <a:r>
              <a:rPr lang="en-US" sz="3200">
                <a:latin typeface="Times New Roman"/>
                <a:ea typeface="Times New Roman"/>
              </a:rPr>
              <a:t>+ HD Một nhóm gõ nhạc cụ trai-en-gô và một nhóm gõ trống </a:t>
            </a:r>
            <a:r>
              <a:rPr lang="en-US" sz="3200">
                <a:latin typeface="Times New Roman"/>
                <a:ea typeface="Times New Roman"/>
              </a:rPr>
              <a:t>con </a:t>
            </a:r>
            <a:r>
              <a:rPr lang="en-US" sz="3200" smtClean="0">
                <a:latin typeface="Times New Roman"/>
                <a:ea typeface="Times New Roman"/>
              </a:rPr>
              <a:t>. Thực </a:t>
            </a:r>
            <a:r>
              <a:rPr lang="en-US" sz="3200">
                <a:latin typeface="Times New Roman"/>
                <a:ea typeface="Times New Roman"/>
              </a:rPr>
              <a:t>hiện theo tốc độ từ chậm đến nhanh.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-3479"/>
            <a:ext cx="8028384" cy="47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3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pic>
        <p:nvPicPr>
          <p:cNvPr id="23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6644" y="5860702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44" y="0"/>
            <a:ext cx="7962956" cy="172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7740352" cy="188397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44237" y="5075872"/>
            <a:ext cx="47528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55600" algn="l"/>
              </a:tabLst>
            </a:pPr>
            <a:r>
              <a:rPr lang="en-US" sz="3200" smtClean="0">
                <a:latin typeface="Times New Roman"/>
                <a:ea typeface="Times New Roman"/>
              </a:rPr>
              <a:t>-HD </a:t>
            </a:r>
            <a:r>
              <a:rPr lang="en-US" sz="3200">
                <a:latin typeface="Times New Roman"/>
                <a:ea typeface="Times New Roman"/>
              </a:rPr>
              <a:t>HS </a:t>
            </a:r>
            <a:r>
              <a:rPr lang="en-US" sz="3200" smtClean="0">
                <a:latin typeface="Times New Roman"/>
                <a:ea typeface="Times New Roman"/>
              </a:rPr>
              <a:t>gõ </a:t>
            </a:r>
            <a:r>
              <a:rPr lang="en-US" sz="3200">
                <a:latin typeface="Times New Roman"/>
                <a:ea typeface="Times New Roman"/>
              </a:rPr>
              <a:t>nối tiếp 2 nhạc cụ theo </a:t>
            </a:r>
            <a:r>
              <a:rPr lang="en-US" sz="3200">
                <a:latin typeface="Times New Roman"/>
                <a:ea typeface="Times New Roman"/>
              </a:rPr>
              <a:t>nhịp</a:t>
            </a:r>
            <a:r>
              <a:rPr lang="en-US" sz="3200" smtClean="0">
                <a:latin typeface="Times New Roman"/>
                <a:ea typeface="Times New Roman"/>
              </a:rPr>
              <a:t>. Câu 1 Trai-en-go, nhóm 2 Trống con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106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176" y="1029254"/>
            <a:ext cx="2987824" cy="582874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99384" y="53864"/>
            <a:ext cx="554461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smtClean="0">
                <a:latin typeface="Times New Roman"/>
                <a:ea typeface="Arial"/>
              </a:rPr>
              <a:t>2</a:t>
            </a:r>
            <a:r>
              <a:rPr lang="en-US" b="1">
                <a:latin typeface="Times New Roman"/>
                <a:ea typeface="Arial"/>
              </a:rPr>
              <a:t>. Vận dụng – </a:t>
            </a:r>
            <a:r>
              <a:rPr lang="en-US" b="1">
                <a:latin typeface="Times New Roman"/>
                <a:ea typeface="Arial"/>
              </a:rPr>
              <a:t>Sáng </a:t>
            </a:r>
            <a:r>
              <a:rPr lang="en-US" b="1" smtClean="0">
                <a:latin typeface="Times New Roman"/>
                <a:ea typeface="Arial"/>
              </a:rPr>
              <a:t>tạo: </a:t>
            </a:r>
            <a:r>
              <a:rPr lang="en-US" b="1" smtClean="0">
                <a:latin typeface="Times New Roman"/>
                <a:ea typeface="Times New Roman"/>
              </a:rPr>
              <a:t>Trò chơi </a:t>
            </a:r>
            <a:r>
              <a:rPr lang="en-US" b="1" i="1" smtClean="0">
                <a:latin typeface="Times New Roman"/>
                <a:ea typeface="Times New Roman"/>
              </a:rPr>
              <a:t>Mình </a:t>
            </a:r>
            <a:r>
              <a:rPr lang="en-US" b="1" i="1">
                <a:latin typeface="Times New Roman"/>
                <a:ea typeface="Times New Roman"/>
              </a:rPr>
              <a:t>cùng trồng cây</a:t>
            </a:r>
            <a:r>
              <a:rPr lang="en-US" b="1">
                <a:latin typeface="Times New Roman"/>
                <a:ea typeface="Times New Roman"/>
              </a:rPr>
              <a:t> </a:t>
            </a:r>
            <a:endParaRPr lang="en-US">
              <a:effectLst/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903" y="53865"/>
            <a:ext cx="284789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>
                <a:solidFill>
                  <a:srgbClr val="FC330E"/>
                </a:solidFill>
                <a:latin typeface="Times New Roman"/>
                <a:ea typeface="Arial"/>
              </a:rPr>
              <a:t>VẬN DỤNG – SÁNG TẠO</a:t>
            </a:r>
            <a:endParaRPr lang="en-US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74" y="561003"/>
            <a:ext cx="729962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latin typeface="Times New Roman"/>
                <a:ea typeface="Times New Roman"/>
              </a:rPr>
              <a:t>Bước 1</a:t>
            </a:r>
            <a:r>
              <a:rPr lang="en-US">
                <a:latin typeface="Times New Roman"/>
                <a:ea typeface="Times New Roman"/>
              </a:rPr>
              <a:t>: </a:t>
            </a:r>
            <a:r>
              <a:rPr lang="en-US" smtClean="0">
                <a:latin typeface="Times New Roman"/>
                <a:ea typeface="Times New Roman"/>
              </a:rPr>
              <a:t>HD HS </a:t>
            </a:r>
            <a:r>
              <a:rPr lang="en-US">
                <a:latin typeface="Times New Roman"/>
                <a:ea typeface="Times New Roman"/>
              </a:rPr>
              <a:t>đoc phần lời của trò chơi theo </a:t>
            </a:r>
            <a:r>
              <a:rPr lang="en-US">
                <a:latin typeface="Times New Roman"/>
                <a:ea typeface="Times New Roman"/>
              </a:rPr>
              <a:t>tiết </a:t>
            </a:r>
            <a:r>
              <a:rPr lang="en-US" smtClean="0">
                <a:latin typeface="Times New Roman"/>
                <a:ea typeface="Times New Roman"/>
              </a:rPr>
              <a:t>tấu </a:t>
            </a:r>
            <a:r>
              <a:rPr lang="en-US">
                <a:latin typeface="Times New Roman"/>
                <a:ea typeface="Times New Roman"/>
              </a:rPr>
              <a:t>từ trái qua phải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2050" name="Picture 2" descr="2021-06-13_1005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8834"/>
            <a:ext cx="6156176" cy="575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9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176" y="1029254"/>
            <a:ext cx="2987824" cy="582874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882047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2100">
              <a:lnSpc>
                <a:spcPct val="150000"/>
              </a:lnSpc>
            </a:pPr>
            <a:r>
              <a:rPr lang="en-US">
                <a:latin typeface="Times New Roman"/>
                <a:ea typeface="Times New Roman"/>
              </a:rPr>
              <a:t>Bước 2</a:t>
            </a:r>
            <a:r>
              <a:rPr lang="en-US">
                <a:latin typeface="Times New Roman"/>
                <a:ea typeface="Times New Roman"/>
              </a:rPr>
              <a:t>: </a:t>
            </a:r>
            <a:r>
              <a:rPr lang="en-US" smtClean="0">
                <a:latin typeface="Times New Roman"/>
                <a:ea typeface="Times New Roman"/>
              </a:rPr>
              <a:t>Chia </a:t>
            </a:r>
            <a:r>
              <a:rPr lang="en-US">
                <a:latin typeface="Times New Roman"/>
                <a:ea typeface="Times New Roman"/>
              </a:rPr>
              <a:t>lớp thành hai nhóm đọc đối đáp, trên nền tiết tấu rap với tốc độ từ 80 – 120.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3074" name="Picture 2" descr="Presentatio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6228184" cy="623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5280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176" y="1029254"/>
            <a:ext cx="2987824" cy="58287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992" y="-1686"/>
            <a:ext cx="907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2100"/>
            <a:r>
              <a:rPr lang="en-US">
                <a:latin typeface="Times New Roman"/>
                <a:ea typeface="Times New Roman"/>
              </a:rPr>
              <a:t>Bước 3: Mình là Raper.</a:t>
            </a:r>
            <a:endParaRPr lang="en-US">
              <a:latin typeface="Times New Roman"/>
              <a:ea typeface="Calibri"/>
            </a:endParaRPr>
          </a:p>
          <a:p>
            <a:r>
              <a:rPr lang="en-US">
                <a:latin typeface="Times New Roman"/>
                <a:ea typeface="Times New Roman"/>
              </a:rPr>
              <a:t>– Đọc trên nền tiết tấu của đàn phím điện tử (GV có thể chọn tiết tấu hiphop, rap, funk,…).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6" name="Picture 2" descr="2021-06-13_1005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6156176" cy="606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837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1765" y="-1"/>
            <a:ext cx="4593522" cy="68371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1220" y="0"/>
            <a:ext cx="56521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latin typeface="Times New Roman"/>
                <a:ea typeface="Times New Roman"/>
              </a:rPr>
              <a:t>– GV cho các nhóm thực hành luyện tập theo hình thức đối đầu.</a:t>
            </a:r>
            <a:endParaRPr lang="en-US" sz="3200">
              <a:latin typeface="Times New Roman"/>
              <a:ea typeface="Calibri"/>
            </a:endParaRPr>
          </a:p>
          <a:p>
            <a:r>
              <a:rPr lang="en-US" sz="3200">
                <a:latin typeface="Times New Roman"/>
                <a:ea typeface="Times New Roman"/>
              </a:rPr>
              <a:t> </a:t>
            </a:r>
            <a:r>
              <a:rPr lang="en-US" sz="3200" smtClean="0">
                <a:latin typeface="Times New Roman"/>
                <a:ea typeface="Times New Roman"/>
              </a:rPr>
              <a:t>– </a:t>
            </a:r>
            <a:r>
              <a:rPr lang="en-US" sz="3200">
                <a:latin typeface="Times New Roman"/>
                <a:ea typeface="Times New Roman"/>
              </a:rPr>
              <a:t>GV hướng dẫn HS vận động cơ thể khi </a:t>
            </a:r>
            <a:r>
              <a:rPr lang="en-US" sz="3200">
                <a:latin typeface="Times New Roman"/>
                <a:ea typeface="Times New Roman"/>
              </a:rPr>
              <a:t>đọc </a:t>
            </a:r>
            <a:r>
              <a:rPr lang="en-US" sz="3200" smtClean="0">
                <a:latin typeface="Times New Roman"/>
                <a:ea typeface="Times New Roman"/>
              </a:rPr>
              <a:t>rap: </a:t>
            </a:r>
            <a:r>
              <a:rPr lang="en-US" sz="3200">
                <a:latin typeface="Times New Roman"/>
                <a:ea typeface="Times New Roman"/>
              </a:rPr>
              <a:t>giơ tay, giậm chân, thân hình lắc lư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057045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265097" y="828780"/>
            <a:ext cx="475680" cy="38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930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35585" y="1775292"/>
            <a:ext cx="1672830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3200" b="1" smtClean="0">
                <a:solidFill>
                  <a:srgbClr val="FF0000"/>
                </a:solidFill>
                <a:latin typeface="Times New Roman"/>
                <a:ea typeface="Times New Roman"/>
              </a:rPr>
              <a:t>22</a:t>
            </a:r>
            <a:endParaRPr lang="en-AU" sz="32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03636" y="3451550"/>
            <a:ext cx="6462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b="1" smtClean="0">
                <a:solidFill>
                  <a:srgbClr val="FF0000"/>
                </a:solidFill>
                <a:latin typeface="Times New Roman"/>
                <a:ea typeface="Arial"/>
              </a:rPr>
              <a:t>* 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Arial"/>
              </a:rPr>
              <a:t>VẬN DỤNG - SÁNG TẠO</a:t>
            </a:r>
            <a:endParaRPr lang="en-US" sz="36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03636" y="2652960"/>
            <a:ext cx="6731971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b="1">
                <a:solidFill>
                  <a:srgbClr val="FF0000"/>
                </a:solidFill>
                <a:latin typeface="Times New Roman"/>
                <a:ea typeface="Arial"/>
              </a:rPr>
              <a:t>* 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Arial"/>
              </a:rPr>
              <a:t>ÔN TẬP: HÁT VÀ ĐỌC NHẠC</a:t>
            </a:r>
            <a:endParaRPr lang="en-US" sz="36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149080"/>
            <a:ext cx="2988796" cy="262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61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752" y="2780928"/>
            <a:ext cx="308971" cy="247705"/>
          </a:xfrm>
          <a:prstGeom prst="rect">
            <a:avLst/>
          </a:prstGeom>
        </p:spPr>
      </p:pic>
      <p:pic>
        <p:nvPicPr>
          <p:cNvPr id="7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19" y="2649310"/>
            <a:ext cx="8682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Ôn bài hát với các hình thức: Lớp , tổ, cá nhân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589240"/>
            <a:ext cx="858120" cy="758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75671" y="980728"/>
            <a:ext cx="70907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latin typeface="Times New Roman"/>
                <a:ea typeface="Calibri"/>
              </a:rPr>
              <a:t>1.Ôn </a:t>
            </a:r>
            <a:r>
              <a:rPr lang="en-US" sz="3200" b="1">
                <a:latin typeface="Times New Roman"/>
                <a:ea typeface="Calibri"/>
              </a:rPr>
              <a:t>tập </a:t>
            </a:r>
            <a:endParaRPr lang="en-US" sz="3200" b="1" smtClean="0">
              <a:latin typeface="Times New Roman"/>
              <a:ea typeface="Calibri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latin typeface="Times New Roman"/>
                <a:ea typeface="Calibri"/>
              </a:rPr>
              <a:t>*Ôn tập bài </a:t>
            </a:r>
            <a:r>
              <a:rPr lang="en-US" sz="3200" b="1">
                <a:latin typeface="Times New Roman"/>
                <a:ea typeface="Calibri"/>
              </a:rPr>
              <a:t>hát Hoa lá mùa xuân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7014" y="144361"/>
            <a:ext cx="5528052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200" b="1">
                <a:solidFill>
                  <a:srgbClr val="FF0000"/>
                </a:solidFill>
                <a:latin typeface="Times New Roman"/>
                <a:ea typeface="Calibri"/>
              </a:rPr>
              <a:t>THỰC HÀNH − LUYỆN TẬP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3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67400" y="39330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8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2356"/>
            <a:ext cx="9144000" cy="3815644"/>
          </a:xfrm>
        </p:spPr>
      </p:pic>
      <p:sp>
        <p:nvSpPr>
          <p:cNvPr id="5" name="TextBox 4"/>
          <p:cNvSpPr txBox="1"/>
          <p:nvPr/>
        </p:nvSpPr>
        <p:spPr>
          <a:xfrm>
            <a:off x="1187624" y="654561"/>
            <a:ext cx="7956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Ôn hát gõ đệm theo phách</a:t>
            </a:r>
            <a:endParaRPr lang="en-US" sz="5400"/>
          </a:p>
        </p:txBody>
      </p:sp>
      <p:pic>
        <p:nvPicPr>
          <p:cNvPr id="6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56212" y="1916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5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9144000" cy="2636912"/>
          </a:xfrm>
        </p:spPr>
      </p:pic>
      <p:sp>
        <p:nvSpPr>
          <p:cNvPr id="5" name="TextBox 4"/>
          <p:cNvSpPr txBox="1"/>
          <p:nvPr/>
        </p:nvSpPr>
        <p:spPr>
          <a:xfrm>
            <a:off x="323528" y="151676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Hd người đung đưa theo nhịp điệu trái, phải. Tay vỗ tay theo nhịp</a:t>
            </a:r>
            <a:endParaRPr 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692696"/>
            <a:ext cx="7632700" cy="3672408"/>
          </a:xfrm>
          <a:prstGeom prst="rect">
            <a:avLst/>
          </a:prstGeom>
        </p:spPr>
      </p:pic>
      <p:pic>
        <p:nvPicPr>
          <p:cNvPr id="6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865" y="5600569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6210169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8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9144000" cy="2636912"/>
          </a:xfrm>
        </p:spPr>
      </p:pic>
      <p:sp>
        <p:nvSpPr>
          <p:cNvPr id="5" name="TextBox 4"/>
          <p:cNvSpPr txBox="1"/>
          <p:nvPr/>
        </p:nvSpPr>
        <p:spPr>
          <a:xfrm>
            <a:off x="1691680" y="15541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Xem song video HD các động tác phụ họa cho bài hát</a:t>
            </a:r>
            <a:endParaRPr lang="en-US" sz="2400"/>
          </a:p>
        </p:txBody>
      </p:sp>
      <p:pic>
        <p:nvPicPr>
          <p:cNvPr id="6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661248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8" y="6266842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9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7744" y="1772816"/>
            <a:ext cx="5724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smtClean="0">
                <a:solidFill>
                  <a:srgbClr val="FF0000"/>
                </a:solidFill>
                <a:latin typeface="Times New Roman"/>
                <a:ea typeface="Calibri"/>
              </a:rPr>
              <a:t>Ôn đọc lại cao </a:t>
            </a:r>
            <a:r>
              <a:rPr lang="en-US" sz="4000">
                <a:solidFill>
                  <a:srgbClr val="FF0000"/>
                </a:solidFill>
                <a:latin typeface="Times New Roman"/>
                <a:ea typeface="Calibri"/>
              </a:rPr>
              <a:t>độ 6 nốt Đồ-rê-mi-pha-sol-la</a:t>
            </a:r>
          </a:p>
        </p:txBody>
      </p:sp>
      <p:pic>
        <p:nvPicPr>
          <p:cNvPr id="5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9952" y="4581128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67744" y="260648"/>
            <a:ext cx="4932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600" b="1" smtClean="0">
                <a:solidFill>
                  <a:prstClr val="black"/>
                </a:solidFill>
                <a:latin typeface="Times New Roman"/>
                <a:ea typeface="Arial"/>
              </a:rPr>
              <a:t>* </a:t>
            </a:r>
            <a:r>
              <a:rPr lang="fr-FR" sz="3600" b="1">
                <a:solidFill>
                  <a:prstClr val="black"/>
                </a:solidFill>
                <a:latin typeface="Times New Roman"/>
                <a:ea typeface="Arial"/>
              </a:rPr>
              <a:t>Ôn đọc nhạc </a:t>
            </a:r>
            <a:r>
              <a:rPr lang="fr-FR" sz="3600" b="1" i="1">
                <a:solidFill>
                  <a:prstClr val="black"/>
                </a:solidFill>
                <a:latin typeface="Times New Roman"/>
                <a:ea typeface="Arial"/>
              </a:rPr>
              <a:t>Bài số 3</a:t>
            </a:r>
            <a:endParaRPr lang="en-US" sz="36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244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6809" y="0"/>
            <a:ext cx="86971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Ôn lại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thế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tay đô-rê-mi-pha-sol-la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trên cao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độ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6 nốt</a:t>
            </a:r>
          </a:p>
        </p:txBody>
      </p:sp>
      <p:pic>
        <p:nvPicPr>
          <p:cNvPr id="8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5856" y="5500464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84775"/>
            <a:ext cx="7308304" cy="4572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4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0261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- 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Ôn đọc nhạc </a:t>
            </a:r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kết hợp làm thế tay bài đọc nhạc với các hình thức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560" y="5949280"/>
            <a:ext cx="306288" cy="2455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88" y="692696"/>
            <a:ext cx="7797347" cy="4078034"/>
          </a:xfrm>
          <a:prstGeom prst="rect">
            <a:avLst/>
          </a:prstGeom>
        </p:spPr>
      </p:pic>
      <p:pic>
        <p:nvPicPr>
          <p:cNvPr id="7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45989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389</Words>
  <Application>Microsoft Office PowerPoint</Application>
  <PresentationFormat>On-screen Show (4:3)</PresentationFormat>
  <Paragraphs>31</Paragraphs>
  <Slides>20</Slides>
  <Notes>0</Notes>
  <HiddenSlides>0</HiddenSlides>
  <MMClips>15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59</cp:revision>
  <dcterms:created xsi:type="dcterms:W3CDTF">2021-06-22T02:23:00Z</dcterms:created>
  <dcterms:modified xsi:type="dcterms:W3CDTF">2021-06-23T05:32:00Z</dcterms:modified>
</cp:coreProperties>
</file>