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1" r:id="rId5"/>
    <p:sldId id="270" r:id="rId6"/>
    <p:sldId id="271" r:id="rId7"/>
    <p:sldId id="282" r:id="rId8"/>
    <p:sldId id="283" r:id="rId9"/>
    <p:sldId id="279" r:id="rId10"/>
    <p:sldId id="284" r:id="rId11"/>
    <p:sldId id="285" r:id="rId12"/>
    <p:sldId id="286" r:id="rId13"/>
    <p:sldId id="287" r:id="rId14"/>
    <p:sldId id="278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5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3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90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32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292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39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48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88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82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952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21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97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015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01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06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8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52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2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7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F90CD-9D22-4A91-868E-AD627DC16496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4C5A7-A939-45A6-8A54-3FC5A8796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8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6F6-A21F-4EE1-B641-5C28C9F93B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E2F-2D89-4714-B8DB-E9018B5B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68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8.gif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8.gif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jp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2.mp3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5.png"/><Relationship Id="rId5" Type="http://schemas.openxmlformats.org/officeDocument/2006/relationships/image" Target="../media/image8.gif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9580"/>
            <a:ext cx="9176645" cy="55172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" y="12576"/>
            <a:ext cx="9144000" cy="1328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46" y="1293057"/>
            <a:ext cx="5491158" cy="3864135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2800" b="1" smtClean="0">
                <a:solidFill>
                  <a:schemeClr val="bg1"/>
                </a:solidFill>
              </a:rPr>
              <a:t>Chào mừng quý thầy cô và các bạn học sinh đến với tiết âm nhạc</a:t>
            </a:r>
            <a:endParaRPr lang="en-US" sz="2800" b="1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877272"/>
            <a:ext cx="826192" cy="826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361" y="4797152"/>
            <a:ext cx="301199" cy="241474"/>
          </a:xfrm>
          <a:prstGeom prst="rect">
            <a:avLst/>
          </a:prstGeom>
        </p:spPr>
      </p:pic>
      <p:pic>
        <p:nvPicPr>
          <p:cNvPr id="2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01370" y="371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60" y="3992050"/>
            <a:ext cx="9163860" cy="28659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11960" y="4221088"/>
            <a:ext cx="45365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i="1" smtClean="0">
                <a:solidFill>
                  <a:srgbClr val="212529"/>
                </a:solidFill>
                <a:latin typeface="Times New Roman"/>
                <a:ea typeface="Calibri"/>
              </a:rPr>
              <a:t>-</a:t>
            </a:r>
            <a:r>
              <a:rPr lang="en-US" sz="1400">
                <a:solidFill>
                  <a:srgbClr val="212529"/>
                </a:solidFill>
                <a:latin typeface="Times New Roman"/>
                <a:ea typeface="Calibri"/>
              </a:rPr>
              <a:t>Giải thích</a:t>
            </a:r>
            <a:r>
              <a:rPr lang="en-US" sz="1400" i="1">
                <a:solidFill>
                  <a:srgbClr val="212529"/>
                </a:solidFill>
                <a:latin typeface="Times New Roman"/>
                <a:ea typeface="Calibri"/>
              </a:rPr>
              <a:t> Canh chầy đồng nghĩa vơi canh khua, thức khua</a:t>
            </a:r>
            <a:endParaRPr lang="en-US" sz="1400"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17" y="-483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smtClean="0">
                <a:solidFill>
                  <a:prstClr val="black"/>
                </a:solidFill>
                <a:latin typeface="Times New Roman"/>
                <a:ea typeface="Calibri"/>
              </a:rPr>
              <a:t>- Đọc </a:t>
            </a:r>
            <a:r>
              <a:rPr lang="en-US" sz="2400">
                <a:solidFill>
                  <a:prstClr val="black"/>
                </a:solidFill>
                <a:latin typeface="Times New Roman"/>
                <a:ea typeface="Calibri"/>
              </a:rPr>
              <a:t>diễn cảm các câu lời ca của bài nghe nhạc cho HS nghe.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99792" y="57573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Gió mùa thu… Mẹ ru con ngủ</a:t>
            </a:r>
            <a:b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</a:b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Năm canh chầy thức đủ vừa năm</a:t>
            </a:r>
            <a:b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</a:b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Hỡi chàng… chàng ơi!</a:t>
            </a:r>
            <a:b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</a:b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Hỡi người… người ơi!</a:t>
            </a:r>
            <a:b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</a:b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Em nhớ tới chàng… Em nhớ tới chàng!</a:t>
            </a:r>
            <a:b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</a:b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Hãy nín! nín đi con!</a:t>
            </a:r>
            <a:b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</a:b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Hãy ngủ! ngủ đi con!</a:t>
            </a:r>
            <a:b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</a:br>
            <a:r>
              <a:rPr lang="en-US" i="1">
                <a:solidFill>
                  <a:srgbClr val="212529"/>
                </a:solidFill>
                <a:latin typeface="Times New Roman"/>
                <a:ea typeface="Calibri"/>
              </a:rPr>
              <a:t>Con hời… con hỡi…</a:t>
            </a:r>
            <a:endParaRPr lang="en-US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743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60" y="3992050"/>
            <a:ext cx="9163860" cy="28659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87624" y="751233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i="1" smtClean="0">
                <a:latin typeface="Times New Roman"/>
                <a:ea typeface="Calibri"/>
              </a:rPr>
              <a:t>- Câu 1;Bài </a:t>
            </a:r>
            <a:r>
              <a:rPr lang="en-US" sz="2800" i="1">
                <a:latin typeface="Times New Roman"/>
                <a:ea typeface="Calibri"/>
              </a:rPr>
              <a:t>hát nói về hình ảnh gì?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i="1" smtClean="0">
                <a:latin typeface="Times New Roman"/>
                <a:ea typeface="Calibri"/>
              </a:rPr>
              <a:t>-Câu 2: </a:t>
            </a:r>
            <a:r>
              <a:rPr lang="en-US" sz="2800" i="1">
                <a:latin typeface="Times New Roman"/>
                <a:ea typeface="Calibri"/>
              </a:rPr>
              <a:t>Lúc be các em có được mẹ ru không?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800" i="1">
                <a:latin typeface="Times New Roman"/>
                <a:ea typeface="Calibri"/>
              </a:rPr>
              <a:t>Câu </a:t>
            </a:r>
            <a:r>
              <a:rPr lang="en-US" sz="2800" i="1" smtClean="0">
                <a:latin typeface="Times New Roman"/>
                <a:ea typeface="Calibri"/>
              </a:rPr>
              <a:t>3: </a:t>
            </a:r>
            <a:r>
              <a:rPr lang="en-US" sz="2800" i="1">
                <a:latin typeface="Times New Roman"/>
                <a:ea typeface="Calibri"/>
              </a:rPr>
              <a:t>Trong bài nghe nhạc đã nói lên sự vất vả để con có giấc ngủ ngon ra sao?</a:t>
            </a:r>
            <a:endParaRPr lang="en-US" sz="2800" i="1"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9860" y="0"/>
            <a:ext cx="84082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>
                <a:solidFill>
                  <a:prstClr val="black"/>
                </a:solidFill>
                <a:latin typeface="Times New Roman"/>
                <a:ea typeface="Calibri"/>
              </a:rPr>
              <a:t>– Nghe bài hát Ru con (lần 1) và đặt câu hỏi cho HS: </a:t>
            </a:r>
          </a:p>
        </p:txBody>
      </p:sp>
      <p:pic>
        <p:nvPicPr>
          <p:cNvPr id="8" name="NGHE NHAC RU CON NAM B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72200" y="35856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9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60" y="3992050"/>
            <a:ext cx="9163860" cy="28659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9860" y="18345"/>
            <a:ext cx="89281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>
                <a:latin typeface="Times New Roman"/>
                <a:ea typeface="Calibri"/>
              </a:rPr>
              <a:t>-</a:t>
            </a:r>
            <a:r>
              <a:rPr lang="en-US" sz="2400" smtClean="0">
                <a:latin typeface="Times New Roman"/>
                <a:ea typeface="Calibri"/>
              </a:rPr>
              <a:t>HS </a:t>
            </a:r>
            <a:r>
              <a:rPr lang="en-US" sz="2400">
                <a:latin typeface="Times New Roman"/>
                <a:ea typeface="Calibri"/>
              </a:rPr>
              <a:t>nghe lại bài hát Ru </a:t>
            </a:r>
            <a:r>
              <a:rPr lang="en-US" sz="2400" smtClean="0">
                <a:latin typeface="Times New Roman"/>
                <a:ea typeface="Calibri"/>
              </a:rPr>
              <a:t>con lần 2, </a:t>
            </a:r>
            <a:r>
              <a:rPr lang="en-US" sz="2400">
                <a:latin typeface="Times New Roman"/>
                <a:ea typeface="Calibri"/>
              </a:rPr>
              <a:t>trong quá trình nghe và  thể hiện biểu cảm qua nét mặt, </a:t>
            </a:r>
            <a:r>
              <a:rPr lang="en-US" sz="2400" smtClean="0">
                <a:latin typeface="Times New Roman"/>
                <a:ea typeface="Calibri"/>
              </a:rPr>
              <a:t> </a:t>
            </a:r>
            <a:r>
              <a:rPr lang="en-US" sz="2400">
                <a:latin typeface="Times New Roman"/>
                <a:ea typeface="Calibri"/>
              </a:rPr>
              <a:t>đung đưa người nhẹ nhàng theo nhịp 2 tay mô phỏng động tác ru búp bê/ ru em</a:t>
            </a:r>
            <a:r>
              <a:rPr lang="en-US" sz="3200">
                <a:latin typeface="Times New Roman"/>
                <a:ea typeface="Calibri"/>
              </a:rPr>
              <a:t>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1470" y="1844824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i="1" smtClean="0">
                <a:latin typeface="Times New Roman"/>
                <a:ea typeface="Calibri"/>
              </a:rPr>
              <a:t>Câu 1: cảm </a:t>
            </a:r>
            <a:r>
              <a:rPr lang="en-US" sz="2400" i="1">
                <a:latin typeface="Times New Roman"/>
                <a:ea typeface="Calibri"/>
              </a:rPr>
              <a:t>nhận giai điệu của bài hát ru như thế nào? </a:t>
            </a:r>
          </a:p>
          <a:p>
            <a:pPr algn="just">
              <a:spcAft>
                <a:spcPts val="0"/>
              </a:spcAft>
            </a:pPr>
            <a:r>
              <a:rPr lang="en-US" sz="2400" i="1" smtClean="0">
                <a:latin typeface="Times New Roman"/>
                <a:ea typeface="Calibri"/>
              </a:rPr>
              <a:t>Câu 2: Tốc </a:t>
            </a:r>
            <a:r>
              <a:rPr lang="en-US" sz="2400" i="1">
                <a:latin typeface="Times New Roman"/>
                <a:ea typeface="Calibri"/>
              </a:rPr>
              <a:t>độ của bài hát nhanh hay chậm? Lời ca đã thể hiện mẹ đã ru con âu yếm ra sao? </a:t>
            </a:r>
            <a:endParaRPr lang="en-US" sz="2400" i="1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400" i="1" smtClean="0">
                <a:latin typeface="Times New Roman"/>
                <a:ea typeface="Calibri"/>
              </a:rPr>
              <a:t>Câu 3: Con </a:t>
            </a:r>
            <a:r>
              <a:rPr lang="en-US" sz="2400" i="1">
                <a:latin typeface="Times New Roman"/>
                <a:ea typeface="Calibri"/>
              </a:rPr>
              <a:t>thích câu lời ca nào trong bài?... </a:t>
            </a:r>
            <a:endParaRPr lang="en-US" sz="2400" i="1">
              <a:effectLst/>
              <a:latin typeface="Times New Roman"/>
              <a:ea typeface="Calibri"/>
            </a:endParaRPr>
          </a:p>
        </p:txBody>
      </p:sp>
      <p:pic>
        <p:nvPicPr>
          <p:cNvPr id="7" name="NGHE NHAC RU CON NAM B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5432" y="3601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4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03953">
            <a:off x="372737" y="321231"/>
            <a:ext cx="3391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</a:rPr>
              <a:t>Nêu giáo dục-Củng cố-Dặn dò</a:t>
            </a:r>
            <a:endParaRPr lang="en-US" sz="540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76502"/>
            <a:ext cx="858120" cy="7580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39" y="4252995"/>
            <a:ext cx="858120" cy="75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7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 OI CO BIET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1203" y="5733256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708920"/>
            <a:ext cx="420054" cy="33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219" y="0"/>
            <a:ext cx="640781" cy="6407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508104" y="764704"/>
            <a:ext cx="1856277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Calibri"/>
              </a:rPr>
              <a:t>TIẾT </a:t>
            </a:r>
            <a:r>
              <a:rPr lang="en-US" sz="3600" b="1" smtClean="0">
                <a:solidFill>
                  <a:srgbClr val="FF0000"/>
                </a:solidFill>
                <a:latin typeface="Times New Roman"/>
                <a:ea typeface="Calibri"/>
              </a:rPr>
              <a:t>24</a:t>
            </a:r>
            <a:endParaRPr lang="en-US" sz="36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560" y="4739932"/>
            <a:ext cx="858120" cy="7580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08" y="5949280"/>
            <a:ext cx="858120" cy="7580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95736" y="2541341"/>
            <a:ext cx="5950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FC190F"/>
                </a:solidFill>
                <a:latin typeface="Times New Roman"/>
                <a:ea typeface="Arial"/>
              </a:rPr>
              <a:t>* </a:t>
            </a:r>
            <a:r>
              <a:rPr lang="en-US" sz="2400" b="1" dirty="0">
                <a:solidFill>
                  <a:srgbClr val="FC190F"/>
                </a:solidFill>
                <a:latin typeface="Times New Roman"/>
                <a:ea typeface="Arial"/>
              </a:rPr>
              <a:t>NGHE </a:t>
            </a:r>
            <a:r>
              <a:rPr lang="en-US" sz="2400" b="1" dirty="0" smtClean="0">
                <a:solidFill>
                  <a:srgbClr val="FC190F"/>
                </a:solidFill>
                <a:latin typeface="Times New Roman"/>
                <a:ea typeface="Arial"/>
              </a:rPr>
              <a:t>NHẠC: </a:t>
            </a:r>
            <a:r>
              <a:rPr lang="en-US" sz="2400" b="1" dirty="0">
                <a:solidFill>
                  <a:srgbClr val="FC190F"/>
                </a:solidFill>
                <a:latin typeface="Times New Roman"/>
                <a:ea typeface="Arial"/>
              </a:rPr>
              <a:t>RU CON</a:t>
            </a:r>
            <a:endParaRPr lang="en-US" sz="2400" dirty="0"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20348" y="1916832"/>
            <a:ext cx="6025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400" b="1">
                <a:solidFill>
                  <a:srgbClr val="FC190F"/>
                </a:solidFill>
                <a:latin typeface="Times New Roman"/>
                <a:ea typeface="Arial"/>
              </a:rPr>
              <a:t>* ÔN TẬP </a:t>
            </a:r>
            <a:r>
              <a:rPr lang="en-US" sz="2400" b="1" smtClean="0">
                <a:solidFill>
                  <a:srgbClr val="FC190F"/>
                </a:solidFill>
                <a:latin typeface="Times New Roman"/>
                <a:ea typeface="Arial"/>
              </a:rPr>
              <a:t>TẬP BÀI HÁT: MẸ ƠI CÓ BIẾT</a:t>
            </a:r>
            <a:endParaRPr lang="en-US" sz="2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801" y="6620098"/>
            <a:ext cx="301199" cy="24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76502"/>
            <a:ext cx="858120" cy="758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7" name="ME OI CO BIET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61598" y="5911638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35696" y="2967335"/>
            <a:ext cx="55355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 smtClean="0">
                <a:latin typeface="Times New Roman"/>
                <a:ea typeface="Calibri"/>
              </a:rPr>
              <a:t>*</a:t>
            </a:r>
            <a:r>
              <a:rPr lang="en-US" sz="3200" b="1" dirty="0" err="1">
                <a:latin typeface="Times New Roman"/>
                <a:ea typeface="Calibri"/>
              </a:rPr>
              <a:t>Ôn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tập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bài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hát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Mẹ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ơi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có</a:t>
            </a:r>
            <a:r>
              <a:rPr lang="en-US" sz="3200" b="1" dirty="0">
                <a:latin typeface="Times New Roman"/>
                <a:ea typeface="Calibri"/>
              </a:rPr>
              <a:t> </a:t>
            </a:r>
            <a:r>
              <a:rPr lang="en-US" sz="3200" b="1" dirty="0" err="1">
                <a:latin typeface="Times New Roman"/>
                <a:ea typeface="Calibri"/>
              </a:rPr>
              <a:t>biết</a:t>
            </a:r>
            <a:endParaRPr lang="en-US" sz="3200" dirty="0">
              <a:effectLst/>
              <a:latin typeface="Times New Roman"/>
              <a:ea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9680" y="-79220"/>
            <a:ext cx="6192401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Calibri"/>
              </a:rPr>
              <a:t>THỰC HÀNH − LUYỆN TẬP</a:t>
            </a:r>
            <a:endParaRPr lang="en-US" sz="360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219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76502"/>
            <a:ext cx="858120" cy="758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0548" y="259919"/>
            <a:ext cx="80935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– GV 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chia 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HS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thành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3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nhóm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hát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nối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tiếp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:</a:t>
            </a:r>
          </a:p>
          <a:p>
            <a:pPr algn="just"/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+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Nhóm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1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hát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câu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1.</a:t>
            </a:r>
          </a:p>
          <a:p>
            <a:pPr algn="just"/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+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Nhóm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2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hát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câu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2.</a:t>
            </a:r>
          </a:p>
          <a:p>
            <a:pPr algn="just"/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+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Nhóm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3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hát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câu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3.</a:t>
            </a:r>
          </a:p>
          <a:p>
            <a:pPr algn="just"/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+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Các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câu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còn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lại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cả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3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nhóm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cùng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/>
                <a:ea typeface="Calibri"/>
              </a:rPr>
              <a:t>hát</a:t>
            </a:r>
            <a:r>
              <a:rPr lang="en-US" sz="3200" dirty="0" smtClean="0">
                <a:solidFill>
                  <a:prstClr val="black"/>
                </a:solidFill>
                <a:latin typeface="Times New Roman"/>
                <a:ea typeface="Calibri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7" name="ME OI CO BIET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61598" y="5911638"/>
            <a:ext cx="609600" cy="609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23728" y="3022575"/>
            <a:ext cx="43604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FF0000"/>
                </a:solidFill>
              </a:rPr>
              <a:t>Hd hát nối tiếp</a:t>
            </a:r>
          </a:p>
        </p:txBody>
      </p:sp>
    </p:spTree>
    <p:extLst>
      <p:ext uri="{BB962C8B-B14F-4D97-AF65-F5344CB8AC3E}">
        <p14:creationId xmlns:p14="http://schemas.microsoft.com/office/powerpoint/2010/main" val="143631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26703" y="223683"/>
            <a:ext cx="742389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Hát </a:t>
            </a:r>
            <a:r>
              <a:rPr lang="en-US" sz="2000" err="1">
                <a:solidFill>
                  <a:srgbClr val="FF0000"/>
                </a:solidFill>
              </a:rPr>
              <a:t>gõ</a:t>
            </a:r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 err="1">
                <a:solidFill>
                  <a:srgbClr val="FF0000"/>
                </a:solidFill>
              </a:rPr>
              <a:t>đệm</a:t>
            </a:r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 err="1">
                <a:solidFill>
                  <a:srgbClr val="FF0000"/>
                </a:solidFill>
              </a:rPr>
              <a:t>theo</a:t>
            </a:r>
            <a:r>
              <a:rPr lang="en-US" sz="2000">
                <a:solidFill>
                  <a:srgbClr val="FF0000"/>
                </a:solidFill>
              </a:rPr>
              <a:t> phách </a:t>
            </a:r>
            <a:r>
              <a:rPr lang="en-US" sz="2000" smtClean="0">
                <a:solidFill>
                  <a:srgbClr val="FF0000"/>
                </a:solidFill>
              </a:rPr>
              <a:t> bằng nhạc cụ Trai-en-gô với </a:t>
            </a:r>
            <a:r>
              <a:rPr lang="en-US" sz="2000">
                <a:solidFill>
                  <a:srgbClr val="FF0000"/>
                </a:solidFill>
              </a:rPr>
              <a:t>các hình thức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7" name="beat 1 lan bg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3568" y="5301208"/>
            <a:ext cx="609600" cy="609600"/>
          </a:xfrm>
          <a:prstGeom prst="rect">
            <a:avLst/>
          </a:prstGeom>
        </p:spPr>
      </p:pic>
      <p:pic>
        <p:nvPicPr>
          <p:cNvPr id="6" name="ME OI CO BIET BEA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87624" y="679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4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06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6703" y="223683"/>
            <a:ext cx="7817297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Hát </a:t>
            </a:r>
            <a:r>
              <a:rPr lang="en-US" sz="2000" err="1">
                <a:solidFill>
                  <a:srgbClr val="FF0000"/>
                </a:solidFill>
              </a:rPr>
              <a:t>gõ</a:t>
            </a:r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 err="1">
                <a:solidFill>
                  <a:srgbClr val="FF0000"/>
                </a:solidFill>
              </a:rPr>
              <a:t>đệm</a:t>
            </a:r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 err="1">
                <a:solidFill>
                  <a:srgbClr val="FF0000"/>
                </a:solidFill>
              </a:rPr>
              <a:t>theo</a:t>
            </a:r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 smtClean="0">
                <a:solidFill>
                  <a:srgbClr val="FF0000"/>
                </a:solidFill>
              </a:rPr>
              <a:t>nhịp chia đôi bằng nhạc cụ Tưm-pơ-rin với </a:t>
            </a:r>
            <a:r>
              <a:rPr lang="en-US" sz="2000">
                <a:solidFill>
                  <a:srgbClr val="FF0000"/>
                </a:solidFill>
              </a:rPr>
              <a:t>các hình thức </a:t>
            </a:r>
          </a:p>
        </p:txBody>
      </p:sp>
    </p:spTree>
    <p:extLst>
      <p:ext uri="{BB962C8B-B14F-4D97-AF65-F5344CB8AC3E}">
        <p14:creationId xmlns:p14="http://schemas.microsoft.com/office/powerpoint/2010/main" val="1009592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9251504" cy="28529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512" y="116632"/>
            <a:ext cx="864096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smtClean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– Xem video mẫu và HD hát với vận động phụ họa với các hình thức</a:t>
            </a:r>
            <a:endParaRPr lang="en-US" sz="2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23" y="5052529"/>
            <a:ext cx="858120" cy="7580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810" y="5661248"/>
            <a:ext cx="858120" cy="758006"/>
          </a:xfrm>
          <a:prstGeom prst="rect">
            <a:avLst/>
          </a:prstGeom>
        </p:spPr>
      </p:pic>
      <p:pic>
        <p:nvPicPr>
          <p:cNvPr id="2" name="VAN DOG ME OI CO B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7624" y="836713"/>
            <a:ext cx="7056784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6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42975" y="-6183"/>
            <a:ext cx="5256584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C330E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VẬN DỤNG – SÁNG TẠO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9251504" cy="28529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76502"/>
            <a:ext cx="858120" cy="7580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810" y="5661248"/>
            <a:ext cx="858120" cy="7580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5521" y="908720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smtClean="0">
                <a:latin typeface="Times New Roman"/>
                <a:ea typeface="Calibri"/>
              </a:rPr>
              <a:t>– </a:t>
            </a:r>
            <a:r>
              <a:rPr lang="en-US" sz="2800">
                <a:latin typeface="Times New Roman"/>
                <a:ea typeface="Calibri"/>
              </a:rPr>
              <a:t>GV chia nhóm, giao nhiệm vụ cho nhóm trưởng điều hành thảo luận (2 – 3 phút</a:t>
            </a:r>
            <a:r>
              <a:rPr lang="en-US" sz="2800" smtClean="0">
                <a:latin typeface="Times New Roman"/>
                <a:ea typeface="Calibri"/>
              </a:rPr>
              <a:t>). Sau đó từng nhóm </a:t>
            </a:r>
            <a:r>
              <a:rPr lang="en-US" sz="2800">
                <a:latin typeface="Times New Roman"/>
                <a:ea typeface="Calibri"/>
              </a:rPr>
              <a:t>thể hiện bài hát kết hợp với vỗ theo phách và biểu lộ cảm xúc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15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60" y="3645024"/>
            <a:ext cx="9163860" cy="32129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0158" y="22870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120"/>
              </a:spcAft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-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Giới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thiệu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dân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ca Nam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bộ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và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địa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lý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trên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bản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Đồ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: </a:t>
            </a:r>
            <a:r>
              <a:rPr lang="en-US" b="1" dirty="0" err="1">
                <a:solidFill>
                  <a:srgbClr val="252525"/>
                </a:solidFill>
                <a:latin typeface="Times New Roman"/>
                <a:ea typeface="Calibri"/>
              </a:rPr>
              <a:t>Dân</a:t>
            </a:r>
            <a:r>
              <a:rPr lang="en-US" b="1" dirty="0">
                <a:solidFill>
                  <a:srgbClr val="252525"/>
                </a:solidFill>
                <a:latin typeface="Times New Roman"/>
                <a:ea typeface="Calibri"/>
              </a:rPr>
              <a:t> ca Nam </a:t>
            </a:r>
            <a:r>
              <a:rPr lang="en-US" b="1" dirty="0" err="1">
                <a:solidFill>
                  <a:srgbClr val="252525"/>
                </a:solidFill>
                <a:latin typeface="Times New Roman"/>
                <a:ea typeface="Calibri"/>
              </a:rPr>
              <a:t>bộ</a:t>
            </a:r>
            <a:r>
              <a:rPr lang="en-US" b="1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 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là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một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thể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loại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âm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nhạc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cổ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truyền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của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Việt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Nam ở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vùng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Nam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Bộ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được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các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nhạc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sĩ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ký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âm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lại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và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truyền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dạy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bằng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lối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vi-VN" dirty="0" smtClean="0">
                <a:solidFill>
                  <a:srgbClr val="252525"/>
                </a:solidFill>
                <a:latin typeface="Times New Roman"/>
                <a:ea typeface="Calibri"/>
              </a:rPr>
              <a:t>truyền </a:t>
            </a:r>
            <a:r>
              <a:rPr lang="en-US" dirty="0" err="1" smtClean="0">
                <a:solidFill>
                  <a:srgbClr val="252525"/>
                </a:solidFill>
                <a:latin typeface="Times New Roman"/>
                <a:ea typeface="Calibri"/>
              </a:rPr>
              <a:t>khẩu</a:t>
            </a:r>
            <a:r>
              <a:rPr lang="en-US" dirty="0" smtClean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như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các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điệu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hò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,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điệu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Lý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252525"/>
                </a:solidFill>
                <a:latin typeface="Times New Roman"/>
                <a:ea typeface="Calibri"/>
              </a:rPr>
              <a:t>như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ngựa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ô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Times New Roman"/>
              </a:rPr>
              <a:t>.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cái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mơn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Times New Roman"/>
              </a:rPr>
              <a:t>.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cây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bông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Times New Roman"/>
              </a:rPr>
              <a:t>.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con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sáo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 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Gò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Công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 (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con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sáo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sang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sông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)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Times New Roman"/>
              </a:rPr>
              <a:t>.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con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sáo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 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Bạc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Liêu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Times New Roman"/>
              </a:rPr>
              <a:t>.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quạ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kêu</a:t>
            </a:r>
            <a:r>
              <a:rPr lang="en-US" dirty="0">
                <a:solidFill>
                  <a:srgbClr val="252525"/>
                </a:solidFill>
                <a:latin typeface="Times New Roman"/>
                <a:ea typeface="Times New Roman"/>
              </a:rPr>
              <a:t>.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Lý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chiều</a:t>
            </a:r>
            <a:r>
              <a:rPr lang="en-US" i="1" dirty="0">
                <a:solidFill>
                  <a:srgbClr val="252525"/>
                </a:solidFill>
                <a:latin typeface="Times New Roman"/>
                <a:ea typeface="Times New Roman"/>
              </a:rPr>
              <a:t> </a:t>
            </a:r>
            <a:r>
              <a:rPr lang="en-US" i="1" dirty="0" err="1">
                <a:solidFill>
                  <a:srgbClr val="252525"/>
                </a:solidFill>
                <a:latin typeface="Times New Roman"/>
                <a:ea typeface="Times New Roman"/>
              </a:rPr>
              <a:t>chiều</a:t>
            </a:r>
            <a:endParaRPr lang="en-US" dirty="0"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6016" y="-186795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Times New Roman"/>
                <a:ea typeface="Calibri"/>
              </a:rPr>
              <a:t>2</a:t>
            </a:r>
            <a:r>
              <a:rPr lang="en-US" sz="3200" b="1">
                <a:solidFill>
                  <a:srgbClr val="FF0000"/>
                </a:solidFill>
                <a:latin typeface="Times New Roman"/>
                <a:ea typeface="Calibri"/>
              </a:rPr>
              <a:t>. Nghe nhạc Ru con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41466" y="3689930"/>
            <a:ext cx="2475358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>
                <a:solidFill>
                  <a:srgbClr val="FF0000"/>
                </a:solidFill>
                <a:latin typeface="Times New Roman"/>
                <a:ea typeface="Calibri"/>
              </a:rPr>
              <a:t>KHÁM PHÁ</a:t>
            </a:r>
            <a:endParaRPr lang="en-US" sz="3200">
              <a:latin typeface="Times New Roman"/>
              <a:ea typeface="Calibri"/>
            </a:endParaRPr>
          </a:p>
        </p:txBody>
      </p:sp>
      <p:pic>
        <p:nvPicPr>
          <p:cNvPr id="2050" name="Picture 3" descr="Description: Nam Bộ – Wikipedia tiếng Việ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44202"/>
            <a:ext cx="3888432" cy="307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6156176" y="2636912"/>
            <a:ext cx="1584176" cy="10530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508104" y="2179888"/>
            <a:ext cx="118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Nam Bộ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4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414</Words>
  <Application>Microsoft Office PowerPoint</Application>
  <PresentationFormat>On-screen Show (4:3)</PresentationFormat>
  <Paragraphs>33</Paragraphs>
  <Slides>14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DELL</cp:lastModifiedBy>
  <cp:revision>43</cp:revision>
  <dcterms:created xsi:type="dcterms:W3CDTF">2021-06-23T07:33:39Z</dcterms:created>
  <dcterms:modified xsi:type="dcterms:W3CDTF">2022-02-28T05:51:33Z</dcterms:modified>
</cp:coreProperties>
</file>