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6" r:id="rId4"/>
  </p:sldMasterIdLst>
  <p:sldIdLst>
    <p:sldId id="256" r:id="rId5"/>
    <p:sldId id="299" r:id="rId6"/>
    <p:sldId id="281" r:id="rId7"/>
    <p:sldId id="331" r:id="rId8"/>
    <p:sldId id="333" r:id="rId9"/>
    <p:sldId id="334" r:id="rId10"/>
    <p:sldId id="335" r:id="rId11"/>
    <p:sldId id="338" r:id="rId12"/>
    <p:sldId id="337" r:id="rId13"/>
    <p:sldId id="339" r:id="rId14"/>
    <p:sldId id="340" r:id="rId15"/>
    <p:sldId id="290" r:id="rId16"/>
    <p:sldId id="280"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0" autoAdjust="0"/>
    <p:restoredTop sz="94660"/>
  </p:normalViewPr>
  <p:slideViewPr>
    <p:cSldViewPr>
      <p:cViewPr>
        <p:scale>
          <a:sx n="71" d="100"/>
          <a:sy n="71" d="100"/>
        </p:scale>
        <p:origin x="1482"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3/28/2022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1978555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3/28/2022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4072934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3/28/2022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2071590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80320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929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5639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4648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1588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4082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4952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5214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3/28/2022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3174897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90157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24018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3983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3234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0122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3998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5656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73873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67083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4825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CF90CD-9D22-4A91-868E-AD627DC16496}" type="datetimeFigureOut">
              <a:rPr lang="en-US" smtClean="0"/>
              <a:t>3/28/2022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23138121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61818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2341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27047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01634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45810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29959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CF90CD-9D22-4A91-868E-AD627DC16496}"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33594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CF90CD-9D22-4A91-868E-AD627DC16496}" type="datetimeFigureOut">
              <a:rPr lang="en-US" smtClean="0">
                <a:solidFill>
                  <a:prstClr val="black">
                    <a:tint val="75000"/>
                  </a:prstClr>
                </a:solidFill>
              </a:rPr>
              <a:pPr/>
              <a:t>3/28/2022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8048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CF90CD-9D22-4A91-868E-AD627DC16496}" type="datetimeFigureOut">
              <a:rPr lang="en-US" smtClean="0">
                <a:solidFill>
                  <a:prstClr val="black">
                    <a:tint val="75000"/>
                  </a:prstClr>
                </a:solidFill>
              </a:rPr>
              <a:pPr/>
              <a:t>3/28/2022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83965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CF90CD-9D22-4A91-868E-AD627DC16496}" type="datetimeFigureOut">
              <a:rPr lang="en-US" smtClean="0">
                <a:solidFill>
                  <a:prstClr val="black">
                    <a:tint val="75000"/>
                  </a:prstClr>
                </a:solidFill>
              </a:rPr>
              <a:pPr/>
              <a:t>3/28/2022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3192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CF90CD-9D22-4A91-868E-AD627DC16496}" type="datetimeFigureOut">
              <a:rPr lang="en-US" smtClean="0"/>
              <a:t>3/28/2022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5958068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CF90CD-9D22-4A91-868E-AD627DC16496}" type="datetimeFigureOut">
              <a:rPr lang="en-US" smtClean="0">
                <a:solidFill>
                  <a:prstClr val="black">
                    <a:tint val="75000"/>
                  </a:prstClr>
                </a:solidFill>
              </a:rPr>
              <a:pPr/>
              <a:t>3/28/2022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875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F90CD-9D22-4A91-868E-AD627DC16496}" type="datetimeFigureOut">
              <a:rPr lang="en-US" smtClean="0">
                <a:solidFill>
                  <a:prstClr val="black">
                    <a:tint val="75000"/>
                  </a:prstClr>
                </a:solidFill>
              </a:rPr>
              <a:pPr/>
              <a:t>3/28/2022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35104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F90CD-9D22-4A91-868E-AD627DC16496}" type="datetimeFigureOut">
              <a:rPr lang="en-US" smtClean="0">
                <a:solidFill>
                  <a:prstClr val="black">
                    <a:tint val="75000"/>
                  </a:prstClr>
                </a:solidFill>
              </a:rPr>
              <a:pPr/>
              <a:t>3/28/2022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24935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2003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6874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CF90CD-9D22-4A91-868E-AD627DC16496}" type="datetimeFigureOut">
              <a:rPr lang="en-US" smtClean="0"/>
              <a:t>3/28/2022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3302989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CF90CD-9D22-4A91-868E-AD627DC16496}" type="datetimeFigureOut">
              <a:rPr lang="en-US" smtClean="0"/>
              <a:t>3/28/2022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4146152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CF90CD-9D22-4A91-868E-AD627DC16496}" type="datetimeFigureOut">
              <a:rPr lang="en-US" smtClean="0"/>
              <a:t>3/28/2022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4033505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F90CD-9D22-4A91-868E-AD627DC16496}" type="datetimeFigureOut">
              <a:rPr lang="en-US" smtClean="0"/>
              <a:t>3/28/2022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2822120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F90CD-9D22-4A91-868E-AD627DC16496}" type="datetimeFigureOut">
              <a:rPr lang="en-US" smtClean="0"/>
              <a:t>3/28/2022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3343778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CF90CD-9D22-4A91-868E-AD627DC16496}" type="datetimeFigureOut">
              <a:rPr lang="en-US" smtClean="0"/>
              <a:t>3/28/2022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C4C5A7-A939-45A6-8A54-3FC5A8796CAF}" type="slidenum">
              <a:rPr lang="en-US" smtClean="0"/>
              <a:t>‹#›</a:t>
            </a:fld>
            <a:endParaRPr lang="en-US"/>
          </a:p>
        </p:txBody>
      </p:sp>
    </p:spTree>
    <p:extLst>
      <p:ext uri="{BB962C8B-B14F-4D97-AF65-F5344CB8AC3E}">
        <p14:creationId xmlns:p14="http://schemas.microsoft.com/office/powerpoint/2010/main" val="727282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96829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2516F6-A21F-4EE1-B641-5C28C9F93BB8}"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755265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CF90CD-9D22-4A91-868E-AD627DC16496}" type="datetimeFigureOut">
              <a:rPr lang="en-US" smtClean="0">
                <a:solidFill>
                  <a:prstClr val="black">
                    <a:tint val="75000"/>
                  </a:prstClr>
                </a:solidFill>
              </a:rPr>
              <a:pPr/>
              <a:t>3/28/2022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C4C5A7-A939-45A6-8A54-3FC5A8796CA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51132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gif"/><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35.xml"/><Relationship Id="rId7" Type="http://schemas.openxmlformats.org/officeDocument/2006/relationships/image" Target="../media/image11.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4.png"/><Relationship Id="rId4" Type="http://schemas.openxmlformats.org/officeDocument/2006/relationships/image" Target="../media/image20.jpg"/><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35.xml"/><Relationship Id="rId7" Type="http://schemas.openxmlformats.org/officeDocument/2006/relationships/image" Target="../media/image11.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8.png"/><Relationship Id="rId4" Type="http://schemas.openxmlformats.org/officeDocument/2006/relationships/image" Target="../media/image26.png"/><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5.gif"/><Relationship Id="rId4" Type="http://schemas.openxmlformats.org/officeDocument/2006/relationships/image" Target="../media/image28.jp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31.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3.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4.xml"/><Relationship Id="rId7" Type="http://schemas.openxmlformats.org/officeDocument/2006/relationships/image" Target="../media/image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slideLayout" Target="../slideLayouts/slideLayout24.xml"/><Relationship Id="rId7" Type="http://schemas.openxmlformats.org/officeDocument/2006/relationships/image" Target="../media/image17.jp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6.png"/><Relationship Id="rId5" Type="http://schemas.openxmlformats.org/officeDocument/2006/relationships/image" Target="../media/image14.png"/><Relationship Id="rId10" Type="http://schemas.openxmlformats.org/officeDocument/2006/relationships/image" Target="../media/image4.png"/><Relationship Id="rId4" Type="http://schemas.openxmlformats.org/officeDocument/2006/relationships/image" Target="../media/image7.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image" Target="../media/image14.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3.mp3"/><Relationship Id="rId7" Type="http://schemas.openxmlformats.org/officeDocument/2006/relationships/image" Target="../media/image1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7.png"/><Relationship Id="rId11" Type="http://schemas.openxmlformats.org/officeDocument/2006/relationships/image" Target="../media/image6.png"/><Relationship Id="rId5" Type="http://schemas.openxmlformats.org/officeDocument/2006/relationships/slideLayout" Target="../slideLayouts/slideLayout24.xml"/><Relationship Id="rId10" Type="http://schemas.openxmlformats.org/officeDocument/2006/relationships/image" Target="../media/image4.png"/><Relationship Id="rId4" Type="http://schemas.openxmlformats.org/officeDocument/2006/relationships/audio" Target="../media/media3.mp3"/><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4.png"/><Relationship Id="rId2" Type="http://schemas.openxmlformats.org/officeDocument/2006/relationships/image" Target="../media/image20.jp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11.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g"/><Relationship Id="rId1" Type="http://schemas.openxmlformats.org/officeDocument/2006/relationships/slideLayout" Target="../slideLayouts/slideLayout24.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44" y="0"/>
            <a:ext cx="8676456" cy="1709972"/>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4" y="1709973"/>
            <a:ext cx="9127196" cy="5148027"/>
          </a:xfrm>
          <a:prstGeom prst="rect">
            <a:avLst/>
          </a:prstGeom>
        </p:spPr>
      </p:pic>
      <p:sp>
        <p:nvSpPr>
          <p:cNvPr id="10" name="TextBox 9"/>
          <p:cNvSpPr txBox="1"/>
          <p:nvPr/>
        </p:nvSpPr>
        <p:spPr>
          <a:xfrm>
            <a:off x="16946" y="1293057"/>
            <a:ext cx="5491158" cy="3864135"/>
          </a:xfrm>
          <a:prstGeom prst="rect">
            <a:avLst/>
          </a:prstGeom>
          <a:noFill/>
        </p:spPr>
        <p:txBody>
          <a:bodyPr wrap="square" rtlCol="0">
            <a:prstTxWarp prst="textArchUpPour">
              <a:avLst/>
            </a:prstTxWarp>
            <a:spAutoFit/>
          </a:bodyPr>
          <a:lstStyle/>
          <a:p>
            <a:r>
              <a:rPr lang="en-US" sz="2800" b="1" smtClean="0">
                <a:solidFill>
                  <a:srgbClr val="002060"/>
                </a:solidFill>
              </a:rPr>
              <a:t>Chào mừng quý thầy cô và các bạn học sinh đến với tiết âm nhạc</a:t>
            </a:r>
            <a:endParaRPr lang="en-US" sz="2800" b="1">
              <a:solidFill>
                <a:srgbClr val="002060"/>
              </a:solidFill>
            </a:endParaRPr>
          </a:p>
        </p:txBody>
      </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99392"/>
            <a:ext cx="826192" cy="826192"/>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1796" y="6284165"/>
            <a:ext cx="236963" cy="189976"/>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7704" y="5905162"/>
            <a:ext cx="858120" cy="758006"/>
          </a:xfrm>
          <a:prstGeom prst="rect">
            <a:avLst/>
          </a:prstGeom>
        </p:spPr>
      </p:pic>
      <p:pic>
        <p:nvPicPr>
          <p:cNvPr id="4" name="nhac tap chung xuat s - Par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045477" y="5565263"/>
            <a:ext cx="609600" cy="609600"/>
          </a:xfrm>
          <a:prstGeom prst="rect">
            <a:avLst/>
          </a:prstGeom>
        </p:spPr>
      </p:pic>
    </p:spTree>
    <p:extLst>
      <p:ext uri="{BB962C8B-B14F-4D97-AF65-F5344CB8AC3E}">
        <p14:creationId xmlns:p14="http://schemas.microsoft.com/office/powerpoint/2010/main" val="2551151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66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51920" y="6068287"/>
            <a:ext cx="479247" cy="667141"/>
          </a:xfrm>
          <a:prstGeom prst="rect">
            <a:avLst/>
          </a:prstGeom>
        </p:spPr>
      </p:pic>
      <p:pic>
        <p:nvPicPr>
          <p:cNvPr id="3074" name="Picture 2" descr="C:\Users\Administrator\Desktop\mo_hinh_thu_dung_ga_con.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5033700" y="5837708"/>
            <a:ext cx="445326" cy="54457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6732240" y="6068287"/>
            <a:ext cx="768714" cy="627983"/>
          </a:xfrm>
          <a:prstGeom prst="rect">
            <a:avLst/>
          </a:prstGeom>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65824" y="4780427"/>
            <a:ext cx="3950773" cy="1287859"/>
          </a:xfrm>
          <a:prstGeom prst="rect">
            <a:avLst/>
          </a:prstGeom>
        </p:spPr>
      </p:pic>
      <p:sp>
        <p:nvSpPr>
          <p:cNvPr id="12" name="Rectangle 10"/>
          <p:cNvSpPr>
            <a:spLocks noChangeArrowheads="1"/>
          </p:cNvSpPr>
          <p:nvPr/>
        </p:nvSpPr>
        <p:spPr bwMode="auto">
          <a:xfrm>
            <a:off x="0" y="3867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sz="1400" smtClean="0">
                <a:solidFill>
                  <a:prstClr val="black"/>
                </a:solidFill>
                <a:latin typeface="Times New Roman" pitchFamily="18" charset="0"/>
                <a:ea typeface="Calibri" pitchFamily="34" charset="0"/>
                <a:cs typeface="Times New Roman" pitchFamily="18" charset="0"/>
              </a:rPr>
              <a:t> </a:t>
            </a:r>
            <a:endParaRPr lang="en-US" smtClean="0">
              <a:solidFill>
                <a:prstClr val="black"/>
              </a:solidFill>
              <a:latin typeface="Arial" pitchFamily="34" charset="0"/>
              <a:cs typeface="Arial" pitchFamily="34" charset="0"/>
            </a:endParaRPr>
          </a:p>
        </p:txBody>
      </p:sp>
      <p:sp>
        <p:nvSpPr>
          <p:cNvPr id="3" name="Rectangle 2"/>
          <p:cNvSpPr/>
          <p:nvPr/>
        </p:nvSpPr>
        <p:spPr>
          <a:xfrm>
            <a:off x="395536" y="980760"/>
            <a:ext cx="8892480" cy="5816977"/>
          </a:xfrm>
          <a:prstGeom prst="rect">
            <a:avLst/>
          </a:prstGeom>
        </p:spPr>
        <p:txBody>
          <a:bodyPr wrap="square">
            <a:spAutoFit/>
          </a:bodyPr>
          <a:lstStyle/>
          <a:p>
            <a:pPr>
              <a:lnSpc>
                <a:spcPct val="150000"/>
              </a:lnSpc>
            </a:pPr>
            <a:r>
              <a:rPr lang="en-US" sz="2000">
                <a:latin typeface="Times New Roman"/>
                <a:ea typeface="Times New Roman"/>
              </a:rPr>
              <a:t>N</a:t>
            </a:r>
            <a:r>
              <a:rPr lang="en-US" sz="2000" smtClean="0">
                <a:latin typeface="Times New Roman"/>
                <a:ea typeface="Times New Roman"/>
              </a:rPr>
              <a:t>ghe  </a:t>
            </a:r>
            <a:r>
              <a:rPr lang="en-US" sz="2000">
                <a:latin typeface="Times New Roman"/>
                <a:ea typeface="Times New Roman"/>
              </a:rPr>
              <a:t>lần 1 và đặt câu </a:t>
            </a:r>
            <a:r>
              <a:rPr lang="en-US" sz="2000" smtClean="0">
                <a:latin typeface="Times New Roman"/>
                <a:ea typeface="Times New Roman"/>
              </a:rPr>
              <a:t>hỏi</a:t>
            </a:r>
          </a:p>
          <a:p>
            <a:pPr>
              <a:lnSpc>
                <a:spcPct val="150000"/>
              </a:lnSpc>
            </a:pPr>
            <a:r>
              <a:rPr lang="en-US" sz="2000" smtClean="0">
                <a:latin typeface="Times New Roman"/>
                <a:ea typeface="Times New Roman"/>
              </a:rPr>
              <a:t>Câu </a:t>
            </a:r>
            <a:r>
              <a:rPr lang="en-US" sz="2000">
                <a:latin typeface="Times New Roman"/>
                <a:ea typeface="Times New Roman"/>
              </a:rPr>
              <a:t>1: </a:t>
            </a:r>
            <a:r>
              <a:rPr lang="en-US" sz="2000" i="1">
                <a:latin typeface="Times New Roman"/>
                <a:ea typeface="Times New Roman"/>
              </a:rPr>
              <a:t>Em đã bao giờ nhìn thấy một con gà con nở ra từ vỏ trứng chưa?</a:t>
            </a:r>
            <a:r>
              <a:rPr lang="en-US" sz="2000">
                <a:latin typeface="Times New Roman"/>
                <a:ea typeface="Times New Roman"/>
              </a:rPr>
              <a:t> </a:t>
            </a:r>
            <a:r>
              <a:rPr lang="en-US" sz="2000" i="1">
                <a:latin typeface="Times New Roman"/>
                <a:ea typeface="Times New Roman"/>
              </a:rPr>
              <a:t>Nó chuyển động như thế nào?</a:t>
            </a:r>
            <a:endParaRPr lang="en-US" sz="2000">
              <a:latin typeface="Times New Roman"/>
              <a:ea typeface="Calibri"/>
            </a:endParaRPr>
          </a:p>
          <a:p>
            <a:pPr>
              <a:lnSpc>
                <a:spcPct val="150000"/>
              </a:lnSpc>
            </a:pPr>
            <a:r>
              <a:rPr lang="en-US" sz="2000" i="1">
                <a:latin typeface="Times New Roman"/>
                <a:ea typeface="Times New Roman"/>
              </a:rPr>
              <a:t> Câu 2: Em có thể nghe thấy trong âm nhạc tiếng gà con kêu chíp chíp không? Những chú gà con trong đoạn nhạc đang cố gắng chuyển động thoát ra khỏi vỏ trứng như thế nào?</a:t>
            </a:r>
            <a:endParaRPr lang="en-US" sz="2000">
              <a:latin typeface="Times New Roman"/>
              <a:ea typeface="Calibri"/>
            </a:endParaRPr>
          </a:p>
          <a:p>
            <a:pPr>
              <a:lnSpc>
                <a:spcPct val="150000"/>
              </a:lnSpc>
            </a:pPr>
            <a:r>
              <a:rPr lang="en-US" sz="2000" i="1">
                <a:latin typeface="Times New Roman"/>
                <a:ea typeface="Times New Roman"/>
              </a:rPr>
              <a:t>Câu 3:</a:t>
            </a:r>
            <a:r>
              <a:rPr lang="en-US" sz="2000">
                <a:latin typeface="Times New Roman"/>
                <a:ea typeface="Times New Roman"/>
              </a:rPr>
              <a:t> </a:t>
            </a:r>
            <a:r>
              <a:rPr lang="en-US" sz="2000" i="1">
                <a:latin typeface="Times New Roman"/>
                <a:ea typeface="Times New Roman"/>
              </a:rPr>
              <a:t>Em thấy nhịp điệu bản nhạc Vũ khúc</a:t>
            </a:r>
            <a:r>
              <a:rPr lang="en-US" sz="2000">
                <a:latin typeface="Times New Roman"/>
                <a:ea typeface="Times New Roman"/>
              </a:rPr>
              <a:t> </a:t>
            </a:r>
            <a:r>
              <a:rPr lang="en-US" sz="2000" i="1">
                <a:latin typeface="Times New Roman"/>
                <a:ea typeface="Times New Roman"/>
              </a:rPr>
              <a:t>đàn gà con nhanh hay chậm? </a:t>
            </a:r>
            <a:endParaRPr lang="en-US" sz="2000">
              <a:latin typeface="Times New Roman"/>
              <a:ea typeface="Calibri"/>
            </a:endParaRPr>
          </a:p>
          <a:p>
            <a:pPr algn="just">
              <a:lnSpc>
                <a:spcPct val="150000"/>
              </a:lnSpc>
              <a:spcAft>
                <a:spcPts val="0"/>
              </a:spcAft>
            </a:pPr>
            <a:r>
              <a:rPr lang="en-US">
                <a:latin typeface="Times New Roman"/>
                <a:ea typeface="Calibri"/>
              </a:rPr>
              <a:t> </a:t>
            </a:r>
          </a:p>
          <a:p>
            <a:pPr algn="just">
              <a:lnSpc>
                <a:spcPct val="150000"/>
              </a:lnSpc>
              <a:spcAft>
                <a:spcPts val="0"/>
              </a:spcAft>
            </a:pPr>
            <a:r>
              <a:rPr lang="en-US">
                <a:latin typeface="Times New Roman"/>
                <a:ea typeface="Calibri"/>
              </a:rPr>
              <a:t> </a:t>
            </a:r>
          </a:p>
          <a:p>
            <a:pPr algn="just">
              <a:lnSpc>
                <a:spcPct val="150000"/>
              </a:lnSpc>
              <a:spcAft>
                <a:spcPts val="0"/>
              </a:spcAft>
            </a:pPr>
            <a:r>
              <a:rPr lang="en-US">
                <a:latin typeface="Times New Roman"/>
                <a:ea typeface="Calibri"/>
              </a:rPr>
              <a:t> </a:t>
            </a:r>
          </a:p>
          <a:p>
            <a:pPr algn="just">
              <a:lnSpc>
                <a:spcPct val="150000"/>
              </a:lnSpc>
              <a:spcAft>
                <a:spcPts val="0"/>
              </a:spcAft>
            </a:pPr>
            <a:r>
              <a:rPr lang="en-US">
                <a:latin typeface="Times New Roman"/>
                <a:ea typeface="Calibri"/>
              </a:rPr>
              <a:t> </a:t>
            </a:r>
          </a:p>
          <a:p>
            <a:pPr algn="just">
              <a:lnSpc>
                <a:spcPct val="150000"/>
              </a:lnSpc>
              <a:spcAft>
                <a:spcPts val="0"/>
              </a:spcAft>
            </a:pPr>
            <a:r>
              <a:rPr lang="en-US">
                <a:latin typeface="Times New Roman"/>
                <a:ea typeface="Calibri"/>
              </a:rPr>
              <a:t> </a:t>
            </a:r>
          </a:p>
          <a:p>
            <a:pPr algn="just">
              <a:lnSpc>
                <a:spcPct val="150000"/>
              </a:lnSpc>
              <a:spcAft>
                <a:spcPts val="0"/>
              </a:spcAft>
            </a:pPr>
            <a:r>
              <a:rPr lang="en-US">
                <a:latin typeface="Times New Roman"/>
                <a:ea typeface="Calibri"/>
              </a:rPr>
              <a:t> </a:t>
            </a:r>
            <a:endParaRPr lang="en-US">
              <a:effectLst/>
              <a:latin typeface="Times New Roman"/>
              <a:ea typeface="Calibri"/>
            </a:endParaRPr>
          </a:p>
        </p:txBody>
      </p:sp>
      <p:pic>
        <p:nvPicPr>
          <p:cNvPr id="4" name="NGHE NHAC VU KHUC DAN GA CO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796136" y="116632"/>
            <a:ext cx="609600" cy="609600"/>
          </a:xfrm>
          <a:prstGeom prst="rect">
            <a:avLst/>
          </a:prstGeom>
        </p:spPr>
      </p:pic>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859521" y="6403559"/>
            <a:ext cx="236963" cy="189976"/>
          </a:xfrm>
          <a:prstGeom prst="rect">
            <a:avLst/>
          </a:prstGeom>
        </p:spPr>
      </p:pic>
    </p:spTree>
    <p:extLst>
      <p:ext uri="{BB962C8B-B14F-4D97-AF65-F5344CB8AC3E}">
        <p14:creationId xmlns:p14="http://schemas.microsoft.com/office/powerpoint/2010/main" val="10704872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07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51920" y="6068287"/>
            <a:ext cx="479247" cy="667141"/>
          </a:xfrm>
          <a:prstGeom prst="rect">
            <a:avLst/>
          </a:prstGeom>
        </p:spPr>
      </p:pic>
      <p:pic>
        <p:nvPicPr>
          <p:cNvPr id="3074" name="Picture 2" descr="C:\Users\Administrator\Desktop\mo_hinh_thu_dung_ga_con.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5033700" y="5837708"/>
            <a:ext cx="445326" cy="54457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6732240" y="6068287"/>
            <a:ext cx="768714" cy="627983"/>
          </a:xfrm>
          <a:prstGeom prst="rect">
            <a:avLst/>
          </a:prstGeom>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1187" y="1185421"/>
            <a:ext cx="3590733" cy="1170494"/>
          </a:xfrm>
          <a:prstGeom prst="rect">
            <a:avLst/>
          </a:prstGeom>
        </p:spPr>
      </p:pic>
      <p:sp>
        <p:nvSpPr>
          <p:cNvPr id="12" name="Rectangle 10"/>
          <p:cNvSpPr>
            <a:spLocks noChangeArrowheads="1"/>
          </p:cNvSpPr>
          <p:nvPr/>
        </p:nvSpPr>
        <p:spPr bwMode="auto">
          <a:xfrm>
            <a:off x="0" y="3867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sz="1400" smtClean="0">
                <a:solidFill>
                  <a:prstClr val="black"/>
                </a:solidFill>
                <a:latin typeface="Times New Roman" pitchFamily="18" charset="0"/>
                <a:ea typeface="Calibri" pitchFamily="34" charset="0"/>
                <a:cs typeface="Times New Roman" pitchFamily="18" charset="0"/>
              </a:rPr>
              <a:t> </a:t>
            </a:r>
            <a:endParaRPr lang="en-US" smtClean="0">
              <a:solidFill>
                <a:prstClr val="black"/>
              </a:solidFill>
              <a:latin typeface="Arial" pitchFamily="34" charset="0"/>
              <a:cs typeface="Arial" pitchFamily="34" charset="0"/>
            </a:endParaRPr>
          </a:p>
        </p:txBody>
      </p:sp>
      <p:sp>
        <p:nvSpPr>
          <p:cNvPr id="2" name="Rectangle 1"/>
          <p:cNvSpPr/>
          <p:nvPr/>
        </p:nvSpPr>
        <p:spPr>
          <a:xfrm>
            <a:off x="323528" y="-962"/>
            <a:ext cx="1758815" cy="523220"/>
          </a:xfrm>
          <a:prstGeom prst="rect">
            <a:avLst/>
          </a:prstGeom>
        </p:spPr>
        <p:txBody>
          <a:bodyPr wrap="none">
            <a:spAutoFit/>
          </a:bodyPr>
          <a:lstStyle/>
          <a:p>
            <a:r>
              <a:rPr lang="en-US" sz="2800">
                <a:latin typeface="Times New Roman"/>
                <a:ea typeface="Calibri"/>
              </a:rPr>
              <a:t>N</a:t>
            </a:r>
            <a:r>
              <a:rPr lang="en-US" sz="2800" smtClean="0">
                <a:latin typeface="Times New Roman"/>
                <a:ea typeface="Calibri"/>
              </a:rPr>
              <a:t>ghe </a:t>
            </a:r>
            <a:r>
              <a:rPr lang="en-US" sz="2800">
                <a:latin typeface="Times New Roman"/>
                <a:ea typeface="Calibri"/>
              </a:rPr>
              <a:t>lần 2</a:t>
            </a:r>
            <a:endParaRPr lang="en-US" sz="2800"/>
          </a:p>
        </p:txBody>
      </p:sp>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859521" y="6403559"/>
            <a:ext cx="236963" cy="189976"/>
          </a:xfrm>
          <a:prstGeom prst="rect">
            <a:avLst/>
          </a:prstGeom>
        </p:spPr>
      </p:pic>
      <p:pic>
        <p:nvPicPr>
          <p:cNvPr id="9" name="NGHE NHAC VU KHUC DAN GA CO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196154" y="1465868"/>
            <a:ext cx="609600" cy="609600"/>
          </a:xfrm>
          <a:prstGeom prst="rect">
            <a:avLst/>
          </a:prstGeom>
        </p:spPr>
      </p:pic>
    </p:spTree>
    <p:extLst>
      <p:ext uri="{BB962C8B-B14F-4D97-AF65-F5344CB8AC3E}">
        <p14:creationId xmlns:p14="http://schemas.microsoft.com/office/powerpoint/2010/main" val="24152270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864"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475656" y="0"/>
            <a:ext cx="8280920" cy="3960440"/>
          </a:xfrm>
          <a:prstGeom prst="rect">
            <a:avLst/>
          </a:prstGeom>
          <a:noFill/>
        </p:spPr>
        <p:txBody>
          <a:bodyPr wrap="square" rtlCol="0">
            <a:prstTxWarp prst="textArchUpPour">
              <a:avLst/>
            </a:prstTxWarp>
            <a:spAutoFit/>
          </a:bodyPr>
          <a:lstStyle/>
          <a:p>
            <a:r>
              <a:rPr lang="en-US" sz="4400" b="1" err="1" smtClean="0">
                <a:solidFill>
                  <a:srgbClr val="FF0000"/>
                </a:solidFill>
                <a:latin typeface="Times New Roman" pitchFamily="18" charset="0"/>
                <a:cs typeface="Times New Roman" pitchFamily="18" charset="0"/>
              </a:rPr>
              <a:t>Giáo</a:t>
            </a:r>
            <a:r>
              <a:rPr lang="en-US" sz="4400" b="1" smtClean="0">
                <a:solidFill>
                  <a:srgbClr val="FF0000"/>
                </a:solidFill>
                <a:latin typeface="Times New Roman" pitchFamily="18" charset="0"/>
                <a:cs typeface="Times New Roman" pitchFamily="18" charset="0"/>
              </a:rPr>
              <a:t> </a:t>
            </a:r>
            <a:r>
              <a:rPr lang="en-US" sz="4400" b="1" err="1" smtClean="0">
                <a:solidFill>
                  <a:srgbClr val="FF0000"/>
                </a:solidFill>
                <a:latin typeface="Times New Roman" pitchFamily="18" charset="0"/>
                <a:cs typeface="Times New Roman" pitchFamily="18" charset="0"/>
              </a:rPr>
              <a:t>dục-củng</a:t>
            </a:r>
            <a:r>
              <a:rPr lang="en-US" sz="4400" b="1" smtClean="0">
                <a:solidFill>
                  <a:srgbClr val="FF0000"/>
                </a:solidFill>
                <a:latin typeface="Times New Roman" pitchFamily="18" charset="0"/>
                <a:cs typeface="Times New Roman" pitchFamily="18" charset="0"/>
              </a:rPr>
              <a:t> </a:t>
            </a:r>
            <a:r>
              <a:rPr lang="en-US" sz="4400" b="1" err="1" smtClean="0">
                <a:solidFill>
                  <a:srgbClr val="FF0000"/>
                </a:solidFill>
                <a:latin typeface="Times New Roman" pitchFamily="18" charset="0"/>
                <a:cs typeface="Times New Roman" pitchFamily="18" charset="0"/>
              </a:rPr>
              <a:t>cố-dặn</a:t>
            </a:r>
            <a:r>
              <a:rPr lang="en-US" sz="4400" b="1" smtClean="0">
                <a:solidFill>
                  <a:srgbClr val="FF0000"/>
                </a:solidFill>
                <a:latin typeface="Times New Roman" pitchFamily="18" charset="0"/>
                <a:cs typeface="Times New Roman" pitchFamily="18" charset="0"/>
              </a:rPr>
              <a:t> </a:t>
            </a:r>
            <a:r>
              <a:rPr lang="en-US" sz="4400" b="1" err="1" smtClean="0">
                <a:solidFill>
                  <a:srgbClr val="FF0000"/>
                </a:solidFill>
                <a:latin typeface="Times New Roman" pitchFamily="18" charset="0"/>
                <a:cs typeface="Times New Roman" pitchFamily="18" charset="0"/>
              </a:rPr>
              <a:t>dò</a:t>
            </a:r>
            <a:endParaRPr lang="en-US" sz="4400" b="1">
              <a:solidFill>
                <a:srgbClr val="FF0000"/>
              </a:solidFill>
              <a:latin typeface="Times New Roman" pitchFamily="18" charset="0"/>
              <a:cs typeface="Times New Roman" pitchFamily="18" charset="0"/>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80312" y="5589240"/>
            <a:ext cx="858120" cy="758006"/>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79153" y="3758474"/>
            <a:ext cx="236963" cy="189976"/>
          </a:xfrm>
          <a:prstGeom prst="rect">
            <a:avLst/>
          </a:prstGeom>
        </p:spPr>
      </p:pic>
      <p:pic>
        <p:nvPicPr>
          <p:cNvPr id="7" name="NGHE NHAC VU KHUC DAN GA CO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549462" y="1268760"/>
            <a:ext cx="609600" cy="609600"/>
          </a:xfrm>
          <a:prstGeom prst="rect">
            <a:avLst/>
          </a:prstGeom>
        </p:spPr>
      </p:pic>
    </p:spTree>
    <p:extLst>
      <p:ext uri="{BB962C8B-B14F-4D97-AF65-F5344CB8AC3E}">
        <p14:creationId xmlns:p14="http://schemas.microsoft.com/office/powerpoint/2010/main" val="6136309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07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5976" y="2708920"/>
            <a:ext cx="420054" cy="336761"/>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719" y="31"/>
            <a:ext cx="826192" cy="826192"/>
          </a:xfrm>
          <a:prstGeom prst="rect">
            <a:avLst/>
          </a:prstGeom>
        </p:spPr>
      </p:pic>
      <p:pic>
        <p:nvPicPr>
          <p:cNvPr id="7" name="TRAG TRAI VV BE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55976" y="5301208"/>
            <a:ext cx="609600" cy="609600"/>
          </a:xfrm>
          <a:prstGeom prst="rect">
            <a:avLst/>
          </a:prstGeom>
        </p:spPr>
      </p:pic>
    </p:spTree>
    <p:extLst>
      <p:ext uri="{BB962C8B-B14F-4D97-AF65-F5344CB8AC3E}">
        <p14:creationId xmlns:p14="http://schemas.microsoft.com/office/powerpoint/2010/main" val="32913564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127"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0" y="1700808"/>
            <a:ext cx="2051720" cy="1569660"/>
          </a:xfrm>
          <a:prstGeom prst="rect">
            <a:avLst/>
          </a:prstGeom>
        </p:spPr>
        <p:txBody>
          <a:bodyPr wrap="square">
            <a:spAutoFit/>
          </a:bodyPr>
          <a:lstStyle/>
          <a:p>
            <a:pPr algn="just">
              <a:lnSpc>
                <a:spcPct val="150000"/>
              </a:lnSpc>
              <a:spcAft>
                <a:spcPts val="0"/>
              </a:spcAft>
            </a:pPr>
            <a:r>
              <a:rPr lang="en-US" sz="3200" b="1">
                <a:solidFill>
                  <a:srgbClr val="FC330E"/>
                </a:solidFill>
                <a:latin typeface="Times New Roman"/>
                <a:ea typeface="Arial"/>
              </a:rPr>
              <a:t>KHỞI ĐỘNG</a:t>
            </a:r>
            <a:endParaRPr lang="en-US" sz="3200">
              <a:effectLst/>
              <a:latin typeface="Times New Roman"/>
              <a:ea typeface="Calibri"/>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44408" y="6381328"/>
            <a:ext cx="236963" cy="189976"/>
          </a:xfrm>
          <a:prstGeom prst="rect">
            <a:avLst/>
          </a:prstGeom>
        </p:spPr>
      </p:pic>
      <p:sp>
        <p:nvSpPr>
          <p:cNvPr id="5" name="Rectangle 4"/>
          <p:cNvSpPr/>
          <p:nvPr/>
        </p:nvSpPr>
        <p:spPr>
          <a:xfrm>
            <a:off x="2567100" y="431229"/>
            <a:ext cx="5663097" cy="4108817"/>
          </a:xfrm>
          <a:prstGeom prst="rect">
            <a:avLst/>
          </a:prstGeom>
        </p:spPr>
        <p:txBody>
          <a:bodyPr wrap="square">
            <a:spAutoFit/>
          </a:bodyPr>
          <a:lstStyle/>
          <a:p>
            <a:pPr>
              <a:lnSpc>
                <a:spcPct val="150000"/>
              </a:lnSpc>
              <a:tabLst>
                <a:tab pos="342900" algn="l"/>
              </a:tabLst>
            </a:pPr>
            <a:r>
              <a:rPr lang="en-US">
                <a:latin typeface="Times New Roman"/>
                <a:ea typeface="Times New Roman"/>
              </a:rPr>
              <a:t>6 HS, mỗi HS mang tên một nốt nhạc đứng dàn hàng ngang.</a:t>
            </a:r>
            <a:endParaRPr lang="en-US">
              <a:latin typeface="Times New Roman"/>
              <a:ea typeface="Calibri"/>
            </a:endParaRPr>
          </a:p>
          <a:p>
            <a:pPr>
              <a:lnSpc>
                <a:spcPct val="150000"/>
              </a:lnSpc>
            </a:pPr>
            <a:r>
              <a:rPr lang="en-US" smtClean="0">
                <a:latin typeface="Times New Roman"/>
                <a:ea typeface="Times New Roman"/>
              </a:rPr>
              <a:t>– </a:t>
            </a:r>
            <a:r>
              <a:rPr lang="en-US">
                <a:latin typeface="Times New Roman"/>
                <a:ea typeface="Times New Roman"/>
              </a:rPr>
              <a:t>Cách thực hiện:</a:t>
            </a:r>
            <a:endParaRPr lang="en-US">
              <a:latin typeface="Times New Roman"/>
              <a:ea typeface="Calibri"/>
            </a:endParaRPr>
          </a:p>
          <a:p>
            <a:pPr>
              <a:lnSpc>
                <a:spcPct val="150000"/>
              </a:lnSpc>
              <a:tabLst>
                <a:tab pos="355600" algn="l"/>
              </a:tabLst>
            </a:pPr>
            <a:r>
              <a:rPr lang="en-US" smtClean="0">
                <a:latin typeface="Times New Roman"/>
                <a:ea typeface="Times New Roman"/>
              </a:rPr>
              <a:t>Lớp đọc nhạc số 4,  </a:t>
            </a:r>
            <a:r>
              <a:rPr lang="en-US">
                <a:latin typeface="Times New Roman"/>
                <a:ea typeface="Times New Roman"/>
              </a:rPr>
              <a:t>6 bạn mang tên 6 nốt nhạc vận động theo ý thích. GV sẽ đi lần lượt qua 6 bạn. Khi GV bất ngờ giơ hai tay (theo kí hiệu bàn tay của các nốt nhạc) trước mặt bạn nào, 5 bạn còn lại phải đọc đúng tên nốt mà bạn đó được ấn định từ đầu, đồng thời lớp dừng hát. Bạn nào đọc sai sẽ phải đi xuống để bạn khác lên thế chỗ.</a:t>
            </a:r>
            <a:endParaRPr lang="en-US">
              <a:latin typeface="Times New Roman"/>
              <a:ea typeface="Calibri"/>
            </a:endParaRPr>
          </a:p>
          <a:p>
            <a:r>
              <a:rPr lang="en-US">
                <a:latin typeface="Times New Roman"/>
                <a:ea typeface="Times New Roman"/>
              </a:rPr>
              <a:t>Trò chơi tiếp tục, cả lớp hát tiếp bài hát đang hát dở. </a:t>
            </a:r>
            <a:endParaRPr lang="en-US"/>
          </a:p>
        </p:txBody>
      </p:sp>
      <p:pic>
        <p:nvPicPr>
          <p:cNvPr id="7" name="DOC NHAC SO 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117687" y="5839265"/>
            <a:ext cx="609600" cy="609600"/>
          </a:xfrm>
          <a:prstGeom prst="rect">
            <a:avLst/>
          </a:prstGeom>
        </p:spPr>
      </p:pic>
    </p:spTree>
    <p:extLst>
      <p:ext uri="{BB962C8B-B14F-4D97-AF65-F5344CB8AC3E}">
        <p14:creationId xmlns:p14="http://schemas.microsoft.com/office/powerpoint/2010/main" val="26199975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4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4556676" y="1340768"/>
            <a:ext cx="1749518" cy="707886"/>
          </a:xfrm>
          <a:prstGeom prst="rect">
            <a:avLst/>
          </a:prstGeom>
        </p:spPr>
        <p:txBody>
          <a:bodyPr wrap="none">
            <a:spAutoFit/>
          </a:bodyPr>
          <a:lstStyle/>
          <a:p>
            <a:r>
              <a:rPr lang="vi-VN" sz="4000" b="1">
                <a:solidFill>
                  <a:srgbClr val="FF0000"/>
                </a:solidFill>
              </a:rPr>
              <a:t>Tiết </a:t>
            </a:r>
            <a:r>
              <a:rPr lang="en-US" sz="4000" b="1" smtClean="0">
                <a:solidFill>
                  <a:srgbClr val="FF0000"/>
                </a:solidFill>
              </a:rPr>
              <a:t>29</a:t>
            </a:r>
            <a:endParaRPr lang="en-US" sz="4000" dirty="0">
              <a:solidFill>
                <a:srgbClr val="FF0000"/>
              </a:solidFill>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9712" y="6093296"/>
            <a:ext cx="301199" cy="241474"/>
          </a:xfrm>
          <a:prstGeom prst="rect">
            <a:avLst/>
          </a:prstGeom>
        </p:spPr>
      </p:pic>
      <p:sp>
        <p:nvSpPr>
          <p:cNvPr id="6" name="TextBox 5"/>
          <p:cNvSpPr txBox="1"/>
          <p:nvPr/>
        </p:nvSpPr>
        <p:spPr>
          <a:xfrm>
            <a:off x="2421428" y="404664"/>
            <a:ext cx="6020014" cy="2926895"/>
          </a:xfrm>
          <a:prstGeom prst="rect">
            <a:avLst/>
          </a:prstGeom>
          <a:noFill/>
        </p:spPr>
        <p:txBody>
          <a:bodyPr wrap="square" rtlCol="0">
            <a:prstTxWarp prst="textArchUpPour">
              <a:avLst/>
            </a:prstTxWarp>
            <a:spAutoFit/>
          </a:bodyPr>
          <a:lstStyle/>
          <a:p>
            <a:r>
              <a:rPr lang="en-US" sz="3600" b="1" smtClean="0">
                <a:solidFill>
                  <a:srgbClr val="002060"/>
                </a:solidFill>
              </a:rPr>
              <a:t>ÂM NHẠC LỚP 2</a:t>
            </a:r>
            <a:endParaRPr lang="en-US" sz="3600" b="1">
              <a:solidFill>
                <a:srgbClr val="002060"/>
              </a:solidFill>
            </a:endParaRPr>
          </a:p>
        </p:txBody>
      </p:sp>
      <p:sp>
        <p:nvSpPr>
          <p:cNvPr id="8" name="Rectangle 7"/>
          <p:cNvSpPr/>
          <p:nvPr/>
        </p:nvSpPr>
        <p:spPr>
          <a:xfrm>
            <a:off x="3091175" y="2169730"/>
            <a:ext cx="4680520" cy="646331"/>
          </a:xfrm>
          <a:prstGeom prst="rect">
            <a:avLst/>
          </a:prstGeom>
        </p:spPr>
        <p:txBody>
          <a:bodyPr wrap="square">
            <a:spAutoFit/>
          </a:bodyPr>
          <a:lstStyle/>
          <a:p>
            <a:pPr>
              <a:lnSpc>
                <a:spcPct val="150000"/>
              </a:lnSpc>
              <a:tabLst>
                <a:tab pos="901700" algn="l"/>
              </a:tabLst>
            </a:pPr>
            <a:r>
              <a:rPr lang="en-US" smtClean="0">
                <a:latin typeface="Times New Roman"/>
                <a:ea typeface="Times New Roman"/>
              </a:rPr>
              <a:t> </a:t>
            </a:r>
            <a:r>
              <a:rPr lang="en-US" sz="2400" b="1" i="1" smtClean="0">
                <a:solidFill>
                  <a:srgbClr val="FF0000"/>
                </a:solidFill>
                <a:latin typeface="Times New Roman"/>
                <a:ea typeface="Times New Roman"/>
              </a:rPr>
              <a:t>ÔN </a:t>
            </a:r>
            <a:r>
              <a:rPr lang="en-US" sz="2400" b="1" i="1" smtClean="0">
                <a:solidFill>
                  <a:srgbClr val="FF0000"/>
                </a:solidFill>
                <a:latin typeface="Times New Roman"/>
                <a:ea typeface="Arial"/>
              </a:rPr>
              <a:t>ĐỌC </a:t>
            </a:r>
            <a:r>
              <a:rPr lang="en-US" sz="2400" b="1" i="1">
                <a:solidFill>
                  <a:srgbClr val="FF0000"/>
                </a:solidFill>
                <a:latin typeface="Times New Roman"/>
                <a:ea typeface="Arial"/>
              </a:rPr>
              <a:t>NHẠC BÀI HÁT SỐ 4</a:t>
            </a:r>
            <a:endParaRPr lang="en-US" sz="2400" b="1" i="1">
              <a:solidFill>
                <a:srgbClr val="FF0000"/>
              </a:solidFill>
              <a:effectLst/>
              <a:latin typeface="Times New Roman"/>
              <a:ea typeface="Calibri"/>
            </a:endParaRPr>
          </a:p>
        </p:txBody>
      </p:sp>
      <p:sp>
        <p:nvSpPr>
          <p:cNvPr id="2" name="Rectangle 1"/>
          <p:cNvSpPr/>
          <p:nvPr/>
        </p:nvSpPr>
        <p:spPr>
          <a:xfrm>
            <a:off x="2491943" y="2996952"/>
            <a:ext cx="5489003" cy="461665"/>
          </a:xfrm>
          <a:prstGeom prst="rect">
            <a:avLst/>
          </a:prstGeom>
        </p:spPr>
        <p:txBody>
          <a:bodyPr wrap="none">
            <a:spAutoFit/>
          </a:bodyPr>
          <a:lstStyle/>
          <a:p>
            <a:r>
              <a:rPr lang="en-US" sz="2400" b="1">
                <a:solidFill>
                  <a:srgbClr val="FC190F"/>
                </a:solidFill>
                <a:latin typeface="Times New Roman"/>
                <a:ea typeface="Arial"/>
              </a:rPr>
              <a:t>NGHE NHẠC </a:t>
            </a:r>
            <a:r>
              <a:rPr lang="en-US" sz="2400" b="1" i="1">
                <a:solidFill>
                  <a:srgbClr val="FC190F"/>
                </a:solidFill>
                <a:latin typeface="Times New Roman"/>
                <a:ea typeface="Arial"/>
              </a:rPr>
              <a:t>VŨ KHÚC ĐÀN GÀ CON</a:t>
            </a:r>
            <a:endParaRPr lang="en-US" sz="240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932514" y="6214032"/>
            <a:ext cx="768714" cy="627983"/>
          </a:xfrm>
          <a:prstGeom prst="rect">
            <a:avLst/>
          </a:prstGeom>
        </p:spPr>
      </p:pic>
      <p:pic>
        <p:nvPicPr>
          <p:cNvPr id="1026" name="Picture 2" descr="C:\Users\Administrator\Desktop\1565844195411_ga_c.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55055" y="5666923"/>
            <a:ext cx="323631" cy="47921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57535" y="6266994"/>
            <a:ext cx="375025" cy="522057"/>
          </a:xfrm>
          <a:prstGeom prst="rect">
            <a:avLst/>
          </a:prstGeom>
        </p:spPr>
      </p:pic>
    </p:spTree>
    <p:extLst>
      <p:ext uri="{BB962C8B-B14F-4D97-AF65-F5344CB8AC3E}">
        <p14:creationId xmlns:p14="http://schemas.microsoft.com/office/powerpoint/2010/main" val="15322624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475981" y="620688"/>
            <a:ext cx="5184576" cy="954107"/>
          </a:xfrm>
          <a:prstGeom prst="rect">
            <a:avLst/>
          </a:prstGeom>
        </p:spPr>
        <p:txBody>
          <a:bodyPr wrap="square">
            <a:spAutoFit/>
          </a:bodyPr>
          <a:lstStyle/>
          <a:p>
            <a:pPr algn="just"/>
            <a:r>
              <a:rPr lang="en-US" sz="2800">
                <a:solidFill>
                  <a:srgbClr val="FF0000"/>
                </a:solidFill>
                <a:latin typeface="Times New Roman"/>
                <a:ea typeface="Calibri"/>
              </a:rPr>
              <a:t>- </a:t>
            </a:r>
            <a:r>
              <a:rPr lang="en-US" sz="2800" smtClean="0">
                <a:solidFill>
                  <a:srgbClr val="FF0000"/>
                </a:solidFill>
                <a:latin typeface="Times New Roman"/>
                <a:ea typeface="Calibri"/>
              </a:rPr>
              <a:t>Ôn đọc nhạc </a:t>
            </a:r>
            <a:r>
              <a:rPr lang="en-US" sz="2800">
                <a:solidFill>
                  <a:srgbClr val="FF0000"/>
                </a:solidFill>
                <a:latin typeface="Times New Roman"/>
                <a:ea typeface="Calibri"/>
              </a:rPr>
              <a:t>kết hợp làm thế tay bài đọc nhạc với các hình thức </a:t>
            </a: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26560" y="5949280"/>
            <a:ext cx="306288" cy="245554"/>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95736" y="1574795"/>
            <a:ext cx="6192688" cy="3582397"/>
          </a:xfrm>
          <a:prstGeom prst="rect">
            <a:avLst/>
          </a:prstGeom>
        </p:spPr>
      </p:pic>
      <p:sp>
        <p:nvSpPr>
          <p:cNvPr id="4" name="Rectangle 3"/>
          <p:cNvSpPr/>
          <p:nvPr/>
        </p:nvSpPr>
        <p:spPr>
          <a:xfrm>
            <a:off x="0" y="1481057"/>
            <a:ext cx="2195736" cy="960328"/>
          </a:xfrm>
          <a:prstGeom prst="rect">
            <a:avLst/>
          </a:prstGeom>
        </p:spPr>
        <p:txBody>
          <a:bodyPr wrap="square">
            <a:spAutoFit/>
          </a:bodyPr>
          <a:lstStyle/>
          <a:p>
            <a:pPr>
              <a:lnSpc>
                <a:spcPct val="150000"/>
              </a:lnSpc>
              <a:tabLst>
                <a:tab pos="355600" algn="l"/>
              </a:tabLst>
            </a:pPr>
            <a:r>
              <a:rPr lang="en-US" sz="2000" b="1">
                <a:solidFill>
                  <a:srgbClr val="FC330E"/>
                </a:solidFill>
                <a:latin typeface="Times New Roman"/>
                <a:ea typeface="Arial"/>
              </a:rPr>
              <a:t>THỰC HÀNH − LUYỆN </a:t>
            </a:r>
            <a:r>
              <a:rPr lang="en-US" sz="2000" b="1" smtClean="0">
                <a:solidFill>
                  <a:srgbClr val="FC330E"/>
                </a:solidFill>
                <a:latin typeface="Times New Roman"/>
                <a:ea typeface="Arial"/>
              </a:rPr>
              <a:t>TẬP</a:t>
            </a:r>
            <a:endParaRPr lang="en-US" sz="2000">
              <a:latin typeface="Times New Roman"/>
              <a:ea typeface="Calibri"/>
            </a:endParaRPr>
          </a:p>
        </p:txBody>
      </p:sp>
      <p:sp>
        <p:nvSpPr>
          <p:cNvPr id="5" name="Rectangle 4"/>
          <p:cNvSpPr/>
          <p:nvPr/>
        </p:nvSpPr>
        <p:spPr>
          <a:xfrm>
            <a:off x="0" y="2667254"/>
            <a:ext cx="1907704" cy="923330"/>
          </a:xfrm>
          <a:prstGeom prst="rect">
            <a:avLst/>
          </a:prstGeom>
        </p:spPr>
        <p:txBody>
          <a:bodyPr wrap="square">
            <a:spAutoFit/>
          </a:bodyPr>
          <a:lstStyle/>
          <a:p>
            <a:pPr lvl="0">
              <a:lnSpc>
                <a:spcPct val="150000"/>
              </a:lnSpc>
              <a:tabLst>
                <a:tab pos="190500" algn="l"/>
              </a:tabLst>
            </a:pPr>
            <a:r>
              <a:rPr lang="en-US" b="1">
                <a:solidFill>
                  <a:prstClr val="black"/>
                </a:solidFill>
                <a:latin typeface="Times New Roman"/>
                <a:ea typeface="Arial"/>
              </a:rPr>
              <a:t>Ôn tập đọc nhạc </a:t>
            </a:r>
            <a:r>
              <a:rPr lang="en-US" b="1" i="1">
                <a:solidFill>
                  <a:prstClr val="black"/>
                </a:solidFill>
                <a:latin typeface="Times New Roman"/>
                <a:ea typeface="Arial"/>
              </a:rPr>
              <a:t>Bài số 4</a:t>
            </a:r>
            <a:endParaRPr lang="en-US">
              <a:solidFill>
                <a:prstClr val="black"/>
              </a:solidFill>
              <a:latin typeface="Times New Roman"/>
              <a:ea typeface="Calibri"/>
            </a:endParaRPr>
          </a:p>
        </p:txBody>
      </p:sp>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04559" y="4967216"/>
            <a:ext cx="236963" cy="189976"/>
          </a:xfrm>
          <a:prstGeom prst="rect">
            <a:avLst/>
          </a:prstGeom>
        </p:spPr>
      </p:pic>
      <p:pic>
        <p:nvPicPr>
          <p:cNvPr id="11" name="DOC NHAC SO 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763469" y="5585234"/>
            <a:ext cx="609600" cy="609600"/>
          </a:xfrm>
          <a:prstGeom prst="rect">
            <a:avLst/>
          </a:prstGeom>
        </p:spPr>
      </p:pic>
    </p:spTree>
    <p:extLst>
      <p:ext uri="{BB962C8B-B14F-4D97-AF65-F5344CB8AC3E}">
        <p14:creationId xmlns:p14="http://schemas.microsoft.com/office/powerpoint/2010/main" val="11436847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48"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544182" y="548680"/>
            <a:ext cx="5616624" cy="830997"/>
          </a:xfrm>
          <a:prstGeom prst="rect">
            <a:avLst/>
          </a:prstGeom>
          <a:noFill/>
        </p:spPr>
        <p:txBody>
          <a:bodyPr wrap="square" rtlCol="0">
            <a:spAutoFit/>
          </a:bodyPr>
          <a:lstStyle/>
          <a:p>
            <a:r>
              <a:rPr lang="en-US" sz="2400" i="1" smtClean="0">
                <a:solidFill>
                  <a:srgbClr val="FF0000"/>
                </a:solidFill>
              </a:rPr>
              <a:t>Ôn đọc nhạc gõ đệm theo nhịp </a:t>
            </a:r>
            <a:r>
              <a:rPr lang="en-US" sz="2400" i="1">
                <a:solidFill>
                  <a:srgbClr val="FF0000"/>
                </a:solidFill>
              </a:rPr>
              <a:t>với các hình </a:t>
            </a:r>
            <a:r>
              <a:rPr lang="en-US" sz="2400" i="1" smtClean="0">
                <a:solidFill>
                  <a:srgbClr val="FF0000"/>
                </a:solidFill>
              </a:rPr>
              <a:t>thức: Lớp tổ cá nhân</a:t>
            </a:r>
            <a:endParaRPr lang="en-US" sz="2400" i="1">
              <a:solidFill>
                <a:srgbClr val="FF0000"/>
              </a:solidFill>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0834" y="6021288"/>
            <a:ext cx="306288" cy="245554"/>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78024" y="2646304"/>
            <a:ext cx="656850" cy="620659"/>
          </a:xfrm>
          <a:prstGeom prst="rect">
            <a:avLst/>
          </a:prstGeom>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95736" y="1571796"/>
            <a:ext cx="6192688" cy="764179"/>
          </a:xfrm>
          <a:prstGeom prst="rect">
            <a:avLst/>
          </a:prstGeom>
        </p:spPr>
      </p:pic>
      <p:pic>
        <p:nvPicPr>
          <p:cNvPr id="25" name="Picture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95736" y="3361130"/>
            <a:ext cx="6313517" cy="908002"/>
          </a:xfrm>
          <a:prstGeom prst="rect">
            <a:avLst/>
          </a:prstGeom>
        </p:spPr>
      </p:pic>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23928" y="2646390"/>
            <a:ext cx="656850" cy="620659"/>
          </a:xfrm>
          <a:prstGeom prst="rect">
            <a:avLst/>
          </a:prstGeom>
        </p:spPr>
      </p:pic>
      <p:pic>
        <p:nvPicPr>
          <p:cNvPr id="27" name="Picture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83768" y="4274049"/>
            <a:ext cx="656850" cy="620659"/>
          </a:xfrm>
          <a:prstGeom prst="rect">
            <a:avLst/>
          </a:prstGeom>
        </p:spPr>
      </p:pic>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65437" y="2643924"/>
            <a:ext cx="656850" cy="620659"/>
          </a:xfrm>
          <a:prstGeom prst="rect">
            <a:avLst/>
          </a:prstGeom>
        </p:spPr>
      </p:pic>
      <p:pic>
        <p:nvPicPr>
          <p:cNvPr id="29" name="Pictur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41839" y="2643923"/>
            <a:ext cx="656850" cy="620659"/>
          </a:xfrm>
          <a:prstGeom prst="rect">
            <a:avLst/>
          </a:prstGeom>
        </p:spPr>
      </p:pic>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81155" y="4277355"/>
            <a:ext cx="656850" cy="620659"/>
          </a:xfrm>
          <a:prstGeom prst="rect">
            <a:avLst/>
          </a:prstGeom>
        </p:spPr>
      </p:pic>
      <p:pic>
        <p:nvPicPr>
          <p:cNvPr id="31" name="Picture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48297" y="4267655"/>
            <a:ext cx="656850" cy="620659"/>
          </a:xfrm>
          <a:prstGeom prst="rect">
            <a:avLst/>
          </a:prstGeom>
        </p:spPr>
      </p:pic>
      <p:pic>
        <p:nvPicPr>
          <p:cNvPr id="32" name="Picture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70834" y="4277355"/>
            <a:ext cx="656850" cy="620659"/>
          </a:xfrm>
          <a:prstGeom prst="rect">
            <a:avLst/>
          </a:prstGeom>
        </p:spPr>
      </p:pic>
      <p:pic>
        <p:nvPicPr>
          <p:cNvPr id="33" name="DOC NHAC SO 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125841" y="5490039"/>
            <a:ext cx="609600" cy="609600"/>
          </a:xfrm>
          <a:prstGeom prst="rect">
            <a:avLst/>
          </a:prstGeom>
        </p:spPr>
      </p:pic>
      <p:pic>
        <p:nvPicPr>
          <p:cNvPr id="15" name="Picture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04559" y="4967216"/>
            <a:ext cx="236963" cy="189976"/>
          </a:xfrm>
          <a:prstGeom prst="rect">
            <a:avLst/>
          </a:prstGeom>
        </p:spPr>
      </p:pic>
    </p:spTree>
    <p:extLst>
      <p:ext uri="{BB962C8B-B14F-4D97-AF65-F5344CB8AC3E}">
        <p14:creationId xmlns:p14="http://schemas.microsoft.com/office/powerpoint/2010/main" val="394151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48" fill="hold"/>
                                        <p:tgtEl>
                                          <p:spTgt spid="33"/>
                                        </p:tgtEl>
                                      </p:cBhvr>
                                    </p:cmd>
                                  </p:childTnLst>
                                </p:cTn>
                              </p:par>
                            </p:childTnLst>
                          </p:cTn>
                        </p:par>
                      </p:childTnLst>
                    </p:cTn>
                  </p:par>
                </p:childTnLst>
              </p:cTn>
              <p:nextCondLst>
                <p:cond evt="onClick" delay="0">
                  <p:tgtEl>
                    <p:spTgt spid="33"/>
                  </p:tgtEl>
                </p:cond>
              </p:nextCondLst>
            </p:seq>
            <p:audio>
              <p:cMediaNode vol="80000">
                <p:cTn id="7" fill="hold" display="0">
                  <p:stCondLst>
                    <p:cond delay="indefinite"/>
                  </p:stCondLst>
                  <p:endCondLst>
                    <p:cond evt="onStopAudio" delay="0">
                      <p:tgtEl>
                        <p:sldTgt/>
                      </p:tgtEl>
                    </p:cond>
                  </p:endCondLst>
                </p:cTn>
                <p:tgtEl>
                  <p:spTgt spid="3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0834" y="6021288"/>
            <a:ext cx="306288" cy="245554"/>
          </a:xfrm>
          <a:prstGeom prst="rect">
            <a:avLst/>
          </a:prstGeom>
        </p:spPr>
      </p:pic>
      <p:pic>
        <p:nvPicPr>
          <p:cNvPr id="33" name="DOC NHAC SO 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117687" y="5839265"/>
            <a:ext cx="609600" cy="609600"/>
          </a:xfrm>
          <a:prstGeom prst="rect">
            <a:avLst/>
          </a:prstGeom>
        </p:spPr>
      </p:pic>
      <p:sp>
        <p:nvSpPr>
          <p:cNvPr id="2" name="Rectangle 1"/>
          <p:cNvSpPr/>
          <p:nvPr/>
        </p:nvSpPr>
        <p:spPr>
          <a:xfrm>
            <a:off x="2411760" y="476672"/>
            <a:ext cx="5904656" cy="4326634"/>
          </a:xfrm>
          <a:prstGeom prst="rect">
            <a:avLst/>
          </a:prstGeom>
        </p:spPr>
        <p:txBody>
          <a:bodyPr wrap="square">
            <a:spAutoFit/>
          </a:bodyPr>
          <a:lstStyle/>
          <a:p>
            <a:pPr>
              <a:lnSpc>
                <a:spcPct val="300000"/>
              </a:lnSpc>
            </a:pPr>
            <a:r>
              <a:rPr lang="en-US" sz="2400" smtClean="0">
                <a:latin typeface="Times New Roman"/>
                <a:ea typeface="Times New Roman"/>
              </a:rPr>
              <a:t>-Đọc </a:t>
            </a:r>
            <a:r>
              <a:rPr lang="en-US" sz="2400">
                <a:latin typeface="Times New Roman"/>
                <a:ea typeface="Times New Roman"/>
              </a:rPr>
              <a:t>nhạc kết hợp bước chân sang hai bên... theo nhịp bài đọc </a:t>
            </a:r>
            <a:r>
              <a:rPr lang="en-US" sz="2400" smtClean="0">
                <a:latin typeface="Times New Roman"/>
                <a:ea typeface="Times New Roman"/>
              </a:rPr>
              <a:t>nhạc. Sau  đó chia </a:t>
            </a:r>
            <a:r>
              <a:rPr lang="en-US" sz="2400">
                <a:latin typeface="Times New Roman"/>
                <a:ea typeface="Times New Roman"/>
              </a:rPr>
              <a:t>4 nhóm, mỗi nhóm tự sáng tạo động tác vận động và thể hiện cho cả lớp cùng nghe và xem. </a:t>
            </a:r>
            <a:endParaRPr lang="en-US" sz="2400"/>
          </a:p>
        </p:txBody>
      </p:sp>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04559" y="4967216"/>
            <a:ext cx="236963" cy="189976"/>
          </a:xfrm>
          <a:prstGeom prst="rect">
            <a:avLst/>
          </a:prstGeom>
        </p:spPr>
      </p:pic>
    </p:spTree>
    <p:extLst>
      <p:ext uri="{BB962C8B-B14F-4D97-AF65-F5344CB8AC3E}">
        <p14:creationId xmlns:p14="http://schemas.microsoft.com/office/powerpoint/2010/main" val="42300921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48" fill="hold"/>
                                        <p:tgtEl>
                                          <p:spTgt spid="33"/>
                                        </p:tgtEl>
                                      </p:cBhvr>
                                    </p:cmd>
                                  </p:childTnLst>
                                </p:cTn>
                              </p:par>
                            </p:childTnLst>
                          </p:cTn>
                        </p:par>
                      </p:childTnLst>
                    </p:cTn>
                  </p:par>
                </p:childTnLst>
              </p:cTn>
              <p:nextCondLst>
                <p:cond evt="onClick" delay="0">
                  <p:tgtEl>
                    <p:spTgt spid="33"/>
                  </p:tgtEl>
                </p:cond>
              </p:nextCondLst>
            </p:seq>
            <p:audio>
              <p:cMediaNode vol="80000">
                <p:cTn id="7" fill="hold" display="0">
                  <p:stCondLst>
                    <p:cond delay="indefinite"/>
                  </p:stCondLst>
                  <p:endCondLst>
                    <p:cond evt="onStopAudio" delay="0">
                      <p:tgtEl>
                        <p:sldTgt/>
                      </p:tgtEl>
                    </p:cond>
                  </p:endCondLst>
                </p:cTn>
                <p:tgtEl>
                  <p:spTgt spid="3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6"/>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70834" y="6021288"/>
            <a:ext cx="306288" cy="245554"/>
          </a:xfrm>
          <a:prstGeom prst="rect">
            <a:avLst/>
          </a:prstGeom>
        </p:spPr>
      </p:pic>
      <p:pic>
        <p:nvPicPr>
          <p:cNvPr id="33" name="DOC NHAC SO 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940152" y="5534465"/>
            <a:ext cx="609600" cy="609600"/>
          </a:xfrm>
          <a:prstGeom prst="rect">
            <a:avLst/>
          </a:prstGeom>
        </p:spPr>
      </p:pic>
      <p:sp>
        <p:nvSpPr>
          <p:cNvPr id="3" name="Rectangle 2"/>
          <p:cNvSpPr/>
          <p:nvPr/>
        </p:nvSpPr>
        <p:spPr>
          <a:xfrm>
            <a:off x="2339752" y="476672"/>
            <a:ext cx="6120679" cy="1015663"/>
          </a:xfrm>
          <a:prstGeom prst="rect">
            <a:avLst/>
          </a:prstGeom>
        </p:spPr>
        <p:txBody>
          <a:bodyPr wrap="square">
            <a:spAutoFit/>
          </a:bodyPr>
          <a:lstStyle/>
          <a:p>
            <a:r>
              <a:rPr lang="en-US" sz="2000" smtClean="0">
                <a:latin typeface="Times New Roman"/>
                <a:ea typeface="Times New Roman"/>
              </a:rPr>
              <a:t>–Nghe mẫu song HS </a:t>
            </a:r>
            <a:r>
              <a:rPr lang="en-US" sz="2000">
                <a:latin typeface="Times New Roman"/>
                <a:ea typeface="Times New Roman"/>
              </a:rPr>
              <a:t>tập riêng phần vỗ tay từng câu theo hình, sau đó cho kết hợp đọc nhạc nối tiếp vỗ </a:t>
            </a:r>
            <a:r>
              <a:rPr lang="en-US" sz="2000" smtClean="0">
                <a:latin typeface="Times New Roman"/>
                <a:ea typeface="Times New Roman"/>
              </a:rPr>
              <a:t>tay. </a:t>
            </a:r>
          </a:p>
          <a:p>
            <a:r>
              <a:rPr lang="en-US" sz="2000" smtClean="0"/>
              <a:t>-Chia 2 tổ 1 tổ đọc-1 tổ vỗ tay.</a:t>
            </a:r>
            <a:endParaRPr lang="en-US" sz="2000">
              <a:latin typeface="Times New Roman"/>
            </a:endParaRPr>
          </a:p>
        </p:txBody>
      </p:sp>
      <p:pic>
        <p:nvPicPr>
          <p:cNvPr id="2050" name="Picture 2" descr="2021-06-14_1116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95736" y="1628800"/>
            <a:ext cx="6264695"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90264" y="1517513"/>
            <a:ext cx="1997968" cy="2169825"/>
          </a:xfrm>
          <a:prstGeom prst="rect">
            <a:avLst/>
          </a:prstGeom>
        </p:spPr>
        <p:txBody>
          <a:bodyPr wrap="square">
            <a:spAutoFit/>
          </a:bodyPr>
          <a:lstStyle/>
          <a:p>
            <a:pPr>
              <a:lnSpc>
                <a:spcPct val="150000"/>
              </a:lnSpc>
            </a:pPr>
            <a:r>
              <a:rPr lang="en-US" b="1">
                <a:solidFill>
                  <a:srgbClr val="FC330E"/>
                </a:solidFill>
                <a:latin typeface="Times New Roman"/>
                <a:ea typeface="Arial"/>
              </a:rPr>
              <a:t>VẬN DỤNG – SÁNG TẠO</a:t>
            </a:r>
            <a:endParaRPr lang="en-US">
              <a:latin typeface="Times New Roman"/>
              <a:ea typeface="Calibri"/>
            </a:endParaRPr>
          </a:p>
          <a:p>
            <a:pPr>
              <a:lnSpc>
                <a:spcPct val="150000"/>
              </a:lnSpc>
            </a:pPr>
            <a:r>
              <a:rPr lang="en-US" b="1">
                <a:latin typeface="Times New Roman"/>
                <a:ea typeface="Times New Roman"/>
              </a:rPr>
              <a:t>* Đọc nhạc </a:t>
            </a:r>
            <a:r>
              <a:rPr lang="en-US" b="1" i="1">
                <a:latin typeface="Times New Roman"/>
                <a:ea typeface="Times New Roman"/>
              </a:rPr>
              <a:t>Bài số 4</a:t>
            </a:r>
            <a:r>
              <a:rPr lang="en-US" b="1">
                <a:latin typeface="Times New Roman"/>
                <a:ea typeface="Times New Roman"/>
              </a:rPr>
              <a:t> kết hợp vỗ tay theo tiết tấu.</a:t>
            </a:r>
            <a:endParaRPr lang="en-US">
              <a:effectLst/>
              <a:latin typeface="Times New Roman"/>
              <a:ea typeface="Calibri"/>
            </a:endParaRPr>
          </a:p>
        </p:txBody>
      </p:sp>
      <p:pic>
        <p:nvPicPr>
          <p:cNvPr id="9" name="Picture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04559" y="4967216"/>
            <a:ext cx="236963" cy="189976"/>
          </a:xfrm>
          <a:prstGeom prst="rect">
            <a:avLst/>
          </a:prstGeom>
        </p:spPr>
      </p:pic>
      <p:pic>
        <p:nvPicPr>
          <p:cNvPr id="2" name="DOC NHAC 4 KET HOP VO TAY TT.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163804" y="5716488"/>
            <a:ext cx="609600" cy="609600"/>
          </a:xfrm>
          <a:prstGeom prst="rect">
            <a:avLst/>
          </a:prstGeom>
        </p:spPr>
      </p:pic>
    </p:spTree>
    <p:extLst>
      <p:ext uri="{BB962C8B-B14F-4D97-AF65-F5344CB8AC3E}">
        <p14:creationId xmlns:p14="http://schemas.microsoft.com/office/powerpoint/2010/main" val="17248730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48" fill="hold"/>
                                        <p:tgtEl>
                                          <p:spTgt spid="33"/>
                                        </p:tgtEl>
                                      </p:cBhvr>
                                    </p:cmd>
                                  </p:childTnLst>
                                </p:cTn>
                              </p:par>
                            </p:childTnLst>
                          </p:cTn>
                        </p:par>
                      </p:childTnLst>
                    </p:cTn>
                  </p:par>
                </p:childTnLst>
              </p:cTn>
              <p:nextCondLst>
                <p:cond evt="onClick" delay="0">
                  <p:tgtEl>
                    <p:spTgt spid="33"/>
                  </p:tgtEl>
                </p:cond>
              </p:nextCondLst>
            </p:seq>
            <p:audio>
              <p:cMediaNode vol="80000">
                <p:cTn id="7" fill="hold" display="0">
                  <p:stCondLst>
                    <p:cond delay="indefinite"/>
                  </p:stCondLst>
                  <p:endCondLst>
                    <p:cond evt="onStopAudio" delay="0">
                      <p:tgtEl>
                        <p:sldTgt/>
                      </p:tgtEl>
                    </p:cond>
                  </p:endCondLst>
                </p:cTn>
                <p:tgtEl>
                  <p:spTgt spid="33"/>
                </p:tgtEl>
              </p:cMediaNode>
            </p:audi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2857" fill="hold"/>
                                        <p:tgtEl>
                                          <p:spTgt spid="2"/>
                                        </p:tgtEl>
                                      </p:cBhvr>
                                    </p:cmd>
                                  </p:childTnLst>
                                </p:cTn>
                              </p:par>
                            </p:childTnLst>
                          </p:cTn>
                        </p:par>
                      </p:childTnLst>
                    </p:cTn>
                  </p:par>
                </p:childTnLst>
              </p:cTn>
              <p:nextCondLst>
                <p:cond evt="onClick" delay="0">
                  <p:tgtEl>
                    <p:spTgt spid="2"/>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51920" y="6068287"/>
            <a:ext cx="479247" cy="667141"/>
          </a:xfrm>
          <a:prstGeom prst="rect">
            <a:avLst/>
          </a:prstGeom>
        </p:spPr>
      </p:pic>
      <p:pic>
        <p:nvPicPr>
          <p:cNvPr id="3074" name="Picture 2" descr="C:\Users\Administrator\Desktop\mo_hinh_thu_dung_ga_co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5033700" y="5837708"/>
            <a:ext cx="445326" cy="54457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732240" y="6068287"/>
            <a:ext cx="768714" cy="627983"/>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65824" y="4780427"/>
            <a:ext cx="3950773" cy="1287859"/>
          </a:xfrm>
          <a:prstGeom prst="rect">
            <a:avLst/>
          </a:prstGeom>
        </p:spPr>
      </p:pic>
      <p:sp>
        <p:nvSpPr>
          <p:cNvPr id="9" name="Rectangle 8"/>
          <p:cNvSpPr>
            <a:spLocks noChangeArrowheads="1"/>
          </p:cNvSpPr>
          <p:nvPr/>
        </p:nvSpPr>
        <p:spPr bwMode="auto">
          <a:xfrm>
            <a:off x="2097759" y="2903443"/>
            <a:ext cx="494848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tabLst>
                <a:tab pos="155575" algn="l"/>
              </a:tabLst>
            </a:pPr>
            <a:r>
              <a:rPr lang="fr-FR" sz="2400" smtClean="0">
                <a:solidFill>
                  <a:prstClr val="black"/>
                </a:solidFill>
                <a:latin typeface="Times New Roman" pitchFamily="18" charset="0"/>
                <a:ea typeface="Times New Roman" pitchFamily="18" charset="0"/>
                <a:cs typeface="Times New Roman" pitchFamily="18" charset="0"/>
              </a:rPr>
              <a:t>– GV hỏi trong tranh là con vật gì?</a:t>
            </a:r>
            <a:endParaRPr lang="en-US" sz="2400" smtClean="0">
              <a:solidFill>
                <a:prstClr val="black"/>
              </a:solidFill>
              <a:latin typeface="Arial" pitchFamily="34" charset="0"/>
              <a:cs typeface="Arial" pitchFamily="34" charset="0"/>
            </a:endParaRPr>
          </a:p>
          <a:p>
            <a:pPr eaLnBrk="0" fontAlgn="base" hangingPunct="0">
              <a:spcBef>
                <a:spcPct val="0"/>
              </a:spcBef>
              <a:spcAft>
                <a:spcPct val="0"/>
              </a:spcAft>
              <a:tabLst>
                <a:tab pos="155575" algn="l"/>
              </a:tabLst>
            </a:pPr>
            <a:endParaRPr lang="en-US" sz="2400" smtClean="0">
              <a:solidFill>
                <a:prstClr val="black"/>
              </a:solidFill>
              <a:latin typeface="Arial" pitchFamily="34" charset="0"/>
              <a:cs typeface="Arial" pitchFamily="34" charset="0"/>
            </a:endParaRPr>
          </a:p>
        </p:txBody>
      </p:sp>
      <p:sp>
        <p:nvSpPr>
          <p:cNvPr id="12" name="Rectangle 10"/>
          <p:cNvSpPr>
            <a:spLocks noChangeArrowheads="1"/>
          </p:cNvSpPr>
          <p:nvPr/>
        </p:nvSpPr>
        <p:spPr bwMode="auto">
          <a:xfrm>
            <a:off x="0" y="3867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sz="1400" smtClean="0">
                <a:solidFill>
                  <a:prstClr val="black"/>
                </a:solidFill>
                <a:latin typeface="Times New Roman" pitchFamily="18" charset="0"/>
                <a:ea typeface="Calibri" pitchFamily="34" charset="0"/>
                <a:cs typeface="Times New Roman" pitchFamily="18" charset="0"/>
              </a:rPr>
              <a:t> </a:t>
            </a:r>
            <a:endParaRPr lang="en-US" smtClean="0">
              <a:solidFill>
                <a:prstClr val="black"/>
              </a:solidFill>
              <a:latin typeface="Arial" pitchFamily="34" charset="0"/>
              <a:cs typeface="Arial" pitchFamily="34" charset="0"/>
            </a:endParaRPr>
          </a:p>
        </p:txBody>
      </p:sp>
      <p:sp>
        <p:nvSpPr>
          <p:cNvPr id="14" name="Rectangle 13"/>
          <p:cNvSpPr/>
          <p:nvPr/>
        </p:nvSpPr>
        <p:spPr>
          <a:xfrm>
            <a:off x="2084818" y="1078671"/>
            <a:ext cx="6520286" cy="646331"/>
          </a:xfrm>
          <a:prstGeom prst="rect">
            <a:avLst/>
          </a:prstGeom>
        </p:spPr>
        <p:txBody>
          <a:bodyPr wrap="square">
            <a:spAutoFit/>
          </a:bodyPr>
          <a:lstStyle/>
          <a:p>
            <a:pPr eaLnBrk="0" fontAlgn="base" hangingPunct="0">
              <a:spcBef>
                <a:spcPct val="0"/>
              </a:spcBef>
              <a:spcAft>
                <a:spcPct val="0"/>
              </a:spcAft>
              <a:tabLst>
                <a:tab pos="155575" algn="l"/>
              </a:tabLst>
            </a:pPr>
            <a:r>
              <a:rPr lang="en-US" sz="3600" b="1" smtClean="0">
                <a:solidFill>
                  <a:prstClr val="black"/>
                </a:solidFill>
                <a:latin typeface="Times New Roman" pitchFamily="18" charset="0"/>
                <a:ea typeface="Arial" pitchFamily="34" charset="0"/>
                <a:cs typeface="Times New Roman" pitchFamily="18" charset="0"/>
              </a:rPr>
              <a:t>Nghe </a:t>
            </a:r>
            <a:r>
              <a:rPr lang="en-US" sz="3600" b="1">
                <a:solidFill>
                  <a:prstClr val="black"/>
                </a:solidFill>
                <a:latin typeface="Times New Roman" pitchFamily="18" charset="0"/>
                <a:ea typeface="Arial" pitchFamily="34" charset="0"/>
                <a:cs typeface="Times New Roman" pitchFamily="18" charset="0"/>
              </a:rPr>
              <a:t>nhạc </a:t>
            </a:r>
            <a:r>
              <a:rPr lang="en-US" sz="3600" b="1" i="1">
                <a:solidFill>
                  <a:prstClr val="black"/>
                </a:solidFill>
                <a:latin typeface="Times New Roman" pitchFamily="18" charset="0"/>
                <a:ea typeface="Arial" pitchFamily="34" charset="0"/>
                <a:cs typeface="Times New Roman" pitchFamily="18" charset="0"/>
              </a:rPr>
              <a:t>Vũ khúc đàn gà con</a:t>
            </a:r>
            <a:endParaRPr lang="en-US" sz="3600">
              <a:solidFill>
                <a:prstClr val="black"/>
              </a:solidFill>
              <a:latin typeface="Arial" pitchFamily="34" charset="0"/>
              <a:cs typeface="Arial" pitchFamily="34" charset="0"/>
            </a:endParaRPr>
          </a:p>
        </p:txBody>
      </p:sp>
      <p:sp>
        <p:nvSpPr>
          <p:cNvPr id="2" name="Rectangle 1"/>
          <p:cNvSpPr/>
          <p:nvPr/>
        </p:nvSpPr>
        <p:spPr>
          <a:xfrm>
            <a:off x="3779912" y="404664"/>
            <a:ext cx="2762295" cy="646331"/>
          </a:xfrm>
          <a:prstGeom prst="rect">
            <a:avLst/>
          </a:prstGeom>
        </p:spPr>
        <p:txBody>
          <a:bodyPr wrap="none">
            <a:spAutoFit/>
          </a:bodyPr>
          <a:lstStyle/>
          <a:p>
            <a:pPr lvl="0" fontAlgn="base">
              <a:spcBef>
                <a:spcPct val="0"/>
              </a:spcBef>
              <a:spcAft>
                <a:spcPct val="0"/>
              </a:spcAft>
              <a:tabLst>
                <a:tab pos="155575" algn="l"/>
              </a:tabLst>
            </a:pPr>
            <a:r>
              <a:rPr lang="en-US" sz="3600" b="1">
                <a:solidFill>
                  <a:srgbClr val="FC330E"/>
                </a:solidFill>
                <a:latin typeface="Times New Roman" pitchFamily="18" charset="0"/>
                <a:ea typeface="Arial" pitchFamily="34" charset="0"/>
                <a:cs typeface="Times New Roman" pitchFamily="18" charset="0"/>
              </a:rPr>
              <a:t>KHÁM PHÁ</a:t>
            </a:r>
            <a:endParaRPr lang="en-US" sz="3600">
              <a:solidFill>
                <a:prstClr val="black"/>
              </a:solidFill>
              <a:latin typeface="Arial" pitchFamily="34" charset="0"/>
              <a:cs typeface="Arial" pitchFamily="34" charset="0"/>
            </a:endParaRPr>
          </a:p>
        </p:txBody>
      </p:sp>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59521" y="6403559"/>
            <a:ext cx="236963" cy="189976"/>
          </a:xfrm>
          <a:prstGeom prst="rect">
            <a:avLst/>
          </a:prstGeom>
        </p:spPr>
      </p:pic>
    </p:spTree>
    <p:extLst>
      <p:ext uri="{BB962C8B-B14F-4D97-AF65-F5344CB8AC3E}">
        <p14:creationId xmlns:p14="http://schemas.microsoft.com/office/powerpoint/2010/main" val="39825102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6" name="Rectangle 9"/>
          <p:cNvSpPr>
            <a:spLocks noChangeArrowheads="1"/>
          </p:cNvSpPr>
          <p:nvPr/>
        </p:nvSpPr>
        <p:spPr bwMode="auto">
          <a:xfrm>
            <a:off x="6461" y="4838963"/>
            <a:ext cx="5573651"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358775" algn="l"/>
              </a:tabLst>
            </a:pPr>
            <a:r>
              <a:rPr kumimoji="0" lang="en-US" sz="16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Tác giả Mút-soóc-xki là nhạc sĩ nổi tiếng người Nga thuộc châu âu.</a:t>
            </a:r>
            <a:r>
              <a:rPr lang="en-US" sz="1600">
                <a:solidFill>
                  <a:prstClr val="black"/>
                </a:solidFill>
                <a:latin typeface="Times New Roman" pitchFamily="18" charset="0"/>
                <a:ea typeface="Times New Roman" pitchFamily="18" charset="0"/>
                <a:cs typeface="Times New Roman" pitchFamily="18" charset="0"/>
              </a:rPr>
              <a:t> bản nhạc </a:t>
            </a:r>
            <a:r>
              <a:rPr lang="en-US" sz="1600" i="1">
                <a:solidFill>
                  <a:prstClr val="black"/>
                </a:solidFill>
                <a:latin typeface="Times New Roman" pitchFamily="18" charset="0"/>
                <a:ea typeface="Times New Roman" pitchFamily="18" charset="0"/>
                <a:cs typeface="Times New Roman" pitchFamily="18" charset="0"/>
              </a:rPr>
              <a:t>Vũ khúc đàn gà con</a:t>
            </a:r>
            <a:r>
              <a:rPr lang="en-US" sz="1600">
                <a:solidFill>
                  <a:prstClr val="black"/>
                </a:solidFill>
                <a:latin typeface="Times New Roman" pitchFamily="18" charset="0"/>
                <a:ea typeface="Times New Roman" pitchFamily="18" charset="0"/>
                <a:cs typeface="Times New Roman" pitchFamily="18" charset="0"/>
              </a:rPr>
              <a:t> (trích trong tác phẩm </a:t>
            </a:r>
            <a:r>
              <a:rPr lang="en-US" sz="1600" i="1">
                <a:solidFill>
                  <a:prstClr val="black"/>
                </a:solidFill>
                <a:latin typeface="Times New Roman" pitchFamily="18" charset="0"/>
                <a:ea typeface="Times New Roman" pitchFamily="18" charset="0"/>
                <a:cs typeface="Times New Roman" pitchFamily="18" charset="0"/>
              </a:rPr>
              <a:t>Những bức tranh</a:t>
            </a:r>
            <a:r>
              <a:rPr lang="en-US" sz="1600">
                <a:solidFill>
                  <a:prstClr val="black"/>
                </a:solidFill>
                <a:latin typeface="Times New Roman" pitchFamily="18" charset="0"/>
                <a:ea typeface="Times New Roman" pitchFamily="18" charset="0"/>
                <a:cs typeface="Times New Roman" pitchFamily="18" charset="0"/>
              </a:rPr>
              <a:t> </a:t>
            </a:r>
            <a:r>
              <a:rPr lang="en-US" sz="1600" i="1">
                <a:solidFill>
                  <a:prstClr val="black"/>
                </a:solidFill>
                <a:latin typeface="Times New Roman" pitchFamily="18" charset="0"/>
                <a:ea typeface="Times New Roman" pitchFamily="18" charset="0"/>
                <a:cs typeface="Times New Roman" pitchFamily="18" charset="0"/>
              </a:rPr>
              <a:t>trong phòng triển lãm</a:t>
            </a:r>
            <a:r>
              <a:rPr lang="en-US" sz="1600" smtClean="0">
                <a:solidFill>
                  <a:prstClr val="black"/>
                </a:solidFill>
                <a:latin typeface="Times New Roman" pitchFamily="18" charset="0"/>
                <a:ea typeface="Times New Roman" pitchFamily="18" charset="0"/>
                <a:cs typeface="Times New Roman" pitchFamily="18" charset="0"/>
              </a:rPr>
              <a:t>).Tác </a:t>
            </a:r>
            <a:r>
              <a:rPr lang="en-US" sz="1600">
                <a:solidFill>
                  <a:prstClr val="black"/>
                </a:solidFill>
                <a:latin typeface="Times New Roman" pitchFamily="18" charset="0"/>
                <a:ea typeface="Times New Roman" pitchFamily="18" charset="0"/>
                <a:cs typeface="Times New Roman" pitchFamily="18" charset="0"/>
              </a:rPr>
              <a:t>phẩm được ra đời khi ông đến xem phòng triển lãm của một người bạn tên là Héc-man.</a:t>
            </a:r>
            <a:endParaRPr lang="en-US" sz="1600">
              <a:solidFill>
                <a:prstClr val="black"/>
              </a:solidFill>
              <a:latin typeface="Arial" pitchFamily="34" charset="0"/>
              <a:cs typeface="Arial" pitchFamily="34" charset="0"/>
            </a:endParaRPr>
          </a:p>
          <a:p>
            <a:pPr lvl="0" eaLnBrk="0" fontAlgn="base" hangingPunct="0">
              <a:spcBef>
                <a:spcPct val="0"/>
              </a:spcBef>
              <a:spcAft>
                <a:spcPct val="0"/>
              </a:spcAft>
              <a:tabLst>
                <a:tab pos="358775" algn="l"/>
              </a:tabLst>
            </a:pPr>
            <a:r>
              <a:rPr lang="en-US" sz="1600">
                <a:solidFill>
                  <a:prstClr val="black"/>
                </a:solidFill>
                <a:latin typeface="Times New Roman" pitchFamily="18" charset="0"/>
                <a:ea typeface="Times New Roman" pitchFamily="18" charset="0"/>
                <a:cs typeface="Times New Roman" pitchFamily="18" charset="0"/>
              </a:rPr>
              <a:t>Bản nhạc </a:t>
            </a:r>
            <a:r>
              <a:rPr lang="en-US" sz="1600" i="1">
                <a:solidFill>
                  <a:prstClr val="black"/>
                </a:solidFill>
                <a:latin typeface="Times New Roman" pitchFamily="18" charset="0"/>
                <a:ea typeface="Times New Roman" pitchFamily="18" charset="0"/>
                <a:cs typeface="Times New Roman" pitchFamily="18" charset="0"/>
              </a:rPr>
              <a:t>Vũ khúc đàn gà con</a:t>
            </a:r>
            <a:r>
              <a:rPr lang="en-US" sz="1600">
                <a:solidFill>
                  <a:prstClr val="black"/>
                </a:solidFill>
                <a:latin typeface="Times New Roman" pitchFamily="18" charset="0"/>
                <a:ea typeface="Times New Roman" pitchFamily="18" charset="0"/>
                <a:cs typeface="Times New Roman" pitchFamily="18" charset="0"/>
              </a:rPr>
              <a:t> là bức tranh thứ 5 được dựa trên phác thảo của Héc-man về những bộ quần áo cho các chú gà con trong vở ba lê. Khúc nhạc thể hiện tính chất vui tươi, nhí nhảnh, gợi lên hình ảnh những chú gà con đáng yêu, tinh nghịch.</a:t>
            </a:r>
            <a:endParaRPr lang="en-US" sz="1600">
              <a:solidFill>
                <a:prstClr val="black"/>
              </a:solidFill>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1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7" name="Picture 3" descr="Description: Bản Đồ Nước Nga Bán Ở Đâ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4826532"/>
            <a:ext cx="3347864" cy="19907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57768" y="3312156"/>
            <a:ext cx="236963" cy="189976"/>
          </a:xfrm>
          <a:prstGeom prst="rect">
            <a:avLst/>
          </a:prstGeom>
        </p:spPr>
      </p:pic>
    </p:spTree>
    <p:extLst>
      <p:ext uri="{BB962C8B-B14F-4D97-AF65-F5344CB8AC3E}">
        <p14:creationId xmlns:p14="http://schemas.microsoft.com/office/powerpoint/2010/main" val="23047909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773</TotalTime>
  <Words>545</Words>
  <Application>Microsoft Office PowerPoint</Application>
  <PresentationFormat>On-screen Show (4:3)</PresentationFormat>
  <Paragraphs>40</Paragraphs>
  <Slides>13</Slides>
  <Notes>0</Notes>
  <HiddenSlides>0</HiddenSlides>
  <MMClips>11</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13</vt:i4>
      </vt:variant>
    </vt:vector>
  </HeadingPairs>
  <TitlesOfParts>
    <vt:vector size="20" baseType="lpstr">
      <vt:lpstr>Arial</vt:lpstr>
      <vt:lpstr>Calibri</vt:lpstr>
      <vt:lpstr>Times New Roman</vt:lpstr>
      <vt:lpstr>Office Theme</vt:lpstr>
      <vt:lpstr>1_Office Theme</vt:lpstr>
      <vt:lpstr>3_Office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DELL</cp:lastModifiedBy>
  <cp:revision>109</cp:revision>
  <dcterms:created xsi:type="dcterms:W3CDTF">2021-06-23T07:33:39Z</dcterms:created>
  <dcterms:modified xsi:type="dcterms:W3CDTF">2022-03-28T08:44:19Z</dcterms:modified>
</cp:coreProperties>
</file>