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350" r:id="rId5"/>
    <p:sldId id="354" r:id="rId6"/>
    <p:sldId id="352" r:id="rId7"/>
    <p:sldId id="368" r:id="rId8"/>
    <p:sldId id="357" r:id="rId9"/>
    <p:sldId id="369" r:id="rId10"/>
    <p:sldId id="358" r:id="rId11"/>
    <p:sldId id="359" r:id="rId12"/>
    <p:sldId id="360" r:id="rId13"/>
    <p:sldId id="361" r:id="rId14"/>
    <p:sldId id="362" r:id="rId15"/>
    <p:sldId id="363" r:id="rId16"/>
    <p:sldId id="364" r:id="rId17"/>
    <p:sldId id="365" r:id="rId18"/>
    <p:sldId id="366" r:id="rId19"/>
    <p:sldId id="367" r:id="rId20"/>
    <p:sldId id="290" r:id="rId21"/>
    <p:sldId id="28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varScale="1">
        <p:scale>
          <a:sx n="69" d="100"/>
          <a:sy n="69" d="100"/>
        </p:scale>
        <p:origin x="154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1978555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7293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071590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032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29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639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64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58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082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952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52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174897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9015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401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98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8426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76317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0117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09803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82755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72477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636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313812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0066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317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43384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3722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9943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3826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1999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30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20850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0758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5958068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30704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85662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86360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19735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773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0298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14615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3350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82212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4377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t>4/18/2022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t>‹#›</a:t>
            </a:fld>
            <a:endParaRPr lang="en-US"/>
          </a:p>
        </p:txBody>
      </p:sp>
    </p:spTree>
    <p:extLst>
      <p:ext uri="{BB962C8B-B14F-4D97-AF65-F5344CB8AC3E}">
        <p14:creationId xmlns:p14="http://schemas.microsoft.com/office/powerpoint/2010/main" val="72728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682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7295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solidFill>
                  <a:prstClr val="black">
                    <a:tint val="75000"/>
                  </a:prstClr>
                </a:solidFill>
              </a:rPr>
              <a:pPr/>
              <a:t>4/18/2022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3750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png"/><Relationship Id="rId5" Type="http://schemas.openxmlformats.org/officeDocument/2006/relationships/image" Target="../media/image19.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5.gif"/><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3.mp3"/><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jpg"/><Relationship Id="rId11" Type="http://schemas.openxmlformats.org/officeDocument/2006/relationships/image" Target="../media/image17.png"/><Relationship Id="rId5" Type="http://schemas.openxmlformats.org/officeDocument/2006/relationships/slideLayout" Target="../slideLayouts/slideLayout35.xml"/><Relationship Id="rId10" Type="http://schemas.openxmlformats.org/officeDocument/2006/relationships/image" Target="../media/image16.png"/><Relationship Id="rId4" Type="http://schemas.openxmlformats.org/officeDocument/2006/relationships/audio" Target="../media/media3.mp3"/><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4744"/>
            <a:ext cx="9144000" cy="573325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1124744"/>
          </a:xfrm>
          <a:prstGeom prst="rect">
            <a:avLst/>
          </a:prstGeom>
        </p:spPr>
      </p:pic>
      <p:sp>
        <p:nvSpPr>
          <p:cNvPr id="6" name="TextBox 5"/>
          <p:cNvSpPr txBox="1"/>
          <p:nvPr/>
        </p:nvSpPr>
        <p:spPr>
          <a:xfrm>
            <a:off x="1466381" y="980729"/>
            <a:ext cx="6211238" cy="3240360"/>
          </a:xfrm>
          <a:prstGeom prst="rect">
            <a:avLst/>
          </a:prstGeom>
          <a:noFill/>
        </p:spPr>
        <p:txBody>
          <a:bodyPr wrap="square" rtlCol="0">
            <a:prstTxWarp prst="textArchUpPour">
              <a:avLst/>
            </a:prstTxWarp>
            <a:spAutoFit/>
          </a:bodyPr>
          <a:lstStyle/>
          <a:p>
            <a:r>
              <a:rPr lang="en-US" sz="2800" b="1" smtClean="0">
                <a:solidFill>
                  <a:srgbClr val="002060"/>
                </a:solidFill>
              </a:rPr>
              <a:t>Chào mừng quý thầy cô và các bạn học sinh đến với tiết âm nhạc</a:t>
            </a:r>
            <a:endParaRPr lang="en-US" sz="2800" b="1">
              <a:solidFill>
                <a:srgbClr val="002060"/>
              </a:solidFill>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4637" y="204962"/>
            <a:ext cx="714820" cy="714820"/>
          </a:xfrm>
          <a:prstGeom prst="rect">
            <a:avLst/>
          </a:prstGeom>
        </p:spPr>
      </p:pic>
      <p:pic>
        <p:nvPicPr>
          <p:cNvPr id="8" name="nhac tap chung xuat s - Par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07704" y="5157192"/>
            <a:ext cx="609600" cy="6096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840" y="2221906"/>
            <a:ext cx="858120" cy="758006"/>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29457" y="1124744"/>
            <a:ext cx="858120" cy="758006"/>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696" y="6616527"/>
            <a:ext cx="301199" cy="241474"/>
          </a:xfrm>
          <a:prstGeom prst="rect">
            <a:avLst/>
          </a:prstGeom>
        </p:spPr>
      </p:pic>
    </p:spTree>
    <p:extLst>
      <p:ext uri="{BB962C8B-B14F-4D97-AF65-F5344CB8AC3E}">
        <p14:creationId xmlns:p14="http://schemas.microsoft.com/office/powerpoint/2010/main" val="11823877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7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843808" y="404664"/>
            <a:ext cx="2722220"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1+2</a:t>
            </a:r>
            <a:endParaRPr lang="en-US" sz="6000" b="1">
              <a:solidFill>
                <a:srgbClr val="0070C0"/>
              </a:solidFill>
            </a:endParaRPr>
          </a:p>
        </p:txBody>
      </p:sp>
      <p:sp>
        <p:nvSpPr>
          <p:cNvPr id="2" name="Rectangle 1"/>
          <p:cNvSpPr/>
          <p:nvPr/>
        </p:nvSpPr>
        <p:spPr>
          <a:xfrm>
            <a:off x="323528" y="2151728"/>
            <a:ext cx="8496944" cy="2123658"/>
          </a:xfrm>
          <a:prstGeom prst="rect">
            <a:avLst/>
          </a:prstGeom>
        </p:spPr>
        <p:txBody>
          <a:bodyPr wrap="square">
            <a:spAutoFit/>
          </a:bodyPr>
          <a:lstStyle/>
          <a:p>
            <a:pPr lvl="0"/>
            <a:r>
              <a:rPr lang="en-US" sz="4400" i="1">
                <a:solidFill>
                  <a:prstClr val="black"/>
                </a:solidFill>
                <a:latin typeface="Times New Roman"/>
                <a:ea typeface="Times New Roman"/>
              </a:rPr>
              <a:t>Hè ơi sao vui thế. Chim hót em </a:t>
            </a:r>
            <a:r>
              <a:rPr lang="en-US" sz="4400" i="1" smtClean="0">
                <a:solidFill>
                  <a:prstClr val="black"/>
                </a:solidFill>
                <a:latin typeface="Times New Roman"/>
                <a:ea typeface="Times New Roman"/>
              </a:rPr>
              <a:t>nghe.</a:t>
            </a:r>
            <a:r>
              <a:rPr lang="en-US" sz="4400" smtClean="0">
                <a:solidFill>
                  <a:prstClr val="black"/>
                </a:solidFill>
                <a:latin typeface="Times New Roman"/>
                <a:ea typeface="Times New Roman"/>
              </a:rPr>
              <a:t> </a:t>
            </a:r>
            <a:r>
              <a:rPr lang="en-US" sz="4400" i="1" smtClean="0">
                <a:solidFill>
                  <a:prstClr val="black"/>
                </a:solidFill>
                <a:latin typeface="Times New Roman"/>
                <a:ea typeface="Times New Roman"/>
              </a:rPr>
              <a:t>Trông </a:t>
            </a:r>
            <a:r>
              <a:rPr lang="en-US" sz="4400" i="1">
                <a:solidFill>
                  <a:prstClr val="black"/>
                </a:solidFill>
                <a:latin typeface="Times New Roman"/>
                <a:ea typeface="Times New Roman"/>
              </a:rPr>
              <a:t>kìa phượng vẫy áo hoa, theo bước chân em nhịp nhàng.</a:t>
            </a:r>
            <a:endParaRPr lang="en-US" sz="4400">
              <a:solidFill>
                <a:prstClr val="black"/>
              </a:solidFill>
              <a:latin typeface="Times New Roman"/>
              <a:ea typeface="Calibri"/>
            </a:endParaRPr>
          </a:p>
        </p:txBody>
      </p:sp>
      <p:pic>
        <p:nvPicPr>
          <p:cNvPr id="4" name="c1+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39008" y="4653136"/>
            <a:ext cx="609600" cy="60960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5646" y="5652033"/>
            <a:ext cx="301199" cy="241474"/>
          </a:xfrm>
          <a:prstGeom prst="rect">
            <a:avLst/>
          </a:prstGeom>
        </p:spPr>
      </p:pic>
    </p:spTree>
    <p:extLst>
      <p:ext uri="{BB962C8B-B14F-4D97-AF65-F5344CB8AC3E}">
        <p14:creationId xmlns:p14="http://schemas.microsoft.com/office/powerpoint/2010/main" val="40681931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8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707904" y="696946"/>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3</a:t>
            </a:r>
            <a:endParaRPr lang="en-US" sz="6000" b="1">
              <a:solidFill>
                <a:srgbClr val="0070C0"/>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6610" y="5733256"/>
            <a:ext cx="301199" cy="241474"/>
          </a:xfrm>
          <a:prstGeom prst="rect">
            <a:avLst/>
          </a:prstGeom>
        </p:spPr>
      </p:pic>
      <p:sp>
        <p:nvSpPr>
          <p:cNvPr id="2" name="Rectangle 1"/>
          <p:cNvSpPr/>
          <p:nvPr/>
        </p:nvSpPr>
        <p:spPr>
          <a:xfrm>
            <a:off x="467545" y="2890391"/>
            <a:ext cx="8352928" cy="1754326"/>
          </a:xfrm>
          <a:prstGeom prst="rect">
            <a:avLst/>
          </a:prstGeom>
        </p:spPr>
        <p:txBody>
          <a:bodyPr wrap="square">
            <a:spAutoFit/>
          </a:bodyPr>
          <a:lstStyle/>
          <a:p>
            <a:pPr lvl="0"/>
            <a:r>
              <a:rPr lang="en-US" sz="5400" i="1" smtClean="0">
                <a:solidFill>
                  <a:prstClr val="black"/>
                </a:solidFill>
                <a:latin typeface="Times New Roman"/>
                <a:ea typeface="Times New Roman"/>
              </a:rPr>
              <a:t>A</a:t>
            </a:r>
            <a:r>
              <a:rPr lang="en-US" sz="5400" i="1">
                <a:solidFill>
                  <a:prstClr val="black"/>
                </a:solidFill>
                <a:latin typeface="Times New Roman"/>
                <a:ea typeface="Times New Roman"/>
              </a:rPr>
              <a:t>! Hè vui, hè vui mà vẫn chăm ngoan.</a:t>
            </a:r>
            <a:endParaRPr lang="en-US" sz="5400">
              <a:solidFill>
                <a:prstClr val="black"/>
              </a:solidFill>
              <a:latin typeface="Times New Roman"/>
              <a:ea typeface="Calibri"/>
            </a:endParaRPr>
          </a:p>
        </p:txBody>
      </p:sp>
      <p:pic>
        <p:nvPicPr>
          <p:cNvPr id="4" name="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098304" y="4869160"/>
            <a:ext cx="609600" cy="609600"/>
          </a:xfrm>
          <a:prstGeom prst="rect">
            <a:avLst/>
          </a:prstGeom>
        </p:spPr>
      </p:pic>
    </p:spTree>
    <p:extLst>
      <p:ext uri="{BB962C8B-B14F-4D97-AF65-F5344CB8AC3E}">
        <p14:creationId xmlns:p14="http://schemas.microsoft.com/office/powerpoint/2010/main" val="16786970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386546" y="404664"/>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4</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7183" y="5681139"/>
            <a:ext cx="420054" cy="336761"/>
          </a:xfrm>
          <a:prstGeom prst="rect">
            <a:avLst/>
          </a:prstGeom>
        </p:spPr>
      </p:pic>
      <p:sp>
        <p:nvSpPr>
          <p:cNvPr id="2" name="Rectangle 1"/>
          <p:cNvSpPr/>
          <p:nvPr/>
        </p:nvSpPr>
        <p:spPr>
          <a:xfrm>
            <a:off x="539551" y="2890391"/>
            <a:ext cx="8207685" cy="1754326"/>
          </a:xfrm>
          <a:prstGeom prst="rect">
            <a:avLst/>
          </a:prstGeom>
        </p:spPr>
        <p:txBody>
          <a:bodyPr wrap="square">
            <a:spAutoFit/>
          </a:bodyPr>
          <a:lstStyle/>
          <a:p>
            <a:pPr lvl="0"/>
            <a:r>
              <a:rPr lang="en-US" sz="5400" i="1">
                <a:solidFill>
                  <a:prstClr val="black"/>
                </a:solidFill>
                <a:latin typeface="Times New Roman"/>
                <a:ea typeface="Times New Roman"/>
              </a:rPr>
              <a:t>Các bạn ơi, nào ta cùng múa liên hoan.</a:t>
            </a:r>
            <a:endParaRPr lang="en-US" sz="5400">
              <a:solidFill>
                <a:prstClr val="black"/>
              </a:solidFill>
              <a:latin typeface="Times New Roman"/>
              <a:ea typeface="Calibri"/>
            </a:endParaRPr>
          </a:p>
        </p:txBody>
      </p:sp>
      <p:pic>
        <p:nvPicPr>
          <p:cNvPr id="4" name="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24420" y="4828271"/>
            <a:ext cx="609600" cy="609600"/>
          </a:xfrm>
          <a:prstGeom prst="rect">
            <a:avLst/>
          </a:prstGeom>
        </p:spPr>
      </p:pic>
    </p:spTree>
    <p:extLst>
      <p:ext uri="{BB962C8B-B14F-4D97-AF65-F5344CB8AC3E}">
        <p14:creationId xmlns:p14="http://schemas.microsoft.com/office/powerpoint/2010/main" val="17057393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411760" y="692696"/>
            <a:ext cx="2722220"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3+4</a:t>
            </a:r>
            <a:endParaRPr lang="en-US" sz="6000" b="1">
              <a:solidFill>
                <a:srgbClr val="0070C0"/>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75564" y="5680783"/>
            <a:ext cx="301199" cy="241474"/>
          </a:xfrm>
          <a:prstGeom prst="rect">
            <a:avLst/>
          </a:prstGeom>
        </p:spPr>
      </p:pic>
      <p:sp>
        <p:nvSpPr>
          <p:cNvPr id="2" name="Rectangle 1"/>
          <p:cNvSpPr/>
          <p:nvPr/>
        </p:nvSpPr>
        <p:spPr>
          <a:xfrm>
            <a:off x="611561" y="2151728"/>
            <a:ext cx="7925648" cy="2308324"/>
          </a:xfrm>
          <a:prstGeom prst="rect">
            <a:avLst/>
          </a:prstGeom>
        </p:spPr>
        <p:txBody>
          <a:bodyPr wrap="square">
            <a:spAutoFit/>
          </a:bodyPr>
          <a:lstStyle/>
          <a:p>
            <a:pPr lvl="0"/>
            <a:r>
              <a:rPr lang="en-US" sz="4800" i="1">
                <a:solidFill>
                  <a:prstClr val="black"/>
                </a:solidFill>
                <a:latin typeface="Times New Roman"/>
                <a:ea typeface="Times New Roman"/>
              </a:rPr>
              <a:t>A! Hè vui, hè vui mà vẫn chăm </a:t>
            </a:r>
            <a:r>
              <a:rPr lang="en-US" sz="4800" i="1" smtClean="0">
                <a:solidFill>
                  <a:prstClr val="black"/>
                </a:solidFill>
                <a:latin typeface="Times New Roman"/>
                <a:ea typeface="Times New Roman"/>
              </a:rPr>
              <a:t>ngoan.</a:t>
            </a:r>
            <a:r>
              <a:rPr lang="en-US" sz="4800" smtClean="0">
                <a:solidFill>
                  <a:prstClr val="black"/>
                </a:solidFill>
                <a:latin typeface="Times New Roman"/>
                <a:ea typeface="Times New Roman"/>
              </a:rPr>
              <a:t> </a:t>
            </a:r>
            <a:r>
              <a:rPr lang="en-US" sz="4800" i="1" smtClean="0">
                <a:solidFill>
                  <a:prstClr val="black"/>
                </a:solidFill>
                <a:latin typeface="Times New Roman"/>
                <a:ea typeface="Times New Roman"/>
              </a:rPr>
              <a:t>Các </a:t>
            </a:r>
            <a:r>
              <a:rPr lang="en-US" sz="4800" i="1">
                <a:solidFill>
                  <a:prstClr val="black"/>
                </a:solidFill>
                <a:latin typeface="Times New Roman"/>
                <a:ea typeface="Times New Roman"/>
              </a:rPr>
              <a:t>bạn ơi, nào ta cùng múa liên hoan.</a:t>
            </a:r>
            <a:endParaRPr lang="en-US" sz="4800">
              <a:solidFill>
                <a:prstClr val="black"/>
              </a:solidFill>
              <a:latin typeface="Times New Roman"/>
              <a:ea typeface="Calibri"/>
            </a:endParaRPr>
          </a:p>
        </p:txBody>
      </p:sp>
      <p:pic>
        <p:nvPicPr>
          <p:cNvPr id="5" name="c3+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63270" y="4797152"/>
            <a:ext cx="609600" cy="609600"/>
          </a:xfrm>
          <a:prstGeom prst="rect">
            <a:avLst/>
          </a:prstGeom>
        </p:spPr>
      </p:pic>
    </p:spTree>
    <p:extLst>
      <p:ext uri="{BB962C8B-B14F-4D97-AF65-F5344CB8AC3E}">
        <p14:creationId xmlns:p14="http://schemas.microsoft.com/office/powerpoint/2010/main" val="42457072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3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612616" y="14648"/>
            <a:ext cx="5903860" cy="707886"/>
          </a:xfrm>
          <a:prstGeom prst="rect">
            <a:avLst/>
          </a:prstGeom>
        </p:spPr>
        <p:txBody>
          <a:bodyPr wrap="none">
            <a:spAutoFit/>
          </a:bodyPr>
          <a:lstStyle/>
          <a:p>
            <a:r>
              <a:rPr lang="en-US" sz="4000" err="1">
                <a:solidFill>
                  <a:srgbClr val="FF0000"/>
                </a:solidFill>
              </a:rPr>
              <a:t>Hát</a:t>
            </a:r>
            <a:r>
              <a:rPr lang="en-US" sz="4000">
                <a:solidFill>
                  <a:srgbClr val="FF0000"/>
                </a:solidFill>
              </a:rPr>
              <a:t> cả bài với </a:t>
            </a:r>
            <a:r>
              <a:rPr lang="en-US" sz="4000" err="1">
                <a:solidFill>
                  <a:srgbClr val="FF0000"/>
                </a:solidFill>
              </a:rPr>
              <a:t>các</a:t>
            </a:r>
            <a:r>
              <a:rPr lang="en-US" sz="4000">
                <a:solidFill>
                  <a:srgbClr val="FF0000"/>
                </a:solidFill>
              </a:rPr>
              <a:t> </a:t>
            </a:r>
            <a:r>
              <a:rPr lang="en-US" sz="4000" err="1">
                <a:solidFill>
                  <a:srgbClr val="FF0000"/>
                </a:solidFill>
              </a:rPr>
              <a:t>hình</a:t>
            </a:r>
            <a:r>
              <a:rPr lang="en-US" sz="4000">
                <a:solidFill>
                  <a:srgbClr val="FF0000"/>
                </a:solidFill>
              </a:rPr>
              <a:t> </a:t>
            </a:r>
            <a:r>
              <a:rPr lang="en-US" sz="4000" err="1">
                <a:solidFill>
                  <a:srgbClr val="FF0000"/>
                </a:solidFill>
              </a:rPr>
              <a:t>thức</a:t>
            </a:r>
            <a:endParaRPr lang="en-US" sz="4000">
              <a:solidFill>
                <a:srgbClr val="FF0000"/>
              </a:solidFill>
            </a:endParaRPr>
          </a:p>
        </p:txBody>
      </p:sp>
      <p:pic>
        <p:nvPicPr>
          <p:cNvPr id="7"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608" y="730907"/>
            <a:ext cx="609600" cy="60960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42801" y="6616526"/>
            <a:ext cx="301199" cy="241474"/>
          </a:xfrm>
          <a:prstGeom prst="rect">
            <a:avLst/>
          </a:prstGeom>
        </p:spPr>
      </p:pic>
    </p:spTree>
    <p:extLst>
      <p:ext uri="{BB962C8B-B14F-4D97-AF65-F5344CB8AC3E}">
        <p14:creationId xmlns:p14="http://schemas.microsoft.com/office/powerpoint/2010/main" val="22527143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96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43818" y="2204864"/>
            <a:ext cx="8093500" cy="2554545"/>
          </a:xfrm>
          <a:prstGeom prst="rect">
            <a:avLst/>
          </a:prstGeom>
        </p:spPr>
        <p:txBody>
          <a:bodyPr wrap="square">
            <a:spAutoFit/>
          </a:bodyPr>
          <a:lstStyle/>
          <a:p>
            <a:pPr algn="just"/>
            <a:r>
              <a:rPr lang="en-US" sz="3200" smtClean="0">
                <a:solidFill>
                  <a:prstClr val="black"/>
                </a:solidFill>
                <a:latin typeface="Times New Roman"/>
                <a:ea typeface="Calibri"/>
              </a:rPr>
              <a:t>– GV có thể chia HS thành 3 nhóm hát nối tiếp:</a:t>
            </a:r>
          </a:p>
          <a:p>
            <a:pPr algn="just"/>
            <a:r>
              <a:rPr lang="en-US" sz="3200" smtClean="0">
                <a:solidFill>
                  <a:prstClr val="black"/>
                </a:solidFill>
                <a:latin typeface="Times New Roman"/>
                <a:ea typeface="Calibri"/>
              </a:rPr>
              <a:t>+Nhóm 1 hát câu 1.</a:t>
            </a:r>
          </a:p>
          <a:p>
            <a:pPr algn="just"/>
            <a:r>
              <a:rPr lang="en-US" sz="3200" smtClean="0">
                <a:solidFill>
                  <a:prstClr val="black"/>
                </a:solidFill>
                <a:latin typeface="Times New Roman"/>
                <a:ea typeface="Calibri"/>
              </a:rPr>
              <a:t>+Nhóm 2 hát câu 2.</a:t>
            </a:r>
          </a:p>
          <a:p>
            <a:pPr algn="just"/>
            <a:r>
              <a:rPr lang="en-US" sz="3200" smtClean="0">
                <a:solidFill>
                  <a:prstClr val="black"/>
                </a:solidFill>
                <a:latin typeface="Times New Roman"/>
                <a:ea typeface="Calibri"/>
              </a:rPr>
              <a:t>+Nhóm 3 hát câu 3.</a:t>
            </a:r>
          </a:p>
          <a:p>
            <a:pPr algn="just"/>
            <a:r>
              <a:rPr lang="en-US" sz="3200" smtClean="0">
                <a:solidFill>
                  <a:prstClr val="black"/>
                </a:solidFill>
                <a:latin typeface="Times New Roman"/>
                <a:ea typeface="Calibri"/>
              </a:rPr>
              <a:t>+</a:t>
            </a:r>
            <a:r>
              <a:rPr lang="en-US" sz="3200">
                <a:solidFill>
                  <a:prstClr val="black"/>
                </a:solidFill>
                <a:latin typeface="Times New Roman"/>
                <a:ea typeface="Calibri"/>
              </a:rPr>
              <a:t>C</a:t>
            </a:r>
            <a:r>
              <a:rPr lang="en-US" sz="3200" smtClean="0">
                <a:solidFill>
                  <a:prstClr val="black"/>
                </a:solidFill>
                <a:latin typeface="Times New Roman"/>
                <a:ea typeface="Calibri"/>
              </a:rPr>
              <a:t>âu 4 cả 3 nhóm cùng hát.</a:t>
            </a:r>
            <a:endParaRPr lang="en-US" sz="3200">
              <a:solidFill>
                <a:prstClr val="black"/>
              </a:solidFill>
              <a:latin typeface="Times New Roman"/>
              <a:ea typeface="Calibri"/>
            </a:endParaRPr>
          </a:p>
        </p:txBody>
      </p:sp>
      <p:sp>
        <p:nvSpPr>
          <p:cNvPr id="10" name="Rectangle 9"/>
          <p:cNvSpPr/>
          <p:nvPr/>
        </p:nvSpPr>
        <p:spPr>
          <a:xfrm>
            <a:off x="3010709" y="548680"/>
            <a:ext cx="4360489" cy="923330"/>
          </a:xfrm>
          <a:prstGeom prst="rect">
            <a:avLst/>
          </a:prstGeom>
        </p:spPr>
        <p:txBody>
          <a:bodyPr wrap="none">
            <a:spAutoFit/>
          </a:bodyPr>
          <a:lstStyle/>
          <a:p>
            <a:r>
              <a:rPr lang="en-US" sz="5400">
                <a:solidFill>
                  <a:srgbClr val="FF0000"/>
                </a:solidFill>
              </a:rPr>
              <a:t>Hd hát nối tiếp</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5646" y="5652033"/>
            <a:ext cx="301199" cy="241474"/>
          </a:xfrm>
          <a:prstGeom prst="rect">
            <a:avLst/>
          </a:prstGeom>
        </p:spPr>
      </p:pic>
    </p:spTree>
    <p:extLst>
      <p:ext uri="{BB962C8B-B14F-4D97-AF65-F5344CB8AC3E}">
        <p14:creationId xmlns:p14="http://schemas.microsoft.com/office/powerpoint/2010/main" val="1634197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259632" y="71482"/>
            <a:ext cx="3019416"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fr-FR" b="1">
                <a:solidFill>
                  <a:srgbClr val="002060"/>
                </a:solidFill>
                <a:latin typeface="Times New Roman"/>
                <a:ea typeface="Times New Roman"/>
              </a:rPr>
              <a:t>THỰC HÀNH-LUYỆN TẬP</a:t>
            </a:r>
            <a:endParaRPr lang="en-US">
              <a:solidFill>
                <a:srgbClr val="002060"/>
              </a:solidFill>
            </a:endParaRPr>
          </a:p>
        </p:txBody>
      </p:sp>
      <p:sp>
        <p:nvSpPr>
          <p:cNvPr id="5" name="Rectangle 4"/>
          <p:cNvSpPr/>
          <p:nvPr/>
        </p:nvSpPr>
        <p:spPr>
          <a:xfrm>
            <a:off x="2987824" y="440814"/>
            <a:ext cx="5946149" cy="461665"/>
          </a:xfrm>
          <a:prstGeom prst="rect">
            <a:avLst/>
          </a:prstGeom>
        </p:spPr>
        <p:txBody>
          <a:bodyPr wrap="square">
            <a:spAutoFit/>
          </a:bodyPr>
          <a:lstStyle/>
          <a:p>
            <a:r>
              <a:rPr lang="en-US" sz="2400">
                <a:solidFill>
                  <a:srgbClr val="FF0000"/>
                </a:solidFill>
              </a:rPr>
              <a:t>Hát </a:t>
            </a:r>
            <a:r>
              <a:rPr lang="en-US" sz="2400" err="1">
                <a:solidFill>
                  <a:srgbClr val="FF0000"/>
                </a:solidFill>
              </a:rPr>
              <a:t>gõ</a:t>
            </a:r>
            <a:r>
              <a:rPr lang="en-US" sz="2400">
                <a:solidFill>
                  <a:srgbClr val="FF0000"/>
                </a:solidFill>
              </a:rPr>
              <a:t> </a:t>
            </a:r>
            <a:r>
              <a:rPr lang="en-US" sz="2400" err="1">
                <a:solidFill>
                  <a:srgbClr val="FF0000"/>
                </a:solidFill>
              </a:rPr>
              <a:t>đệm</a:t>
            </a:r>
            <a:r>
              <a:rPr lang="en-US" sz="2400">
                <a:solidFill>
                  <a:srgbClr val="FF0000"/>
                </a:solidFill>
              </a:rPr>
              <a:t> </a:t>
            </a:r>
            <a:r>
              <a:rPr lang="en-US" sz="2400" err="1">
                <a:solidFill>
                  <a:srgbClr val="FF0000"/>
                </a:solidFill>
              </a:rPr>
              <a:t>theo</a:t>
            </a:r>
            <a:r>
              <a:rPr lang="en-US" sz="2400">
                <a:solidFill>
                  <a:srgbClr val="FF0000"/>
                </a:solidFill>
              </a:rPr>
              <a:t> phách với các hình thức </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pic>
        <p:nvPicPr>
          <p:cNvPr id="9"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5616" y="671646"/>
            <a:ext cx="609600" cy="609600"/>
          </a:xfrm>
          <a:prstGeom prst="rect">
            <a:avLst/>
          </a:prstGeom>
        </p:spPr>
      </p:pic>
    </p:spTree>
    <p:extLst>
      <p:ext uri="{BB962C8B-B14F-4D97-AF65-F5344CB8AC3E}">
        <p14:creationId xmlns:p14="http://schemas.microsoft.com/office/powerpoint/2010/main" val="9971514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151620" y="0"/>
            <a:ext cx="8280920" cy="3960440"/>
          </a:xfrm>
          <a:prstGeom prst="rect">
            <a:avLst/>
          </a:prstGeom>
          <a:noFill/>
        </p:spPr>
        <p:txBody>
          <a:bodyPr wrap="square" rtlCol="0">
            <a:prstTxWarp prst="textArchUpPour">
              <a:avLst/>
            </a:prstTxWarp>
            <a:spAutoFit/>
          </a:bodyPr>
          <a:lstStyle/>
          <a:p>
            <a:r>
              <a:rPr lang="en-US" sz="4400" b="1" smtClean="0">
                <a:solidFill>
                  <a:srgbClr val="FF0000"/>
                </a:solidFill>
                <a:latin typeface="Times New Roman" pitchFamily="18" charset="0"/>
                <a:cs typeface="Times New Roman" pitchFamily="18" charset="0"/>
              </a:rPr>
              <a:t>Giáo dục-củng cố-dặn dò</a:t>
            </a:r>
            <a:endParaRPr lang="en-US" sz="4400" b="1">
              <a:solidFill>
                <a:srgbClr val="FF0000"/>
              </a:solidFill>
              <a:latin typeface="Times New Roman" pitchFamily="18" charset="0"/>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1496" y="6551392"/>
            <a:ext cx="236963" cy="18997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5816" y="5474315"/>
            <a:ext cx="4752528" cy="1267053"/>
          </a:xfrm>
          <a:prstGeom prst="rect">
            <a:avLst/>
          </a:prstGeom>
        </p:spPr>
      </p:pic>
    </p:spTree>
    <p:extLst>
      <p:ext uri="{BB962C8B-B14F-4D97-AF65-F5344CB8AC3E}">
        <p14:creationId xmlns:p14="http://schemas.microsoft.com/office/powerpoint/2010/main" val="6136309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2708920"/>
            <a:ext cx="420054" cy="33676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19" y="31"/>
            <a:ext cx="826192" cy="826192"/>
          </a:xfrm>
          <a:prstGeom prst="rect">
            <a:avLst/>
          </a:prstGeom>
        </p:spPr>
      </p:pic>
      <p:pic>
        <p:nvPicPr>
          <p:cNvPr id="8"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06320" y="5445224"/>
            <a:ext cx="609600" cy="609600"/>
          </a:xfrm>
          <a:prstGeom prst="rect">
            <a:avLst/>
          </a:prstGeom>
        </p:spPr>
      </p:pic>
    </p:spTree>
    <p:extLst>
      <p:ext uri="{BB962C8B-B14F-4D97-AF65-F5344CB8AC3E}">
        <p14:creationId xmlns:p14="http://schemas.microsoft.com/office/powerpoint/2010/main" val="32913564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987824" y="395496"/>
            <a:ext cx="5976664" cy="2246769"/>
          </a:xfrm>
          <a:prstGeom prst="rect">
            <a:avLst/>
          </a:prstGeom>
        </p:spPr>
        <p:txBody>
          <a:bodyPr wrap="square">
            <a:spAutoFit/>
          </a:bodyPr>
          <a:lstStyle/>
          <a:p>
            <a:r>
              <a:rPr lang="en-US" sz="2800"/>
              <a:t>– </a:t>
            </a:r>
            <a:r>
              <a:rPr lang="en-US" sz="2800" smtClean="0"/>
              <a:t>Phát </a:t>
            </a:r>
            <a:r>
              <a:rPr lang="en-US" sz="2800"/>
              <a:t>cho 3 tổ mỗi tổ 1 bức tranh trong đó mô tả các hoạt động </a:t>
            </a:r>
            <a:r>
              <a:rPr lang="en-US" sz="2800" smtClean="0"/>
              <a:t>vui </a:t>
            </a:r>
            <a:r>
              <a:rPr lang="en-US" sz="2800"/>
              <a:t>nhộn của các bạn học sinh trong dịp nghỉ he. Các TỔ thảo luận và đại diện 1 em phát biểu cảm nhận của tổ về bức tranh.</a:t>
            </a:r>
          </a:p>
        </p:txBody>
      </p:sp>
      <p:sp>
        <p:nvSpPr>
          <p:cNvPr id="3" name="Rectangle 2"/>
          <p:cNvSpPr/>
          <p:nvPr/>
        </p:nvSpPr>
        <p:spPr>
          <a:xfrm>
            <a:off x="1914835" y="-103167"/>
            <a:ext cx="1713931" cy="498663"/>
          </a:xfrm>
          <a:prstGeom prst="rect">
            <a:avLst/>
          </a:prstGeom>
        </p:spPr>
        <p:txBody>
          <a:bodyPr wrap="none">
            <a:spAutoFit/>
          </a:bodyPr>
          <a:lstStyle/>
          <a:p>
            <a:pPr algn="just">
              <a:lnSpc>
                <a:spcPct val="150000"/>
              </a:lnSpc>
              <a:spcAft>
                <a:spcPts val="0"/>
              </a:spcAft>
            </a:pPr>
            <a:r>
              <a:rPr lang="en-US" sz="2000" b="1">
                <a:solidFill>
                  <a:srgbClr val="FC330E"/>
                </a:solidFill>
                <a:latin typeface="Times New Roman"/>
                <a:ea typeface="Arial"/>
              </a:rPr>
              <a:t>KHỞI ĐỘNG</a:t>
            </a:r>
            <a:endParaRPr lang="en-US" sz="2000">
              <a:effectLst/>
              <a:latin typeface="Times New Roman"/>
              <a:ea typeface="Calibri"/>
            </a:endParaRPr>
          </a:p>
        </p:txBody>
      </p:sp>
      <p:pic>
        <p:nvPicPr>
          <p:cNvPr id="3074" name="Picture 2" descr="2021-06-14_1547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780928"/>
            <a:ext cx="4960107" cy="3779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2440" y="6439483"/>
            <a:ext cx="301199" cy="241474"/>
          </a:xfrm>
          <a:prstGeom prst="rect">
            <a:avLst/>
          </a:prstGeom>
        </p:spPr>
      </p:pic>
    </p:spTree>
    <p:extLst>
      <p:ext uri="{BB962C8B-B14F-4D97-AF65-F5344CB8AC3E}">
        <p14:creationId xmlns:p14="http://schemas.microsoft.com/office/powerpoint/2010/main" val="846509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5503" y="4167851"/>
            <a:ext cx="6128497" cy="2690149"/>
          </a:xfrm>
          <a:prstGeom prst="rect">
            <a:avLst/>
          </a:prstGeom>
        </p:spPr>
      </p:pic>
      <p:sp>
        <p:nvSpPr>
          <p:cNvPr id="6" name="TextBox 5"/>
          <p:cNvSpPr txBox="1"/>
          <p:nvPr/>
        </p:nvSpPr>
        <p:spPr>
          <a:xfrm>
            <a:off x="3203848" y="0"/>
            <a:ext cx="5940152" cy="2926895"/>
          </a:xfrm>
          <a:prstGeom prst="rect">
            <a:avLst/>
          </a:prstGeom>
          <a:noFill/>
        </p:spPr>
        <p:txBody>
          <a:bodyPr wrap="square" rtlCol="0">
            <a:prstTxWarp prst="textArchUpPour">
              <a:avLst/>
            </a:prstTxWarp>
            <a:spAutoFit/>
          </a:bodyPr>
          <a:lstStyle/>
          <a:p>
            <a:r>
              <a:rPr lang="en-US" sz="3600" b="1" smtClean="0">
                <a:solidFill>
                  <a:srgbClr val="002060"/>
                </a:solidFill>
              </a:rPr>
              <a:t>ÂM NHẠC LỚP 2</a:t>
            </a:r>
            <a:endParaRPr lang="en-US" sz="3600" b="1">
              <a:solidFill>
                <a:srgbClr val="002060"/>
              </a:solidFill>
            </a:endParaRPr>
          </a:p>
        </p:txBody>
      </p:sp>
      <p:sp>
        <p:nvSpPr>
          <p:cNvPr id="7" name="Rectangle 6"/>
          <p:cNvSpPr/>
          <p:nvPr/>
        </p:nvSpPr>
        <p:spPr>
          <a:xfrm>
            <a:off x="5422985" y="1012715"/>
            <a:ext cx="1771639" cy="707886"/>
          </a:xfrm>
          <a:prstGeom prst="rect">
            <a:avLst/>
          </a:prstGeom>
        </p:spPr>
        <p:txBody>
          <a:bodyPr wrap="none">
            <a:spAutoFit/>
          </a:bodyPr>
          <a:lstStyle/>
          <a:p>
            <a:r>
              <a:rPr lang="vi-VN" sz="4000" b="1" smtClean="0">
                <a:solidFill>
                  <a:srgbClr val="FF0000"/>
                </a:solidFill>
              </a:rPr>
              <a:t>T</a:t>
            </a:r>
            <a:r>
              <a:rPr lang="en-US" sz="4000" b="1" smtClean="0">
                <a:solidFill>
                  <a:srgbClr val="FF0000"/>
                </a:solidFill>
              </a:rPr>
              <a:t>IẾT 31</a:t>
            </a:r>
            <a:endParaRPr lang="en-US" sz="4000" dirty="0">
              <a:solidFill>
                <a:srgbClr val="FF0000"/>
              </a:solidFill>
            </a:endParaRPr>
          </a:p>
        </p:txBody>
      </p:sp>
      <p:sp>
        <p:nvSpPr>
          <p:cNvPr id="9" name="Rectangle 8"/>
          <p:cNvSpPr/>
          <p:nvPr/>
        </p:nvSpPr>
        <p:spPr>
          <a:xfrm>
            <a:off x="5394711" y="2928501"/>
            <a:ext cx="3779912" cy="507831"/>
          </a:xfrm>
          <a:prstGeom prst="rect">
            <a:avLst/>
          </a:prstGeom>
        </p:spPr>
        <p:txBody>
          <a:bodyPr wrap="square">
            <a:spAutoFit/>
          </a:bodyPr>
          <a:lstStyle/>
          <a:p>
            <a:pPr marL="93980" algn="ctr">
              <a:lnSpc>
                <a:spcPct val="150000"/>
              </a:lnSpc>
              <a:spcAft>
                <a:spcPts val="0"/>
              </a:spcAft>
              <a:tabLst>
                <a:tab pos="906145" algn="l"/>
              </a:tabLst>
            </a:pPr>
            <a:r>
              <a:rPr lang="en-US" b="1" smtClean="0">
                <a:latin typeface="Times New Roman"/>
                <a:ea typeface="Calibri"/>
              </a:rPr>
              <a:t>Nhạc </a:t>
            </a:r>
            <a:r>
              <a:rPr lang="en-US" b="1">
                <a:latin typeface="Times New Roman"/>
                <a:ea typeface="Calibri"/>
              </a:rPr>
              <a:t>và lời: Lê Bùi</a:t>
            </a:r>
            <a:endParaRPr lang="en-US">
              <a:effectLst/>
              <a:latin typeface="Times New Roman"/>
              <a:ea typeface="Calibri"/>
            </a:endParaRPr>
          </a:p>
        </p:txBody>
      </p:sp>
      <p:sp>
        <p:nvSpPr>
          <p:cNvPr id="10" name="Rectangle 9"/>
          <p:cNvSpPr/>
          <p:nvPr/>
        </p:nvSpPr>
        <p:spPr>
          <a:xfrm>
            <a:off x="3887924" y="2014956"/>
            <a:ext cx="5256076" cy="1384995"/>
          </a:xfrm>
          <a:prstGeom prst="rect">
            <a:avLst/>
          </a:prstGeom>
        </p:spPr>
        <p:txBody>
          <a:bodyPr wrap="square">
            <a:spAutoFit/>
          </a:bodyPr>
          <a:lstStyle/>
          <a:p>
            <a:pPr marL="93980" lvl="0" algn="ctr">
              <a:lnSpc>
                <a:spcPct val="150000"/>
              </a:lnSpc>
              <a:tabLst>
                <a:tab pos="906145" algn="l"/>
              </a:tabLst>
            </a:pPr>
            <a:r>
              <a:rPr lang="en-US" sz="2800" b="1">
                <a:solidFill>
                  <a:srgbClr val="FC190F"/>
                </a:solidFill>
                <a:latin typeface="Times New Roman"/>
                <a:ea typeface="Arial"/>
              </a:rPr>
              <a:t>HỌC BÀI HÁT </a:t>
            </a:r>
            <a:r>
              <a:rPr lang="en-US" sz="2800" b="1" i="1">
                <a:solidFill>
                  <a:srgbClr val="FC190F"/>
                </a:solidFill>
                <a:latin typeface="Times New Roman"/>
                <a:ea typeface="Arial"/>
              </a:rPr>
              <a:t>NGÀY HÈ VUI</a:t>
            </a:r>
            <a:endParaRPr lang="en-US" sz="2800">
              <a:solidFill>
                <a:prstClr val="black"/>
              </a:solidFill>
              <a:latin typeface="Times New Roman"/>
              <a:ea typeface="Calibri"/>
            </a:endParaRPr>
          </a:p>
          <a:p>
            <a:pPr lvl="0" algn="just">
              <a:lnSpc>
                <a:spcPct val="150000"/>
              </a:lnSpc>
            </a:pPr>
            <a:r>
              <a:rPr lang="en-US" sz="2800" b="1">
                <a:solidFill>
                  <a:prstClr val="black"/>
                </a:solidFill>
                <a:latin typeface="Times New Roman"/>
                <a:ea typeface="Calibri"/>
              </a:rPr>
              <a:t> </a:t>
            </a:r>
            <a:endParaRPr lang="en-US" sz="280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4252" y="4901456"/>
            <a:ext cx="413096" cy="41309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5954" y="3436332"/>
            <a:ext cx="708669" cy="625991"/>
          </a:xfrm>
          <a:prstGeom prst="rect">
            <a:avLst/>
          </a:prstGeom>
        </p:spPr>
      </p:pic>
      <p:pic>
        <p:nvPicPr>
          <p:cNvPr id="2050" name="Picture 2" descr="Ảnh động gif chim đẹp - Ảnh gif động vật"/>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75021" y="3311929"/>
            <a:ext cx="1078462" cy="855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585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395536" y="2348880"/>
            <a:ext cx="5040560" cy="3970318"/>
          </a:xfrm>
          <a:prstGeom prst="rect">
            <a:avLst/>
          </a:prstGeom>
        </p:spPr>
        <p:txBody>
          <a:bodyPr wrap="square">
            <a:spAutoFit/>
          </a:bodyPr>
          <a:lstStyle/>
          <a:p>
            <a:r>
              <a:rPr lang="en-US" sz="2800" b="1" i="1">
                <a:solidFill>
                  <a:srgbClr val="000000"/>
                </a:solidFill>
                <a:latin typeface="Times New Roman"/>
                <a:ea typeface="Calibri"/>
              </a:rPr>
              <a:t>Ngày hè vui là của nhạc sĩ Lê Bùi </a:t>
            </a:r>
            <a:r>
              <a:rPr lang="en-US" sz="2800" i="1">
                <a:solidFill>
                  <a:srgbClr val="000000"/>
                </a:solidFill>
                <a:latin typeface="Times New Roman"/>
                <a:ea typeface="Calibri"/>
              </a:rPr>
              <a:t>một nhạc sĩ mới có cũng có đóng góp cho nền âm nhạc nước nhà Bài hát Ngày hè vui là bài hát nhanh, vui  nói về cảm xúc của các bạn HS sau 1 năm học được nghỉ hè được vui chơi thả diều, được tham ra vào các câu lạc bộ bơi, múa…</a:t>
            </a:r>
            <a:r>
              <a:rPr lang="en-US" sz="2800">
                <a:solidFill>
                  <a:srgbClr val="202124"/>
                </a:solidFill>
                <a:latin typeface="Times New Roman"/>
                <a:ea typeface="Calibri"/>
              </a:rPr>
              <a:t> </a:t>
            </a:r>
            <a:endParaRPr lang="en-US" sz="2800"/>
          </a:p>
        </p:txBody>
      </p:sp>
      <p:sp>
        <p:nvSpPr>
          <p:cNvPr id="4" name="Rectangle 3"/>
          <p:cNvSpPr/>
          <p:nvPr/>
        </p:nvSpPr>
        <p:spPr>
          <a:xfrm>
            <a:off x="3275856" y="476672"/>
            <a:ext cx="4968552" cy="1754326"/>
          </a:xfrm>
          <a:prstGeom prst="rect">
            <a:avLst/>
          </a:prstGeom>
        </p:spPr>
        <p:txBody>
          <a:bodyPr wrap="square">
            <a:spAutoFit/>
          </a:bodyPr>
          <a:lstStyle/>
          <a:p>
            <a:pPr>
              <a:lnSpc>
                <a:spcPct val="150000"/>
              </a:lnSpc>
            </a:pPr>
            <a:r>
              <a:rPr lang="en-US" sz="3600" b="1">
                <a:solidFill>
                  <a:srgbClr val="FC330E"/>
                </a:solidFill>
                <a:latin typeface="Times New Roman"/>
                <a:ea typeface="Arial"/>
              </a:rPr>
              <a:t>KHÁM PHÁ</a:t>
            </a:r>
            <a:endParaRPr lang="en-US" sz="3600">
              <a:latin typeface="Times New Roman"/>
              <a:ea typeface="Calibri"/>
            </a:endParaRPr>
          </a:p>
          <a:p>
            <a:pPr>
              <a:lnSpc>
                <a:spcPct val="150000"/>
              </a:lnSpc>
            </a:pPr>
            <a:r>
              <a:rPr lang="en-US" sz="3600" b="1">
                <a:latin typeface="Times New Roman"/>
                <a:ea typeface="Times New Roman"/>
              </a:rPr>
              <a:t>* Giới thiệu bài hát.</a:t>
            </a:r>
            <a:endParaRPr lang="en-US" sz="3600">
              <a:effectLst/>
              <a:latin typeface="Times New Roman"/>
              <a:ea typeface="Calibri"/>
            </a:endParaRPr>
          </a:p>
        </p:txBody>
      </p:sp>
    </p:spTree>
    <p:extLst>
      <p:ext uri="{BB962C8B-B14F-4D97-AF65-F5344CB8AC3E}">
        <p14:creationId xmlns:p14="http://schemas.microsoft.com/office/powerpoint/2010/main" val="2260544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98981" y="3324500"/>
            <a:ext cx="210027" cy="168381"/>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49231" y="-7606"/>
            <a:ext cx="694769" cy="694769"/>
          </a:xfrm>
          <a:prstGeom prst="rect">
            <a:avLst/>
          </a:prstGeom>
        </p:spPr>
      </p:pic>
      <p:sp>
        <p:nvSpPr>
          <p:cNvPr id="8" name="TextBox 7"/>
          <p:cNvSpPr txBox="1"/>
          <p:nvPr/>
        </p:nvSpPr>
        <p:spPr>
          <a:xfrm>
            <a:off x="3419872" y="74724"/>
            <a:ext cx="2304256" cy="769441"/>
          </a:xfrm>
          <a:prstGeom prst="rect">
            <a:avLst/>
          </a:prstGeom>
          <a:noFill/>
        </p:spPr>
        <p:txBody>
          <a:bodyPr wrap="square" rtlCol="0">
            <a:spAutoFit/>
          </a:bodyPr>
          <a:lstStyle/>
          <a:p>
            <a:r>
              <a:rPr lang="en-US" sz="4400" err="1">
                <a:solidFill>
                  <a:srgbClr val="002060"/>
                </a:solidFill>
              </a:rPr>
              <a:t>Hát</a:t>
            </a:r>
            <a:r>
              <a:rPr lang="en-US" sz="4400">
                <a:solidFill>
                  <a:srgbClr val="002060"/>
                </a:solidFill>
              </a:rPr>
              <a:t> </a:t>
            </a:r>
            <a:r>
              <a:rPr lang="en-US" sz="4400" err="1">
                <a:solidFill>
                  <a:srgbClr val="002060"/>
                </a:solidFill>
              </a:rPr>
              <a:t>mẫu</a:t>
            </a:r>
            <a:endParaRPr lang="en-US" sz="4400">
              <a:solidFill>
                <a:srgbClr val="002060"/>
              </a:solidFill>
            </a:endParaRPr>
          </a:p>
        </p:txBody>
      </p:sp>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9552" y="74724"/>
            <a:ext cx="301199" cy="241474"/>
          </a:xfrm>
          <a:prstGeom prst="rect">
            <a:avLst/>
          </a:prstGeom>
        </p:spPr>
      </p:pic>
      <p:pic>
        <p:nvPicPr>
          <p:cNvPr id="2" name="NGHE MAU NGAY HE VUI THEO SÁCH - Par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9632" y="539365"/>
            <a:ext cx="609600" cy="609600"/>
          </a:xfrm>
          <a:prstGeom prst="rect">
            <a:avLst/>
          </a:prstGeom>
        </p:spPr>
      </p:pic>
      <p:pic>
        <p:nvPicPr>
          <p:cNvPr id="3" name="ngay he vui bea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989381" y="77563"/>
            <a:ext cx="609600" cy="609600"/>
          </a:xfrm>
          <a:prstGeom prst="rect">
            <a:avLst/>
          </a:prstGeom>
        </p:spPr>
      </p:pic>
    </p:spTree>
    <p:extLst>
      <p:ext uri="{BB962C8B-B14F-4D97-AF65-F5344CB8AC3E}">
        <p14:creationId xmlns:p14="http://schemas.microsoft.com/office/powerpoint/2010/main" val="36104129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4966"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9490"/>
            <a:ext cx="6768752" cy="646331"/>
          </a:xfrm>
          <a:prstGeom prst="rect">
            <a:avLst/>
          </a:prstGeom>
          <a:noFill/>
        </p:spPr>
        <p:txBody>
          <a:bodyPr wrap="square" rtlCol="0">
            <a:spAutoFit/>
          </a:bodyPr>
          <a:lstStyle/>
          <a:p>
            <a:r>
              <a:rPr lang="en-US" sz="3600" smtClean="0">
                <a:solidFill>
                  <a:prstClr val="black"/>
                </a:solidFill>
              </a:rPr>
              <a:t>Slide bổ xung nhe hát mẫu video </a:t>
            </a:r>
            <a:endParaRPr lang="en-US" sz="3600">
              <a:solidFill>
                <a:prstClr val="black"/>
              </a:solidFill>
            </a:endParaRPr>
          </a:p>
        </p:txBody>
      </p:sp>
      <p:pic>
        <p:nvPicPr>
          <p:cNvPr id="2" name="NGÀY HÈ VUI - HÁT MẪU - CĐ8.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5760" y="188640"/>
            <a:ext cx="8892480" cy="6669361"/>
          </a:xfrm>
          <a:prstGeom prst="rect">
            <a:avLst/>
          </a:prstGeom>
        </p:spPr>
      </p:pic>
    </p:spTree>
    <p:extLst>
      <p:ext uri="{BB962C8B-B14F-4D97-AF65-F5344CB8AC3E}">
        <p14:creationId xmlns:p14="http://schemas.microsoft.com/office/powerpoint/2010/main" val="31518045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3491880" y="692696"/>
            <a:ext cx="2068708" cy="646331"/>
          </a:xfrm>
          <a:prstGeom prst="rect">
            <a:avLst/>
          </a:prstGeom>
        </p:spPr>
        <p:txBody>
          <a:bodyPr wrap="none">
            <a:spAutoFit/>
          </a:bodyPr>
          <a:lstStyle/>
          <a:p>
            <a:r>
              <a:rPr lang="en-US" sz="3600" b="1">
                <a:solidFill>
                  <a:srgbClr val="002060"/>
                </a:solidFill>
              </a:rPr>
              <a:t>Đọc lời ca</a:t>
            </a:r>
          </a:p>
        </p:txBody>
      </p:sp>
      <p:sp>
        <p:nvSpPr>
          <p:cNvPr id="3" name="Rectangle 2"/>
          <p:cNvSpPr/>
          <p:nvPr/>
        </p:nvSpPr>
        <p:spPr>
          <a:xfrm>
            <a:off x="467544" y="1700808"/>
            <a:ext cx="8388932" cy="1569660"/>
          </a:xfrm>
          <a:prstGeom prst="rect">
            <a:avLst/>
          </a:prstGeom>
        </p:spPr>
        <p:txBody>
          <a:bodyPr wrap="square">
            <a:spAutoFit/>
          </a:bodyPr>
          <a:lstStyle/>
          <a:p>
            <a:r>
              <a:rPr lang="en-US" sz="3200" i="1">
                <a:latin typeface="Times New Roman"/>
                <a:ea typeface="Times New Roman"/>
              </a:rPr>
              <a:t>Câu hát 1: Hè ơi sao vui thế. Chim hót em nghe.</a:t>
            </a:r>
            <a:endParaRPr lang="en-US" sz="3200">
              <a:latin typeface="Times New Roman"/>
              <a:ea typeface="Calibri"/>
            </a:endParaRPr>
          </a:p>
          <a:p>
            <a:r>
              <a:rPr lang="en-US" sz="3200" i="1">
                <a:latin typeface="Times New Roman"/>
                <a:ea typeface="Times New Roman"/>
              </a:rPr>
              <a:t>Câu hát 2: Trông kìa phượng vẫy áo hoa, theo bước chân em nhịp nhàng</a:t>
            </a:r>
            <a:r>
              <a:rPr lang="en-US" sz="3200" i="1" smtClean="0">
                <a:latin typeface="Times New Roman"/>
                <a:ea typeface="Times New Roman"/>
              </a:rPr>
              <a:t>.</a:t>
            </a:r>
            <a:endParaRPr lang="en-US" sz="3200">
              <a:latin typeface="Times New Roman"/>
              <a:ea typeface="Calibri"/>
            </a:endParaRPr>
          </a:p>
        </p:txBody>
      </p:sp>
      <p:sp>
        <p:nvSpPr>
          <p:cNvPr id="4" name="Rectangle 3"/>
          <p:cNvSpPr/>
          <p:nvPr/>
        </p:nvSpPr>
        <p:spPr>
          <a:xfrm>
            <a:off x="323528" y="3992275"/>
            <a:ext cx="5237060" cy="2062103"/>
          </a:xfrm>
          <a:prstGeom prst="rect">
            <a:avLst/>
          </a:prstGeom>
        </p:spPr>
        <p:txBody>
          <a:bodyPr wrap="square">
            <a:spAutoFit/>
          </a:bodyPr>
          <a:lstStyle/>
          <a:p>
            <a:pPr lvl="0"/>
            <a:r>
              <a:rPr lang="en-US" sz="3200" i="1">
                <a:solidFill>
                  <a:prstClr val="black"/>
                </a:solidFill>
                <a:latin typeface="Times New Roman"/>
                <a:ea typeface="Times New Roman"/>
              </a:rPr>
              <a:t>Câu hát 3: A! Hè vui, hè vui mà vẫn chăm ngoan.</a:t>
            </a:r>
            <a:endParaRPr lang="en-US" sz="3200">
              <a:solidFill>
                <a:prstClr val="black"/>
              </a:solidFill>
              <a:latin typeface="Times New Roman"/>
              <a:ea typeface="Calibri"/>
            </a:endParaRPr>
          </a:p>
          <a:p>
            <a:pPr lvl="0"/>
            <a:r>
              <a:rPr lang="en-US" sz="3200" i="1">
                <a:solidFill>
                  <a:prstClr val="black"/>
                </a:solidFill>
                <a:latin typeface="Times New Roman"/>
                <a:ea typeface="Times New Roman"/>
              </a:rPr>
              <a:t>Câu hát 4: Các bạn ơi, nào ta cùng múa liên hoan.</a:t>
            </a:r>
            <a:endParaRPr lang="en-US" sz="3200">
              <a:solidFill>
                <a:prstClr val="black"/>
              </a:solidFill>
              <a:latin typeface="Times New Roman"/>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5277" y="6381328"/>
            <a:ext cx="301199" cy="241474"/>
          </a:xfrm>
          <a:prstGeom prst="rect">
            <a:avLst/>
          </a:prstGeom>
        </p:spPr>
      </p:pic>
    </p:spTree>
    <p:extLst>
      <p:ext uri="{BB962C8B-B14F-4D97-AF65-F5344CB8AC3E}">
        <p14:creationId xmlns:p14="http://schemas.microsoft.com/office/powerpoint/2010/main" val="11249570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93524" y="562558"/>
            <a:ext cx="1596912" cy="830997"/>
          </a:xfrm>
          <a:prstGeom prst="rect">
            <a:avLst/>
          </a:prstGeom>
        </p:spPr>
        <p:txBody>
          <a:bodyPr wrap="none">
            <a:spAutoFit/>
          </a:bodyPr>
          <a:lstStyle/>
          <a:p>
            <a:r>
              <a:rPr lang="en-US" sz="4800" b="1" err="1">
                <a:solidFill>
                  <a:srgbClr val="0070C0"/>
                </a:solidFill>
              </a:rPr>
              <a:t>Câu</a:t>
            </a:r>
            <a:r>
              <a:rPr lang="en-US" sz="4800" b="1">
                <a:solidFill>
                  <a:srgbClr val="0070C0"/>
                </a:solidFill>
              </a:rPr>
              <a:t> </a:t>
            </a:r>
            <a:r>
              <a:rPr lang="en-US" sz="4800" b="1" smtClean="0">
                <a:solidFill>
                  <a:srgbClr val="0070C0"/>
                </a:solidFill>
              </a:rPr>
              <a:t>1</a:t>
            </a:r>
            <a:endParaRPr lang="en-US" sz="4800" b="1">
              <a:solidFill>
                <a:srgbClr val="0070C0"/>
              </a:solidFill>
            </a:endParaRPr>
          </a:p>
        </p:txBody>
      </p:sp>
      <p:sp>
        <p:nvSpPr>
          <p:cNvPr id="9" name="TextBox 8"/>
          <p:cNvSpPr txBox="1"/>
          <p:nvPr/>
        </p:nvSpPr>
        <p:spPr>
          <a:xfrm>
            <a:off x="3275856" y="-206883"/>
            <a:ext cx="2232248" cy="769441"/>
          </a:xfrm>
          <a:prstGeom prst="rect">
            <a:avLst/>
          </a:prstGeom>
          <a:noFill/>
        </p:spPr>
        <p:txBody>
          <a:bodyPr wrap="square" rtlCol="0">
            <a:spAutoFit/>
          </a:bodyPr>
          <a:lstStyle/>
          <a:p>
            <a:r>
              <a:rPr lang="en-US" sz="4400" b="1" err="1">
                <a:solidFill>
                  <a:srgbClr val="002060"/>
                </a:solidFill>
              </a:rPr>
              <a:t>Dạy</a:t>
            </a:r>
            <a:r>
              <a:rPr lang="en-US" sz="4400" b="1">
                <a:solidFill>
                  <a:srgbClr val="002060"/>
                </a:solidFill>
              </a:rPr>
              <a:t> </a:t>
            </a:r>
            <a:r>
              <a:rPr lang="en-US" sz="4400" b="1" err="1">
                <a:solidFill>
                  <a:srgbClr val="002060"/>
                </a:solidFill>
              </a:rPr>
              <a:t>hát</a:t>
            </a:r>
            <a:endParaRPr lang="en-US" sz="4400" b="1">
              <a:solidFill>
                <a:srgbClr val="002060"/>
              </a:solidFill>
            </a:endParaRPr>
          </a:p>
        </p:txBody>
      </p:sp>
      <p:sp>
        <p:nvSpPr>
          <p:cNvPr id="4" name="Rectangle 3"/>
          <p:cNvSpPr/>
          <p:nvPr/>
        </p:nvSpPr>
        <p:spPr>
          <a:xfrm>
            <a:off x="395536" y="2623387"/>
            <a:ext cx="8928992" cy="769441"/>
          </a:xfrm>
          <a:prstGeom prst="rect">
            <a:avLst/>
          </a:prstGeom>
        </p:spPr>
        <p:txBody>
          <a:bodyPr wrap="square">
            <a:spAutoFit/>
          </a:bodyPr>
          <a:lstStyle/>
          <a:p>
            <a:pPr lvl="0"/>
            <a:r>
              <a:rPr lang="en-US" sz="4400" i="1">
                <a:solidFill>
                  <a:prstClr val="black"/>
                </a:solidFill>
                <a:latin typeface="Times New Roman"/>
                <a:ea typeface="Times New Roman"/>
              </a:rPr>
              <a:t>Hè ơi sao vui thế. Chim hót em nghe.</a:t>
            </a:r>
            <a:endParaRPr lang="en-US" sz="4400">
              <a:solidFill>
                <a:prstClr val="black"/>
              </a:solidFill>
              <a:latin typeface="Times New Roman"/>
              <a:ea typeface="Calibri"/>
            </a:endParaRPr>
          </a:p>
        </p:txBody>
      </p:sp>
      <p:pic>
        <p:nvPicPr>
          <p:cNvPr id="6" nam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39752" y="4509120"/>
            <a:ext cx="609600" cy="6096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60432" y="6309320"/>
            <a:ext cx="301199" cy="241474"/>
          </a:xfrm>
          <a:prstGeom prst="rect">
            <a:avLst/>
          </a:prstGeom>
        </p:spPr>
      </p:pic>
    </p:spTree>
    <p:extLst>
      <p:ext uri="{BB962C8B-B14F-4D97-AF65-F5344CB8AC3E}">
        <p14:creationId xmlns:p14="http://schemas.microsoft.com/office/powerpoint/2010/main" val="37347055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362285" y="476672"/>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2</a:t>
            </a:r>
          </a:p>
        </p:txBody>
      </p:sp>
      <p:sp>
        <p:nvSpPr>
          <p:cNvPr id="4" name="Rectangle 3"/>
          <p:cNvSpPr/>
          <p:nvPr/>
        </p:nvSpPr>
        <p:spPr>
          <a:xfrm>
            <a:off x="395536" y="2644170"/>
            <a:ext cx="8352928" cy="1323439"/>
          </a:xfrm>
          <a:prstGeom prst="rect">
            <a:avLst/>
          </a:prstGeom>
        </p:spPr>
        <p:txBody>
          <a:bodyPr wrap="square">
            <a:spAutoFit/>
          </a:bodyPr>
          <a:lstStyle/>
          <a:p>
            <a:pPr lvl="0"/>
            <a:r>
              <a:rPr lang="en-US" sz="4000" i="1">
                <a:solidFill>
                  <a:prstClr val="black"/>
                </a:solidFill>
                <a:latin typeface="Times New Roman"/>
                <a:ea typeface="Times New Roman"/>
              </a:rPr>
              <a:t>Trông kìa phượng vẫy áo hoa, theo bước chân em nhịp nhàng.</a:t>
            </a:r>
            <a:endParaRPr lang="en-US" sz="4000">
              <a:solidFill>
                <a:prstClr val="black"/>
              </a:solidFill>
              <a:latin typeface="Times New Roman"/>
              <a:ea typeface="Calibri"/>
            </a:endParaRPr>
          </a:p>
        </p:txBody>
      </p:sp>
      <p:pic>
        <p:nvPicPr>
          <p:cNvPr id="5" name="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915816" y="4653136"/>
            <a:ext cx="609600" cy="6096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47265" y="6309320"/>
            <a:ext cx="301199" cy="241474"/>
          </a:xfrm>
          <a:prstGeom prst="rect">
            <a:avLst/>
          </a:prstGeom>
        </p:spPr>
      </p:pic>
    </p:spTree>
    <p:extLst>
      <p:ext uri="{BB962C8B-B14F-4D97-AF65-F5344CB8AC3E}">
        <p14:creationId xmlns:p14="http://schemas.microsoft.com/office/powerpoint/2010/main" val="41841706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800</TotalTime>
  <Words>417</Words>
  <Application>Microsoft Office PowerPoint</Application>
  <PresentationFormat>On-screen Show (4:3)</PresentationFormat>
  <Paragraphs>41</Paragraphs>
  <Slides>18</Slides>
  <Notes>0</Notes>
  <HiddenSlides>0</HiddenSlides>
  <MMClips>13</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18</vt:i4>
      </vt:variant>
    </vt:vector>
  </HeadingPairs>
  <TitlesOfParts>
    <vt:vector size="25" baseType="lpstr">
      <vt:lpstr>Arial</vt:lpstr>
      <vt:lpstr>Calibri</vt:lpstr>
      <vt:lpstr>Times New Roman</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DELL</cp:lastModifiedBy>
  <cp:revision>139</cp:revision>
  <dcterms:created xsi:type="dcterms:W3CDTF">2021-06-23T07:33:39Z</dcterms:created>
  <dcterms:modified xsi:type="dcterms:W3CDTF">2022-04-18T06:18:05Z</dcterms:modified>
</cp:coreProperties>
</file>