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44" r:id="rId3"/>
    <p:sldMasterId id="2147483756" r:id="rId4"/>
  </p:sldMasterIdLst>
  <p:notesMasterIdLst>
    <p:notesMasterId r:id="rId19"/>
  </p:notesMasterIdLst>
  <p:sldIdLst>
    <p:sldId id="256" r:id="rId5"/>
    <p:sldId id="289" r:id="rId6"/>
    <p:sldId id="306" r:id="rId7"/>
    <p:sldId id="307" r:id="rId8"/>
    <p:sldId id="303" r:id="rId9"/>
    <p:sldId id="294" r:id="rId10"/>
    <p:sldId id="308" r:id="rId11"/>
    <p:sldId id="309" r:id="rId12"/>
    <p:sldId id="310" r:id="rId13"/>
    <p:sldId id="311" r:id="rId14"/>
    <p:sldId id="312" r:id="rId15"/>
    <p:sldId id="313" r:id="rId16"/>
    <p:sldId id="282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D9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B3246-DD7C-463C-8BEF-BCDC7CC89618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61ABF-3971-4E26-9941-907176577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4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65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65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6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91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12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280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31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86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66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39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617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134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1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845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33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704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9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0442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610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2947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1128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525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906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06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96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5705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456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7970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6738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984783-4798-4E56-A153-8EC7D0DFB34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9055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621F3-9DC6-4311-8744-92AD922BAD0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0927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BC31FA-6C59-417C-8593-6AC00461343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16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BB8C6-C47A-46F9-91D8-A915CE0705A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2845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30A439-5567-4C4A-9CF8-8B300AB7AE6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9214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DD56D5-0C1B-4AF9-BCED-82C7CBFFBC9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9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548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83BFD3-DD0D-48FC-9695-EA2B93A3A67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3598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CDBFF8-7488-4E71-9424-65B8B3F4DD8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4738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1B6A8F-AD60-4C62-9F58-792C4B1A4B0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2599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35A4AA-766B-46DC-B7A6-EAC8B2C6C73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390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A1E265-BC40-42DC-BDBF-A4977D1E9CA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5303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77EBB1-C596-4B56-92D9-7A645B3C395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92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78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8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15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5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9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4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76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8FD771-B49F-4F95-B732-A852B316F459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slide" Target="slide7.xml"/><Relationship Id="rId5" Type="http://schemas.openxmlformats.org/officeDocument/2006/relationships/image" Target="../media/image24.jpg"/><Relationship Id="rId4" Type="http://schemas.openxmlformats.org/officeDocument/2006/relationships/audio" Target="../media/audio3.wav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7.png"/><Relationship Id="rId5" Type="http://schemas.openxmlformats.org/officeDocument/2006/relationships/image" Target="../media/image24.jp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microsoft.com/office/2007/relationships/media" Target="../media/media11.mp3"/><Relationship Id="rId18" Type="http://schemas.openxmlformats.org/officeDocument/2006/relationships/image" Target="../media/image28.png"/><Relationship Id="rId3" Type="http://schemas.microsoft.com/office/2007/relationships/media" Target="../media/media6.mp3"/><Relationship Id="rId21" Type="http://schemas.openxmlformats.org/officeDocument/2006/relationships/image" Target="../media/image2.png"/><Relationship Id="rId7" Type="http://schemas.microsoft.com/office/2007/relationships/media" Target="../media/media8.mp3"/><Relationship Id="rId12" Type="http://schemas.openxmlformats.org/officeDocument/2006/relationships/audio" Target="../media/media10.mp3"/><Relationship Id="rId17" Type="http://schemas.openxmlformats.org/officeDocument/2006/relationships/slideLayout" Target="../slideLayouts/slideLayout35.xml"/><Relationship Id="rId2" Type="http://schemas.openxmlformats.org/officeDocument/2006/relationships/audio" Target="../media/media5.mp3"/><Relationship Id="rId16" Type="http://schemas.openxmlformats.org/officeDocument/2006/relationships/audio" Target="../media/media12.mp3"/><Relationship Id="rId20" Type="http://schemas.openxmlformats.org/officeDocument/2006/relationships/image" Target="../media/image29.png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microsoft.com/office/2007/relationships/media" Target="../media/media10.mp3"/><Relationship Id="rId5" Type="http://schemas.microsoft.com/office/2007/relationships/media" Target="../media/media7.mp3"/><Relationship Id="rId15" Type="http://schemas.microsoft.com/office/2007/relationships/media" Target="../media/media12.mp3"/><Relationship Id="rId10" Type="http://schemas.openxmlformats.org/officeDocument/2006/relationships/audio" Target="../media/media9.mp3"/><Relationship Id="rId19" Type="http://schemas.openxmlformats.org/officeDocument/2006/relationships/image" Target="../media/image26.png"/><Relationship Id="rId4" Type="http://schemas.openxmlformats.org/officeDocument/2006/relationships/audio" Target="../media/media6.mp3"/><Relationship Id="rId9" Type="http://schemas.microsoft.com/office/2007/relationships/media" Target="../media/media9.mp3"/><Relationship Id="rId14" Type="http://schemas.openxmlformats.org/officeDocument/2006/relationships/audio" Target="../media/media11.mp3"/><Relationship Id="rId2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5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6.jp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10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audio" Target="../media/audio2.wav"/><Relationship Id="rId7" Type="http://schemas.openxmlformats.org/officeDocument/2006/relationships/slide" Target="slide9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6" Type="http://schemas.openxmlformats.org/officeDocument/2006/relationships/slide" Target="slide8.xml"/><Relationship Id="rId5" Type="http://schemas.openxmlformats.org/officeDocument/2006/relationships/image" Target="../media/image23.jpeg"/><Relationship Id="rId10" Type="http://schemas.openxmlformats.org/officeDocument/2006/relationships/image" Target="../media/image10.png"/><Relationship Id="rId4" Type="http://schemas.openxmlformats.org/officeDocument/2006/relationships/image" Target="../media/image22.png"/><Relationship Id="rId9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png"/><Relationship Id="rId5" Type="http://schemas.openxmlformats.org/officeDocument/2006/relationships/image" Target="../media/image25.png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png"/><Relationship Id="rId5" Type="http://schemas.openxmlformats.org/officeDocument/2006/relationships/image" Target="../media/image25.png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26" y="-171399"/>
            <a:ext cx="7477802" cy="1368151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14" y="-64725"/>
            <a:ext cx="585816" cy="5858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621" y="5382508"/>
            <a:ext cx="480835" cy="3854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39144" y="648866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mtClean="0">
                <a:solidFill>
                  <a:srgbClr val="FF0000"/>
                </a:solidFill>
              </a:rPr>
              <a:t>Bản quyền TT-ÂN-Phi Trường 0987508433  cấm chia sẻ dưới mọi hình thức</a:t>
            </a:r>
            <a:endParaRPr lang="en-US" i="1">
              <a:solidFill>
                <a:srgbClr val="FF0000"/>
              </a:solidFill>
            </a:endParaRPr>
          </a:p>
        </p:txBody>
      </p:sp>
      <p:pic>
        <p:nvPicPr>
          <p:cNvPr id="8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0381" y="601735"/>
            <a:ext cx="609600" cy="609600"/>
          </a:xfrm>
          <a:prstGeom prst="rect">
            <a:avLst/>
          </a:prstGeom>
        </p:spPr>
      </p:pic>
      <p:pic>
        <p:nvPicPr>
          <p:cNvPr id="2" name="Picture 3" descr="C:\Users\Administrator\Desktop\HSH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746" y="2276872"/>
            <a:ext cx="4608512" cy="93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37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1436" y="3284984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</a:rPr>
              <a:t>Câu</a:t>
            </a:r>
            <a:r>
              <a:rPr lang="en-US" sz="3600" dirty="0">
                <a:solidFill>
                  <a:srgbClr val="002060"/>
                </a:solidFill>
              </a:rPr>
              <a:t> 3</a:t>
            </a:r>
            <a:r>
              <a:rPr lang="en-US" sz="3600">
                <a:solidFill>
                  <a:srgbClr val="002060"/>
                </a:solidFill>
              </a:rPr>
              <a:t>:</a:t>
            </a:r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 smtClean="0">
                <a:solidFill>
                  <a:srgbClr val="FF0000"/>
                </a:solidFill>
              </a:rPr>
              <a:t>Em hãy cùng các bạn trong tổ em hát hòa giọng LK 4 bài HK1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5805264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Đáp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án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câu</a:t>
            </a:r>
            <a:r>
              <a:rPr lang="en-US" sz="3200" dirty="0">
                <a:solidFill>
                  <a:srgbClr val="002060"/>
                </a:solidFill>
              </a:rPr>
              <a:t> 3</a:t>
            </a:r>
            <a:r>
              <a:rPr lang="en-US" sz="3200">
                <a:solidFill>
                  <a:srgbClr val="002060"/>
                </a:solidFill>
              </a:rPr>
              <a:t>: </a:t>
            </a:r>
            <a:r>
              <a:rPr lang="en-US" sz="3200" smtClean="0">
                <a:solidFill>
                  <a:srgbClr val="FF0000"/>
                </a:solidFill>
              </a:rPr>
              <a:t>Tổ 1 thực hiện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3768" y="404664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smtClean="0">
                <a:solidFill>
                  <a:srgbClr val="FF0000"/>
                </a:solidFill>
              </a:rPr>
              <a:t>Chú ý câu 3 GV chia lớp 2 tổ: Tổ 1 gọi bất kỳ 1 quay và chọn câu hỏi</a:t>
            </a:r>
            <a:endParaRPr lang="en-US" sz="1600" i="1">
              <a:solidFill>
                <a:srgbClr val="FF0000"/>
              </a:solidFill>
            </a:endParaRPr>
          </a:p>
        </p:txBody>
      </p:sp>
      <p:pic>
        <p:nvPicPr>
          <p:cNvPr id="6" name="Picture 2" descr="C:\Users\Administrator\Desktop\hinh nen dep pp\TOG TRO CHOI\ve trop cho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5083"/>
            <a:ext cx="241385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LK DAN NHAC TROG V-CON C C CHOE-HS 2 CHAM NGOA-CHU CHIM NHO DE TH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20272" y="4410579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4077072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8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4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1436" y="3284984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err="1">
                <a:solidFill>
                  <a:srgbClr val="002060"/>
                </a:solidFill>
              </a:rPr>
              <a:t>Câu</a:t>
            </a:r>
            <a:r>
              <a:rPr lang="en-US" sz="3600">
                <a:solidFill>
                  <a:srgbClr val="002060"/>
                </a:solidFill>
              </a:rPr>
              <a:t> </a:t>
            </a:r>
            <a:r>
              <a:rPr lang="en-US" sz="3600" smtClean="0">
                <a:solidFill>
                  <a:srgbClr val="002060"/>
                </a:solidFill>
              </a:rPr>
              <a:t>4:</a:t>
            </a:r>
            <a:r>
              <a:rPr lang="en-US" sz="3600" smtClean="0">
                <a:solidFill>
                  <a:srgbClr val="FF0000"/>
                </a:solidFill>
              </a:rPr>
              <a:t> Em hãy cùng các bạn trong tổ em hát hòa giọng LK 4 bài HK2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272" y="170393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smtClean="0">
                <a:solidFill>
                  <a:srgbClr val="FF0000"/>
                </a:solidFill>
              </a:rPr>
              <a:t>Chú ý  gọi bất kỳ 1  HS tổ 2 quay và chọn câu hỏi</a:t>
            </a:r>
            <a:endParaRPr lang="en-US" sz="2800" i="1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624" y="5805264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Đáp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án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err="1">
                <a:solidFill>
                  <a:srgbClr val="002060"/>
                </a:solidFill>
              </a:rPr>
              <a:t>câu</a:t>
            </a:r>
            <a:r>
              <a:rPr lang="en-US" sz="3200">
                <a:solidFill>
                  <a:srgbClr val="002060"/>
                </a:solidFill>
              </a:rPr>
              <a:t> </a:t>
            </a:r>
            <a:r>
              <a:rPr lang="en-US" sz="3200" smtClean="0">
                <a:solidFill>
                  <a:srgbClr val="002060"/>
                </a:solidFill>
              </a:rPr>
              <a:t>4: </a:t>
            </a:r>
            <a:r>
              <a:rPr lang="en-US" sz="3200" smtClean="0">
                <a:solidFill>
                  <a:srgbClr val="FF0000"/>
                </a:solidFill>
              </a:rPr>
              <a:t>Tổ 2 thực hiện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" name="LK 4 BAI HK 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6376" y="47345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643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67394" y="1252968"/>
            <a:ext cx="28083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smtClean="0">
                <a:latin typeface="Times New Roman"/>
                <a:ea typeface="Times New Roman"/>
              </a:rPr>
              <a:t>–</a:t>
            </a:r>
            <a:r>
              <a:rPr lang="en-US" sz="2000" smtClean="0">
                <a:latin typeface="Times New Roman"/>
                <a:ea typeface="Times New Roman"/>
              </a:rPr>
              <a:t>Tổ </a:t>
            </a:r>
            <a:r>
              <a:rPr lang="en-US" sz="2000">
                <a:latin typeface="Times New Roman"/>
                <a:ea typeface="Times New Roman"/>
              </a:rPr>
              <a:t>chức </a:t>
            </a:r>
            <a:r>
              <a:rPr lang="en-US" sz="2000" smtClean="0">
                <a:latin typeface="Times New Roman"/>
                <a:ea typeface="Times New Roman"/>
              </a:rPr>
              <a:t> </a:t>
            </a:r>
            <a:r>
              <a:rPr lang="en-US" sz="2000">
                <a:latin typeface="Times New Roman"/>
                <a:ea typeface="Times New Roman"/>
              </a:rPr>
              <a:t>HS tập biểu diễn các bài hát với hình thức tốp ca, tam ca, song ca, đơn ca, gõ đệm hoặc, động cơ sao cho mỗi bài 1 hình thức khác nhau.</a:t>
            </a:r>
            <a:endParaRPr lang="en-US" sz="2000">
              <a:effectLst/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3812197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800" b="1">
                <a:solidFill>
                  <a:schemeClr val="bg1"/>
                </a:solidFill>
                <a:latin typeface="Times New Roman"/>
                <a:ea typeface="Arial"/>
              </a:rPr>
              <a:t>4. Tập biểu diễn bài hát</a:t>
            </a:r>
            <a:endParaRPr lang="en-US" sz="2800">
              <a:solidFill>
                <a:schemeClr val="bg1"/>
              </a:solidFill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55976" y="836712"/>
            <a:ext cx="4680520" cy="5904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27562" y="868087"/>
            <a:ext cx="1886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8 FILE BÀI </a:t>
            </a:r>
            <a:r>
              <a:rPr lang="en-US">
                <a:solidFill>
                  <a:srgbClr val="FF0000"/>
                </a:solidFill>
              </a:rPr>
              <a:t>HÁT 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8" name="1DAN NHAC TROG VUON BEAT 1L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794922" y="1222866"/>
            <a:ext cx="609600" cy="609600"/>
          </a:xfrm>
          <a:prstGeom prst="rect">
            <a:avLst/>
          </a:prstGeom>
        </p:spPr>
      </p:pic>
      <p:pic>
        <p:nvPicPr>
          <p:cNvPr id="9" name="2CON CHIM CHICH CHOE beat 1L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802502" y="2411074"/>
            <a:ext cx="609600" cy="609600"/>
          </a:xfrm>
          <a:prstGeom prst="rect">
            <a:avLst/>
          </a:prstGeom>
        </p:spPr>
      </p:pic>
      <p:pic>
        <p:nvPicPr>
          <p:cNvPr id="10" name="3 HS L2 CHAM NGOAN beat - 1 LA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802502" y="4152156"/>
            <a:ext cx="609600" cy="609600"/>
          </a:xfrm>
          <a:prstGeom prst="rect">
            <a:avLst/>
          </a:prstGeom>
        </p:spPr>
      </p:pic>
      <p:pic>
        <p:nvPicPr>
          <p:cNvPr id="11" name="4CHU CHI NHO DEATHUOG -1LAN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904509" y="5589240"/>
            <a:ext cx="609600" cy="609600"/>
          </a:xfrm>
          <a:prstGeom prst="rect">
            <a:avLst/>
          </a:prstGeom>
        </p:spPr>
      </p:pic>
      <p:pic>
        <p:nvPicPr>
          <p:cNvPr id="12" name="5HOA LA MUA XUAN -1 LAN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189168" y="1287604"/>
            <a:ext cx="609600" cy="609600"/>
          </a:xfrm>
          <a:prstGeom prst="rect">
            <a:avLst/>
          </a:prstGeom>
        </p:spPr>
      </p:pic>
      <p:pic>
        <p:nvPicPr>
          <p:cNvPr id="13" name="6ME OI CO BIET BEAT -1LAN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189168" y="2411074"/>
            <a:ext cx="609600" cy="609600"/>
          </a:xfrm>
          <a:prstGeom prst="rect">
            <a:avLst/>
          </a:prstGeom>
        </p:spPr>
      </p:pic>
      <p:pic>
        <p:nvPicPr>
          <p:cNvPr id="14" name="7TRAG TRAI VV BEAT -1 LAN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209625" y="4128282"/>
            <a:ext cx="609600" cy="609600"/>
          </a:xfrm>
          <a:prstGeom prst="rect">
            <a:avLst/>
          </a:prstGeom>
        </p:spPr>
      </p:pic>
      <p:pic>
        <p:nvPicPr>
          <p:cNvPr id="15" name="8NGAY HE V -1 LAN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161459" y="5589240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585816" cy="58581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13818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0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47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6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162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041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604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4856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187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1806">
            <a:off x="7388425" y="929065"/>
            <a:ext cx="325538" cy="26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7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61" y="2852935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6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0" y="-169640"/>
            <a:ext cx="1064323" cy="94716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10000" y="1052736"/>
            <a:ext cx="18277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/>
            <a:r>
              <a:rPr lang="pt-BR" sz="4000" b="1" u="sng" smtClean="0">
                <a:solidFill>
                  <a:srgbClr val="00B0F0"/>
                </a:solidFill>
              </a:rPr>
              <a:t>TIẾT  34</a:t>
            </a:r>
            <a:endParaRPr lang="en-US" sz="4000" u="sng">
              <a:solidFill>
                <a:srgbClr val="00B0F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63688" y="2204864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3200" b="1" smtClean="0">
                <a:solidFill>
                  <a:srgbClr val="00B0F0"/>
                </a:solidFill>
              </a:rPr>
              <a:t>KIỂM TRA ĐÁNH GIÁ CUỐI NĂM</a:t>
            </a:r>
            <a:endParaRPr lang="en-US" sz="3200">
              <a:solidFill>
                <a:srgbClr val="00B0F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872" y="3573016"/>
            <a:ext cx="3820261" cy="2949466"/>
          </a:xfrm>
          <a:prstGeom prst="rect">
            <a:avLst/>
          </a:prstGeom>
        </p:spPr>
      </p:pic>
      <p:pic>
        <p:nvPicPr>
          <p:cNvPr id="3" name="Picture 2" descr="C:\Users\Administrator\Desktop\pngtree-beautiful-dancing-girl-png-image_466316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694552"/>
            <a:ext cx="1776898" cy="270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47" y="4149080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95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99180" y="1306488"/>
            <a:ext cx="5846165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1. Gõ hoặc vỗ tay theo hình tiết tấu </a:t>
            </a: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2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HD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HS tập gõ và vỗ tay bài tập mẫu 1 tiết tấu từ chậm đến nhanh 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dần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200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Luyện tập gõ nối tiếp, gõ đối đáp theo nhóm nhóm 1 gõ song đến nhóm 2 và cuối cùng nhóm 3</a:t>
            </a:r>
            <a:endParaRPr lang="en-US" sz="2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 descr="2021-06-14_1823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662473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411760" y="906378"/>
            <a:ext cx="36829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FC330E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THỰC HÀNH − LUYỆN TẬP</a:t>
            </a:r>
            <a:endParaRPr lang="en-US" sz="20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585816" cy="5858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47" y="4149080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2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23508" y="692696"/>
            <a:ext cx="6350221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20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HD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HS tập gõ và vỗ tay bài tập mẫu 1 tiết tấu từ chậm đến nhanh 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dần</a:t>
            </a:r>
            <a:r>
              <a: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200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Luyện tập gõ nối tiếp, gõ đối đáp theo nhóm nhóm 1 gõ song đến nhóm 2 và cuối cùng nhóm 3</a:t>
            </a:r>
            <a:endParaRPr lang="en-US" sz="2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2021-06-14_1827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472" y="2708921"/>
            <a:ext cx="6470291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585816" cy="5858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47" y="4149080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7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81128"/>
            <a:ext cx="4481953" cy="187220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35088" y="1313765"/>
            <a:ext cx="63367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</a:rPr>
              <a:t>Đ</a:t>
            </a:r>
            <a:r>
              <a:rPr lang="en-US" sz="2800" smtClean="0">
                <a:solidFill>
                  <a:srgbClr val="000000"/>
                </a:solidFill>
                <a:latin typeface="Times New Roman"/>
                <a:ea typeface="Times New Roman"/>
              </a:rPr>
              <a:t>ọc 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</a:rPr>
              <a:t>bài đọc nhạc số 1 kết hợp thực hiện kí hiệu bàn tay </a:t>
            </a:r>
            <a:endParaRPr lang="en-US" sz="280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71816" y="653007"/>
            <a:ext cx="5063246" cy="660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 algn="just">
              <a:lnSpc>
                <a:spcPct val="150000"/>
              </a:lnSpc>
              <a:spcAft>
                <a:spcPts val="0"/>
              </a:spcAft>
            </a:pPr>
            <a:r>
              <a:rPr lang="en-US" sz="2800" b="1">
                <a:latin typeface="Arial"/>
                <a:ea typeface="Arial"/>
              </a:rPr>
              <a:t>2. Kiểm tra các bài Đọc nhạc</a:t>
            </a:r>
            <a:endParaRPr lang="en-US" sz="2800">
              <a:effectLst/>
              <a:latin typeface="Times New Roman"/>
              <a:ea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1" y="2233592"/>
            <a:ext cx="5980110" cy="2248073"/>
          </a:xfrm>
          <a:prstGeom prst="rect">
            <a:avLst/>
          </a:prstGeom>
        </p:spPr>
      </p:pic>
      <p:pic>
        <p:nvPicPr>
          <p:cNvPr id="8" name="doc 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86881" y="5598012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585816" cy="5858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47" y="4149080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822" y="4869160"/>
            <a:ext cx="4481953" cy="187220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35696" y="836712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atin typeface="Times New Roman"/>
                <a:ea typeface="Times New Roman"/>
              </a:rPr>
              <a:t>Ôn đọc </a:t>
            </a:r>
            <a:r>
              <a:rPr lang="en-US">
                <a:latin typeface="Times New Roman"/>
                <a:ea typeface="Times New Roman"/>
              </a:rPr>
              <a:t>bài </a:t>
            </a:r>
            <a:r>
              <a:rPr lang="en-US" smtClean="0">
                <a:latin typeface="Times New Roman"/>
                <a:ea typeface="Times New Roman"/>
              </a:rPr>
              <a:t>đọc nhạc  </a:t>
            </a:r>
            <a:r>
              <a:rPr lang="en-US" smtClean="0">
                <a:latin typeface="Times New Roman"/>
                <a:ea typeface="Times New Roman"/>
              </a:rPr>
              <a:t>4 kết </a:t>
            </a:r>
            <a:r>
              <a:rPr lang="en-US">
                <a:latin typeface="Times New Roman"/>
                <a:ea typeface="Times New Roman"/>
              </a:rPr>
              <a:t>hợp vận động cơ </a:t>
            </a:r>
            <a:r>
              <a:rPr lang="en-US" smtClean="0">
                <a:latin typeface="Times New Roman"/>
                <a:ea typeface="Times New Roman"/>
              </a:rPr>
              <a:t>thể. Sau đó cho HS  </a:t>
            </a:r>
            <a:r>
              <a:rPr lang="en-US">
                <a:latin typeface="Times New Roman"/>
                <a:ea typeface="Times New Roman"/>
              </a:rPr>
              <a:t>sáng tạo </a:t>
            </a:r>
            <a:r>
              <a:rPr lang="en-US" smtClean="0">
                <a:latin typeface="Times New Roman"/>
                <a:ea typeface="Times New Roman"/>
              </a:rPr>
              <a:t>các động tác khác với hình thức cá </a:t>
            </a:r>
            <a:r>
              <a:rPr lang="en-US">
                <a:latin typeface="Times New Roman"/>
                <a:ea typeface="Times New Roman"/>
              </a:rPr>
              <a:t>nhân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150" y="1556792"/>
            <a:ext cx="6233202" cy="8176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038" y="3000966"/>
            <a:ext cx="6817924" cy="770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229" y="2448655"/>
            <a:ext cx="393193" cy="4846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448655"/>
            <a:ext cx="365761" cy="5227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5" y="2484375"/>
            <a:ext cx="576064" cy="5040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154" y="2516333"/>
            <a:ext cx="393193" cy="4846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465699"/>
            <a:ext cx="365761" cy="5227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743" y="2457993"/>
            <a:ext cx="576064" cy="5040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36" y="3868937"/>
            <a:ext cx="393193" cy="4846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485" y="3816706"/>
            <a:ext cx="365761" cy="5227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154" y="3816706"/>
            <a:ext cx="576064" cy="5040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3868937"/>
            <a:ext cx="393193" cy="48463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862" y="3868937"/>
            <a:ext cx="365761" cy="52273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908644"/>
            <a:ext cx="576064" cy="50405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247" y="4149080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0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hiec_non_ky_dieu_by_designerboy7-d3hpdez copy">
            <a:hlinkClick r:id="" action="ppaction://noaction">
              <a:snd r:embed="rId3" name="QUay non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993" y="478364"/>
            <a:ext cx="5696520" cy="569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5263118" y="2714548"/>
            <a:ext cx="1676269" cy="128681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rgbClr val="0099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Arial"/>
              </a:rPr>
              <a:t>VÒNG QUAY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rgbClr val="0099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Arial"/>
              </a:rPr>
              <a:t>KỲ DIỆU</a:t>
            </a:r>
          </a:p>
        </p:txBody>
      </p:sp>
      <p:sp>
        <p:nvSpPr>
          <p:cNvPr id="3076" name="AutoShape 5"/>
          <p:cNvSpPr>
            <a:spLocks noChangeArrowheads="1"/>
          </p:cNvSpPr>
          <p:nvPr/>
        </p:nvSpPr>
        <p:spPr bwMode="auto">
          <a:xfrm rot="-3627415">
            <a:off x="8159834" y="5040693"/>
            <a:ext cx="457200" cy="965200"/>
          </a:xfrm>
          <a:prstGeom prst="flowChartExtract">
            <a:avLst/>
          </a:prstGeom>
          <a:gradFill rotWithShape="1">
            <a:gsLst>
              <a:gs pos="0">
                <a:srgbClr val="6A570A"/>
              </a:gs>
              <a:gs pos="50000">
                <a:srgbClr val="E4BD16"/>
              </a:gs>
              <a:gs pos="100000">
                <a:srgbClr val="6A570A"/>
              </a:gs>
            </a:gsLst>
            <a:lin ang="0" scaled="1"/>
          </a:gra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26" name="Picture 2" descr="C:\Users\Administrator\Desktop\hinh nen dep pp\TOG TRO CHOI\04eed241ef8a59ffa9b70aca62e8b6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6712"/>
            <a:ext cx="3252992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hlinkClick r:id="rId6" action="ppaction://hlinksldjump"/>
          </p:cNvPr>
          <p:cNvSpPr txBox="1"/>
          <p:nvPr/>
        </p:nvSpPr>
        <p:spPr>
          <a:xfrm>
            <a:off x="199657" y="2924944"/>
            <a:ext cx="140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CÂU 1</a:t>
            </a:r>
          </a:p>
        </p:txBody>
      </p:sp>
      <p:sp>
        <p:nvSpPr>
          <p:cNvPr id="8" name="TextBox 7">
            <a:hlinkClick r:id="rId7" action="ppaction://hlinksldjump"/>
          </p:cNvPr>
          <p:cNvSpPr txBox="1"/>
          <p:nvPr/>
        </p:nvSpPr>
        <p:spPr>
          <a:xfrm>
            <a:off x="1849345" y="2937181"/>
            <a:ext cx="140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CÂU 2</a:t>
            </a:r>
          </a:p>
        </p:txBody>
      </p:sp>
      <p:sp>
        <p:nvSpPr>
          <p:cNvPr id="9" name="TextBox 8">
            <a:hlinkClick r:id="rId8" action="ppaction://hlinksldjump"/>
          </p:cNvPr>
          <p:cNvSpPr txBox="1"/>
          <p:nvPr/>
        </p:nvSpPr>
        <p:spPr>
          <a:xfrm>
            <a:off x="128078" y="5987264"/>
            <a:ext cx="140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CÂU 3</a:t>
            </a:r>
          </a:p>
        </p:txBody>
      </p:sp>
      <p:sp>
        <p:nvSpPr>
          <p:cNvPr id="10" name="TextBox 9">
            <a:hlinkClick r:id="rId9" action="ppaction://hlinksldjump"/>
          </p:cNvPr>
          <p:cNvSpPr txBox="1"/>
          <p:nvPr/>
        </p:nvSpPr>
        <p:spPr>
          <a:xfrm>
            <a:off x="1864269" y="5987264"/>
            <a:ext cx="140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CÂU 4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44" y="-8661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>
                <a:latin typeface="Times New Roman"/>
                <a:ea typeface="Arial"/>
              </a:rPr>
              <a:t>3</a:t>
            </a:r>
            <a:r>
              <a:rPr lang="en-US" sz="2400" b="1">
                <a:latin typeface="Times New Roman"/>
                <a:ea typeface="Arial"/>
              </a:rPr>
              <a:t>. Kể tên và hát diễn cảm bài hát ở các chủ đề đã học</a:t>
            </a:r>
            <a:endParaRPr lang="en-US" sz="2400">
              <a:effectLst/>
              <a:latin typeface="Times New Roman"/>
              <a:ea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9952" y="6168255"/>
            <a:ext cx="459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(</a:t>
            </a:r>
            <a:r>
              <a:rPr lang="en-US" i="1" dirty="0" err="1">
                <a:solidFill>
                  <a:srgbClr val="FF0000"/>
                </a:solidFill>
              </a:rPr>
              <a:t>Chú</a:t>
            </a:r>
            <a:r>
              <a:rPr lang="en-US" i="1" dirty="0">
                <a:solidFill>
                  <a:srgbClr val="FF0000"/>
                </a:solidFill>
              </a:rPr>
              <a:t> ý GV </a:t>
            </a:r>
            <a:r>
              <a:rPr lang="en-US" i="1" dirty="0" err="1">
                <a:solidFill>
                  <a:srgbClr val="FF0000"/>
                </a:solidFill>
              </a:rPr>
              <a:t>sử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dụng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ấn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vào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vòng</a:t>
            </a:r>
            <a:r>
              <a:rPr lang="en-US" i="1" dirty="0">
                <a:solidFill>
                  <a:srgbClr val="FF0000"/>
                </a:solidFill>
              </a:rPr>
              <a:t> quay 1 </a:t>
            </a:r>
            <a:r>
              <a:rPr lang="en-US" i="1" dirty="0" err="1">
                <a:solidFill>
                  <a:srgbClr val="FF0000"/>
                </a:solidFill>
              </a:rPr>
              <a:t>lần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là</a:t>
            </a:r>
            <a:r>
              <a:rPr lang="en-US" i="1" dirty="0">
                <a:solidFill>
                  <a:srgbClr val="FF0000"/>
                </a:solidFill>
              </a:rPr>
              <a:t> quay, </a:t>
            </a:r>
            <a:r>
              <a:rPr lang="en-US" i="1" dirty="0" err="1">
                <a:solidFill>
                  <a:srgbClr val="FF0000"/>
                </a:solidFill>
              </a:rPr>
              <a:t>ấn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vào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vòng</a:t>
            </a:r>
            <a:r>
              <a:rPr lang="en-US" i="1" dirty="0">
                <a:solidFill>
                  <a:srgbClr val="FF0000"/>
                </a:solidFill>
              </a:rPr>
              <a:t> quay 2 </a:t>
            </a:r>
            <a:r>
              <a:rPr lang="en-US" i="1" dirty="0" err="1">
                <a:solidFill>
                  <a:srgbClr val="FF0000"/>
                </a:solidFill>
              </a:rPr>
              <a:t>lần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là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dừng</a:t>
            </a:r>
            <a:r>
              <a:rPr lang="en-US" i="1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151" y="2425430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471919"/>
      </p:ext>
    </p:extLst>
  </p:cSld>
  <p:clrMapOvr>
    <a:masterClrMapping/>
  </p:clrMapOvr>
  <p:transition advClick="0"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ntitl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3501008"/>
            <a:ext cx="55446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</a:rPr>
              <a:t>Câu</a:t>
            </a:r>
            <a:r>
              <a:rPr lang="en-US" sz="3600" dirty="0">
                <a:solidFill>
                  <a:srgbClr val="002060"/>
                </a:solidFill>
              </a:rPr>
              <a:t> 1:</a:t>
            </a:r>
            <a:r>
              <a:rPr lang="en-US" sz="3600" dirty="0">
                <a:solidFill>
                  <a:srgbClr val="FF0000"/>
                </a:solidFill>
              </a:rPr>
              <a:t> Ở </a:t>
            </a:r>
            <a:r>
              <a:rPr lang="en-US" sz="3600" dirty="0" err="1">
                <a:solidFill>
                  <a:srgbClr val="FF0000"/>
                </a:solidFill>
              </a:rPr>
              <a:t>học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err="1">
                <a:solidFill>
                  <a:srgbClr val="FF0000"/>
                </a:solidFill>
              </a:rPr>
              <a:t>kỳ</a:t>
            </a:r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 smtClean="0">
                <a:solidFill>
                  <a:srgbClr val="FF0000"/>
                </a:solidFill>
              </a:rPr>
              <a:t>1 </a:t>
            </a:r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đã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học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những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err="1">
                <a:solidFill>
                  <a:srgbClr val="FF0000"/>
                </a:solidFill>
              </a:rPr>
              <a:t>bài</a:t>
            </a:r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 smtClean="0">
                <a:solidFill>
                  <a:srgbClr val="FF0000"/>
                </a:solidFill>
              </a:rPr>
              <a:t>hát, tác giả nào trong chủ đề nào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373216"/>
            <a:ext cx="8964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</a:rPr>
              <a:t>Đáp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án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err="1">
                <a:solidFill>
                  <a:srgbClr val="002060"/>
                </a:solidFill>
              </a:rPr>
              <a:t>câu</a:t>
            </a:r>
            <a:r>
              <a:rPr lang="en-US" sz="2400">
                <a:solidFill>
                  <a:srgbClr val="002060"/>
                </a:solidFill>
              </a:rPr>
              <a:t> </a:t>
            </a:r>
            <a:r>
              <a:rPr lang="en-US" sz="2400" smtClean="0">
                <a:solidFill>
                  <a:srgbClr val="002060"/>
                </a:solidFill>
              </a:rPr>
              <a:t>1:</a:t>
            </a:r>
            <a:r>
              <a:rPr lang="en-US" sz="2400" smtClean="0">
                <a:latin typeface="Times New Roman"/>
                <a:ea typeface="Calibri"/>
              </a:rPr>
              <a:t>Dàn </a:t>
            </a:r>
            <a:r>
              <a:rPr lang="en-US" sz="2400">
                <a:latin typeface="Times New Roman"/>
                <a:ea typeface="Calibri"/>
              </a:rPr>
              <a:t>nhạc </a:t>
            </a:r>
            <a:r>
              <a:rPr lang="en-US" sz="2400">
                <a:latin typeface="Times New Roman"/>
                <a:ea typeface="Calibri"/>
              </a:rPr>
              <a:t>trong </a:t>
            </a:r>
            <a:r>
              <a:rPr lang="en-US" sz="2400" smtClean="0">
                <a:latin typeface="Times New Roman"/>
                <a:ea typeface="Calibri"/>
              </a:rPr>
              <a:t>vười-Tô Đông Hải-CĐ </a:t>
            </a:r>
            <a:r>
              <a:rPr lang="en-US" sz="2400">
                <a:latin typeface="Times New Roman"/>
                <a:ea typeface="Calibri"/>
              </a:rPr>
              <a:t>1. Con chim chích </a:t>
            </a:r>
            <a:r>
              <a:rPr lang="en-US" sz="2400">
                <a:latin typeface="Times New Roman"/>
                <a:ea typeface="Calibri"/>
              </a:rPr>
              <a:t>chòe </a:t>
            </a:r>
            <a:r>
              <a:rPr lang="en-US" sz="2400" smtClean="0">
                <a:latin typeface="Times New Roman"/>
                <a:ea typeface="Calibri"/>
              </a:rPr>
              <a:t>dân ca Nam Bộ-Lời Việt Anh-CĐ </a:t>
            </a:r>
            <a:r>
              <a:rPr lang="en-US" sz="2400">
                <a:latin typeface="Times New Roman"/>
                <a:ea typeface="Calibri"/>
              </a:rPr>
              <a:t>2. Học sinh lớp 2 </a:t>
            </a:r>
            <a:r>
              <a:rPr lang="en-US" sz="2400">
                <a:latin typeface="Times New Roman"/>
                <a:ea typeface="Calibri"/>
              </a:rPr>
              <a:t>chăm </a:t>
            </a:r>
            <a:r>
              <a:rPr lang="en-US" sz="2400" smtClean="0">
                <a:latin typeface="Times New Roman"/>
                <a:ea typeface="Calibri"/>
              </a:rPr>
              <a:t>ngoan-Hoàng Long-CĐ </a:t>
            </a:r>
            <a:r>
              <a:rPr lang="en-US" sz="2400">
                <a:latin typeface="Times New Roman"/>
                <a:ea typeface="Calibri"/>
              </a:rPr>
              <a:t>3.Chú chim nhỏ </a:t>
            </a:r>
            <a:r>
              <a:rPr lang="en-US" sz="2400">
                <a:latin typeface="Times New Roman"/>
                <a:ea typeface="Calibri"/>
              </a:rPr>
              <a:t>dễ </a:t>
            </a:r>
            <a:r>
              <a:rPr lang="en-US" sz="2400" smtClean="0">
                <a:latin typeface="Times New Roman"/>
                <a:ea typeface="Calibri"/>
              </a:rPr>
              <a:t>thương-Nhạc Pháp-Lời Hoàng Anh-CĐ 4.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istrator\Desktop\hinh nen dep pp\TOG TRO CHOI\ve trop cho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5083"/>
            <a:ext cx="241385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4077072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0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1436" y="3284984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</a:rPr>
              <a:t>Câu</a:t>
            </a:r>
            <a:r>
              <a:rPr lang="en-US" sz="3600" dirty="0">
                <a:solidFill>
                  <a:srgbClr val="002060"/>
                </a:solidFill>
              </a:rPr>
              <a:t> 2:</a:t>
            </a:r>
            <a:r>
              <a:rPr lang="en-US" sz="3600" dirty="0">
                <a:solidFill>
                  <a:srgbClr val="FF0000"/>
                </a:solidFill>
              </a:rPr>
              <a:t> Ở </a:t>
            </a:r>
            <a:r>
              <a:rPr lang="en-US" sz="3600" dirty="0" err="1">
                <a:solidFill>
                  <a:srgbClr val="FF0000"/>
                </a:solidFill>
              </a:rPr>
              <a:t>học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kỳ</a:t>
            </a:r>
            <a:r>
              <a:rPr lang="en-US" sz="3600" dirty="0">
                <a:solidFill>
                  <a:srgbClr val="FF0000"/>
                </a:solidFill>
              </a:rPr>
              <a:t> 2 </a:t>
            </a:r>
            <a:r>
              <a:rPr lang="en-US" sz="3600" dirty="0" err="1">
                <a:solidFill>
                  <a:srgbClr val="FF0000"/>
                </a:solidFill>
              </a:rPr>
              <a:t>em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đã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học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những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bài</a:t>
            </a:r>
            <a:r>
              <a:rPr lang="en-US" sz="3600" dirty="0">
                <a:solidFill>
                  <a:srgbClr val="FF0000"/>
                </a:solidFill>
              </a:rPr>
              <a:t> TĐN </a:t>
            </a:r>
            <a:r>
              <a:rPr lang="en-US" sz="3600" dirty="0" err="1">
                <a:solidFill>
                  <a:srgbClr val="FF0000"/>
                </a:solidFill>
              </a:rPr>
              <a:t>nào</a:t>
            </a:r>
            <a:r>
              <a:rPr lang="en-US" sz="3600" dirty="0">
                <a:solidFill>
                  <a:srgbClr val="FF0000"/>
                </a:solidFill>
              </a:rPr>
              <a:t>? </a:t>
            </a:r>
            <a:r>
              <a:rPr lang="en-US" sz="3600" dirty="0" err="1">
                <a:solidFill>
                  <a:srgbClr val="FF0000"/>
                </a:solidFill>
              </a:rPr>
              <a:t>Hãy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kể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tên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các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bài</a:t>
            </a:r>
            <a:r>
              <a:rPr lang="en-US" sz="3600" dirty="0">
                <a:solidFill>
                  <a:srgbClr val="FF0000"/>
                </a:solidFill>
              </a:rPr>
              <a:t> TĐN </a:t>
            </a:r>
            <a:r>
              <a:rPr lang="en-US" sz="3600" dirty="0" err="1">
                <a:solidFill>
                  <a:srgbClr val="FF0000"/>
                </a:solidFill>
              </a:rPr>
              <a:t>đó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373216"/>
            <a:ext cx="896448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</a:rPr>
              <a:t>Đáp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án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err="1">
                <a:solidFill>
                  <a:srgbClr val="002060"/>
                </a:solidFill>
              </a:rPr>
              <a:t>câu</a:t>
            </a:r>
            <a:r>
              <a:rPr lang="en-US" sz="2800">
                <a:solidFill>
                  <a:srgbClr val="002060"/>
                </a:solidFill>
              </a:rPr>
              <a:t> </a:t>
            </a:r>
            <a:r>
              <a:rPr lang="en-US" sz="2800" smtClean="0">
                <a:solidFill>
                  <a:srgbClr val="002060"/>
                </a:solidFill>
              </a:rPr>
              <a:t>2: </a:t>
            </a:r>
            <a:r>
              <a:rPr lang="en-US" sz="2800" smtClean="0">
                <a:solidFill>
                  <a:srgbClr val="000000"/>
                </a:solidFill>
                <a:latin typeface="Times New Roman"/>
                <a:ea typeface="Calibri"/>
              </a:rPr>
              <a:t>Hoa 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Calibri"/>
              </a:rPr>
              <a:t>lá màu </a:t>
            </a:r>
            <a:r>
              <a:rPr lang="en-US" sz="2800" smtClean="0">
                <a:solidFill>
                  <a:srgbClr val="000000"/>
                </a:solidFill>
                <a:latin typeface="Times New Roman"/>
                <a:ea typeface="Calibri"/>
              </a:rPr>
              <a:t>xuân-Hoàng Hà-CĐ5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Calibri"/>
              </a:rPr>
              <a:t>. Mẹ ơi con </a:t>
            </a:r>
            <a:r>
              <a:rPr lang="en-US" sz="2800" smtClean="0">
                <a:solidFill>
                  <a:srgbClr val="000000"/>
                </a:solidFill>
                <a:latin typeface="Times New Roman"/>
                <a:ea typeface="Calibri"/>
              </a:rPr>
              <a:t>biết-Nguyễn Văn Chung-CĐ 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Calibri"/>
              </a:rPr>
              <a:t>6. Trang trại vui </a:t>
            </a:r>
            <a:r>
              <a:rPr lang="en-US" sz="2800" smtClean="0">
                <a:solidFill>
                  <a:srgbClr val="000000"/>
                </a:solidFill>
                <a:latin typeface="Times New Roman"/>
                <a:ea typeface="Calibri"/>
              </a:rPr>
              <a:t>vẻ-Nhạc nước ngoài-Lời Phương Mai-CĐ7. 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Calibri"/>
              </a:rPr>
              <a:t>Ngày hè </a:t>
            </a:r>
            <a:r>
              <a:rPr lang="en-US" sz="2800" smtClean="0">
                <a:solidFill>
                  <a:srgbClr val="000000"/>
                </a:solidFill>
                <a:latin typeface="Times New Roman"/>
                <a:ea typeface="Calibri"/>
              </a:rPr>
              <a:t>vui-Lê Bùi-CĐ8</a:t>
            </a:r>
            <a:r>
              <a:rPr lang="en-US" sz="200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</a:p>
          <a:p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Administrator\Desktop\hinh nen dep pp\TOG TRO CHOI\ve trop cho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5083"/>
            <a:ext cx="241385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4077072"/>
            <a:ext cx="240418" cy="19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520</Words>
  <Application>Microsoft Office PowerPoint</Application>
  <PresentationFormat>On-screen Show (4:3)</PresentationFormat>
  <Paragraphs>43</Paragraphs>
  <Slides>14</Slides>
  <Notes>5</Notes>
  <HiddenSlides>0</HiddenSlides>
  <MMClips>12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Office Theme</vt:lpstr>
      <vt:lpstr>5_Office Theme</vt:lpstr>
      <vt:lpstr>2_Office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146</cp:revision>
  <dcterms:created xsi:type="dcterms:W3CDTF">2021-06-20T03:25:41Z</dcterms:created>
  <dcterms:modified xsi:type="dcterms:W3CDTF">2021-06-25T04:45:21Z</dcterms:modified>
</cp:coreProperties>
</file>