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0" r:id="rId2"/>
    <p:sldMasterId id="2147483756" r:id="rId3"/>
    <p:sldMasterId id="2147483769" r:id="rId4"/>
  </p:sldMasterIdLst>
  <p:notesMasterIdLst>
    <p:notesMasterId r:id="rId14"/>
  </p:notesMasterIdLst>
  <p:sldIdLst>
    <p:sldId id="256" r:id="rId5"/>
    <p:sldId id="289" r:id="rId6"/>
    <p:sldId id="313" r:id="rId7"/>
    <p:sldId id="316" r:id="rId8"/>
    <p:sldId id="317" r:id="rId9"/>
    <p:sldId id="318" r:id="rId10"/>
    <p:sldId id="319" r:id="rId11"/>
    <p:sldId id="282" r:id="rId12"/>
    <p:sldId id="283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9D9D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69" d="100"/>
          <a:sy n="69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B3246-DD7C-463C-8BEF-BCDC7CC89618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661ABF-3971-4E26-9941-907176577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14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61ABF-3971-4E26-9941-9071765770D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954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61ABF-3971-4E26-9941-9071765770DD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954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61ABF-3971-4E26-9941-9071765770DD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954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61ABF-3971-4E26-9941-9071765770D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3090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61ABF-3971-4E26-9941-9071765770DD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954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663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913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8128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2809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8318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886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266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1395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6178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1347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317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9845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0332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7042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992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984783-4798-4E56-A153-8EC7D0DFB34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9055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6621F3-9DC6-4311-8744-92AD922BAD0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0927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BC31FA-6C59-417C-8593-6AC00461343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016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BBB8C6-C47A-46F9-91D8-A915CE0705A9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2845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30A439-5567-4C4A-9CF8-8B300AB7AE6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9214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DD56D5-0C1B-4AF9-BCED-82C7CBFFBC9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596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83BFD3-DD0D-48FC-9695-EA2B93A3A674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359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1960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CDBFF8-7488-4E71-9424-65B8B3F4DD8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4738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1B6A8F-AD60-4C62-9F58-792C4B1A4B04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2599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35A4AA-766B-46DC-B7A6-EAC8B2C6C73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2390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A1E265-BC40-42DC-BDBF-A4977D1E9CA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5303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77EBB1-C596-4B56-92D9-7A645B3C3959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9214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9839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8332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99061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7378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0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54849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1456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5824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5826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8291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64599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83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878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480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215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853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296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D629E-10BD-45C1-9C6A-589D2DD61795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54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763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58FD771-B49F-4F95-B732-A852B316F459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70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221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microsoft.com/office/2007/relationships/media" Target="../media/media8.mp3"/><Relationship Id="rId18" Type="http://schemas.openxmlformats.org/officeDocument/2006/relationships/image" Target="../media/image8.jpg"/><Relationship Id="rId3" Type="http://schemas.microsoft.com/office/2007/relationships/media" Target="../media/media3.mp3"/><Relationship Id="rId21" Type="http://schemas.openxmlformats.org/officeDocument/2006/relationships/image" Target="../media/image2.png"/><Relationship Id="rId7" Type="http://schemas.microsoft.com/office/2007/relationships/media" Target="../media/media5.mp3"/><Relationship Id="rId12" Type="http://schemas.openxmlformats.org/officeDocument/2006/relationships/audio" Target="../media/media7.mp3"/><Relationship Id="rId17" Type="http://schemas.openxmlformats.org/officeDocument/2006/relationships/slideLayout" Target="../slideLayouts/slideLayout24.xml"/><Relationship Id="rId2" Type="http://schemas.openxmlformats.org/officeDocument/2006/relationships/audio" Target="../media/media2.mp3"/><Relationship Id="rId16" Type="http://schemas.openxmlformats.org/officeDocument/2006/relationships/audio" Target="../media/media9.mp3"/><Relationship Id="rId20" Type="http://schemas.openxmlformats.org/officeDocument/2006/relationships/image" Target="../media/image10.png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microsoft.com/office/2007/relationships/media" Target="../media/media7.mp3"/><Relationship Id="rId5" Type="http://schemas.microsoft.com/office/2007/relationships/media" Target="../media/media4.mp3"/><Relationship Id="rId15" Type="http://schemas.microsoft.com/office/2007/relationships/media" Target="../media/media9.mp3"/><Relationship Id="rId10" Type="http://schemas.openxmlformats.org/officeDocument/2006/relationships/audio" Target="../media/media6.mp3"/><Relationship Id="rId19" Type="http://schemas.openxmlformats.org/officeDocument/2006/relationships/image" Target="../media/image9.png"/><Relationship Id="rId4" Type="http://schemas.openxmlformats.org/officeDocument/2006/relationships/audio" Target="../media/media3.mp3"/><Relationship Id="rId9" Type="http://schemas.microsoft.com/office/2007/relationships/media" Target="../media/media6.mp3"/><Relationship Id="rId14" Type="http://schemas.openxmlformats.org/officeDocument/2006/relationships/audio" Target="../media/media8.mp3"/><Relationship Id="rId22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jp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11.png"/><Relationship Id="rId5" Type="http://schemas.openxmlformats.org/officeDocument/2006/relationships/image" Target="../media/image8.jp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14.jpg"/><Relationship Id="rId12" Type="http://schemas.openxmlformats.org/officeDocument/2006/relationships/image" Target="../media/image7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11.png"/><Relationship Id="rId11" Type="http://schemas.openxmlformats.org/officeDocument/2006/relationships/image" Target="../media/image18.png"/><Relationship Id="rId5" Type="http://schemas.openxmlformats.org/officeDocument/2006/relationships/image" Target="../media/image8.jpg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6.png"/><Relationship Id="rId1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microsoft.com/office/2007/relationships/media" Target="../media/media8.mp3"/><Relationship Id="rId18" Type="http://schemas.openxmlformats.org/officeDocument/2006/relationships/notesSlide" Target="../notesSlides/notesSlide4.xml"/><Relationship Id="rId3" Type="http://schemas.microsoft.com/office/2007/relationships/media" Target="../media/media3.mp3"/><Relationship Id="rId21" Type="http://schemas.openxmlformats.org/officeDocument/2006/relationships/image" Target="../media/image10.png"/><Relationship Id="rId7" Type="http://schemas.microsoft.com/office/2007/relationships/media" Target="../media/media5.mp3"/><Relationship Id="rId12" Type="http://schemas.openxmlformats.org/officeDocument/2006/relationships/audio" Target="../media/media7.mp3"/><Relationship Id="rId17" Type="http://schemas.openxmlformats.org/officeDocument/2006/relationships/slideLayout" Target="../slideLayouts/slideLayout24.xml"/><Relationship Id="rId2" Type="http://schemas.openxmlformats.org/officeDocument/2006/relationships/audio" Target="../media/media2.mp3"/><Relationship Id="rId16" Type="http://schemas.openxmlformats.org/officeDocument/2006/relationships/audio" Target="../media/media9.mp3"/><Relationship Id="rId20" Type="http://schemas.openxmlformats.org/officeDocument/2006/relationships/image" Target="../media/image9.png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microsoft.com/office/2007/relationships/media" Target="../media/media7.mp3"/><Relationship Id="rId5" Type="http://schemas.microsoft.com/office/2007/relationships/media" Target="../media/media4.mp3"/><Relationship Id="rId15" Type="http://schemas.microsoft.com/office/2007/relationships/media" Target="../media/media9.mp3"/><Relationship Id="rId10" Type="http://schemas.openxmlformats.org/officeDocument/2006/relationships/audio" Target="../media/media6.mp3"/><Relationship Id="rId19" Type="http://schemas.openxmlformats.org/officeDocument/2006/relationships/image" Target="../media/image8.jpg"/><Relationship Id="rId4" Type="http://schemas.openxmlformats.org/officeDocument/2006/relationships/audio" Target="../media/media3.mp3"/><Relationship Id="rId9" Type="http://schemas.microsoft.com/office/2007/relationships/media" Target="../media/media6.mp3"/><Relationship Id="rId14" Type="http://schemas.openxmlformats.org/officeDocument/2006/relationships/audio" Target="../media/media8.mp3"/><Relationship Id="rId2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526" y="-171399"/>
            <a:ext cx="7477802" cy="1368151"/>
          </a:xfrm>
          <a:prstGeom prst="rect">
            <a:avLst/>
          </a:prstGeom>
          <a:noFill/>
        </p:spPr>
        <p:txBody>
          <a:bodyPr wrap="square" rtlCol="0">
            <a:prstTxWarp prst="textCurveUp">
              <a:avLst/>
            </a:prstTxWarp>
            <a:spAutoFit/>
          </a:bodyPr>
          <a:lstStyle/>
          <a:p>
            <a:r>
              <a:rPr lang="en-US" sz="3600" b="1" smtClean="0">
                <a:solidFill>
                  <a:srgbClr val="002060"/>
                </a:solidFill>
              </a:rPr>
              <a:t>Chào mừng quý thầy cô và các bạn học sinh đến với tiết âm nhạc</a:t>
            </a:r>
            <a:endParaRPr lang="en-US" sz="3600" b="1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014" y="-64725"/>
            <a:ext cx="585816" cy="5858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621" y="5382508"/>
            <a:ext cx="480835" cy="3854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39144" y="6488668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smtClean="0">
                <a:solidFill>
                  <a:srgbClr val="FF0000"/>
                </a:solidFill>
              </a:rPr>
              <a:t>Bản quyền TT-ÂN-Phi Trường 0987508433  cấm chia sẻ dưới mọi hình thức</a:t>
            </a:r>
            <a:endParaRPr lang="en-US" i="1">
              <a:solidFill>
                <a:srgbClr val="FF0000"/>
              </a:solidFill>
            </a:endParaRPr>
          </a:p>
        </p:txBody>
      </p:sp>
      <p:pic>
        <p:nvPicPr>
          <p:cNvPr id="8" name="nhac tap chung xuat s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00381" y="601735"/>
            <a:ext cx="609600" cy="609600"/>
          </a:xfrm>
          <a:prstGeom prst="rect">
            <a:avLst/>
          </a:prstGeom>
        </p:spPr>
      </p:pic>
      <p:pic>
        <p:nvPicPr>
          <p:cNvPr id="2" name="Picture 3" descr="C:\Users\Administrator\Desktop\HSH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746" y="2276872"/>
            <a:ext cx="4608512" cy="933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378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7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610000" y="1052736"/>
            <a:ext cx="18277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/>
            <a:r>
              <a:rPr lang="pt-BR" sz="4000" b="1" u="sng" smtClean="0">
                <a:solidFill>
                  <a:srgbClr val="00B0F0"/>
                </a:solidFill>
              </a:rPr>
              <a:t>TIẾT  35</a:t>
            </a:r>
            <a:endParaRPr lang="en-US" sz="4000" u="sng">
              <a:solidFill>
                <a:srgbClr val="00B0F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63688" y="2204864"/>
            <a:ext cx="61926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pt-BR" sz="3200" b="1" smtClean="0">
                <a:solidFill>
                  <a:srgbClr val="00B0F0"/>
                </a:solidFill>
              </a:rPr>
              <a:t>KIỂM TRA ĐÁNH GIÁ CUỐI NĂM</a:t>
            </a:r>
            <a:endParaRPr lang="en-US" sz="3200">
              <a:solidFill>
                <a:srgbClr val="00B0F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247" y="4149080"/>
            <a:ext cx="240418" cy="19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95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355976" y="836712"/>
            <a:ext cx="4680520" cy="5904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27562" y="868087"/>
            <a:ext cx="1886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8 FILE BÀI HÁT </a:t>
            </a:r>
          </a:p>
        </p:txBody>
      </p:sp>
      <p:pic>
        <p:nvPicPr>
          <p:cNvPr id="8" name="1DAN NHAC TROG VUON BEAT 1LA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794922" y="1222866"/>
            <a:ext cx="609600" cy="609600"/>
          </a:xfrm>
          <a:prstGeom prst="rect">
            <a:avLst/>
          </a:prstGeom>
        </p:spPr>
      </p:pic>
      <p:pic>
        <p:nvPicPr>
          <p:cNvPr id="9" name="2CON CHIM CHICH CHOE beat 1LA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802502" y="2411074"/>
            <a:ext cx="609600" cy="609600"/>
          </a:xfrm>
          <a:prstGeom prst="rect">
            <a:avLst/>
          </a:prstGeom>
        </p:spPr>
      </p:pic>
      <p:pic>
        <p:nvPicPr>
          <p:cNvPr id="10" name="3 HS L2 CHAM NGOAN beat - 1 LAN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802502" y="4152156"/>
            <a:ext cx="609600" cy="609600"/>
          </a:xfrm>
          <a:prstGeom prst="rect">
            <a:avLst/>
          </a:prstGeom>
        </p:spPr>
      </p:pic>
      <p:pic>
        <p:nvPicPr>
          <p:cNvPr id="11" name="4CHU CHI NHO DEATHUOG -1LAN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904509" y="5589240"/>
            <a:ext cx="609600" cy="609600"/>
          </a:xfrm>
          <a:prstGeom prst="rect">
            <a:avLst/>
          </a:prstGeom>
        </p:spPr>
      </p:pic>
      <p:pic>
        <p:nvPicPr>
          <p:cNvPr id="12" name="5HOA LA MUA XUAN -1 LAN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8189168" y="1287604"/>
            <a:ext cx="609600" cy="609600"/>
          </a:xfrm>
          <a:prstGeom prst="rect">
            <a:avLst/>
          </a:prstGeom>
        </p:spPr>
      </p:pic>
      <p:pic>
        <p:nvPicPr>
          <p:cNvPr id="13" name="6ME OI CO BIET BEAT -1LAN.mp3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8189168" y="2411074"/>
            <a:ext cx="609600" cy="609600"/>
          </a:xfrm>
          <a:prstGeom prst="rect">
            <a:avLst/>
          </a:prstGeom>
        </p:spPr>
      </p:pic>
      <p:pic>
        <p:nvPicPr>
          <p:cNvPr id="14" name="7TRAG TRAI VV BEAT -1 LAN.mp3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8209625" y="4128282"/>
            <a:ext cx="609600" cy="609600"/>
          </a:xfrm>
          <a:prstGeom prst="rect">
            <a:avLst/>
          </a:prstGeom>
        </p:spPr>
      </p:pic>
      <p:pic>
        <p:nvPicPr>
          <p:cNvPr id="15" name="8NGAY HE V -1 LAN.mp3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8161459" y="5589240"/>
            <a:ext cx="609600" cy="6096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0"/>
            <a:ext cx="585816" cy="58581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113818"/>
            <a:ext cx="240418" cy="19274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59632" y="776882"/>
            <a:ext cx="30963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>
                <a:solidFill>
                  <a:prstClr val="black"/>
                </a:solidFill>
                <a:ea typeface="Arial"/>
                <a:cs typeface="Arial"/>
              </a:rPr>
              <a:t>1. Hát và tập biểu diễn trước lớp bài hát em thích trong các bài đã học</a:t>
            </a:r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80728" y="2967735"/>
            <a:ext cx="30152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lvl="0"/>
            <a:r>
              <a:rPr lang="en-US" sz="2800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Kiểm tra cá nhân HS biểu diễn hát các hình thức thức sau: múa, vận động minh hoạ bài hát mà em yêu thích nhất, thuộc nhất.</a:t>
            </a:r>
            <a:endParaRPr lang="en-US" sz="2800">
              <a:solidFill>
                <a:prstClr val="black"/>
              </a:solidFill>
              <a:latin typeface="Calibri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0409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477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363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8162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6041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604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4856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187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581128"/>
            <a:ext cx="4481953" cy="18722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1" y="2420888"/>
            <a:ext cx="5980110" cy="2060777"/>
          </a:xfrm>
          <a:prstGeom prst="rect">
            <a:avLst/>
          </a:prstGeom>
        </p:spPr>
      </p:pic>
      <p:pic>
        <p:nvPicPr>
          <p:cNvPr id="8" name="doc nha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86881" y="5598012"/>
            <a:ext cx="609600" cy="609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0"/>
            <a:ext cx="585816" cy="58581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247" y="4149080"/>
            <a:ext cx="240418" cy="19274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568868" y="1885770"/>
            <a:ext cx="57182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>
                <a:latin typeface="Times New Roman"/>
                <a:ea typeface="Times New Roman"/>
                <a:cs typeface="Arial"/>
              </a:rPr>
              <a:t>– Đọc theo kí hiệu bàn tay bài đọc nhạc số 3.</a:t>
            </a:r>
            <a:endParaRPr lang="en-US" sz="2400">
              <a:ea typeface="Calibri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86882" y="764704"/>
            <a:ext cx="62849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  <a:tabLst>
                <a:tab pos="165100" algn="l"/>
                <a:tab pos="228600" algn="l"/>
              </a:tabLst>
            </a:pPr>
            <a:r>
              <a:rPr lang="en-US" b="1" smtClean="0">
                <a:latin typeface="Arial"/>
                <a:ea typeface="Arial"/>
                <a:cs typeface="Arial"/>
              </a:rPr>
              <a:t>2.Lựa </a:t>
            </a:r>
            <a:r>
              <a:rPr lang="en-US" b="1">
                <a:latin typeface="Arial"/>
                <a:ea typeface="Arial"/>
                <a:cs typeface="Arial"/>
              </a:rPr>
              <a:t>chọn một trong hai bài đọc nhạc và thực hiện theo các yêu cầu </a:t>
            </a:r>
            <a:r>
              <a:rPr lang="en-US" b="1">
                <a:latin typeface="Arial"/>
                <a:ea typeface="Arial"/>
                <a:cs typeface="Arial"/>
              </a:rPr>
              <a:t>sau</a:t>
            </a:r>
            <a:r>
              <a:rPr lang="en-US" b="1" smtClean="0">
                <a:latin typeface="Arial"/>
                <a:ea typeface="Arial"/>
                <a:cs typeface="Arial"/>
              </a:rPr>
              <a:t>: </a:t>
            </a:r>
            <a:r>
              <a:rPr lang="en-US" i="1" smtClean="0">
                <a:latin typeface="Arial"/>
                <a:ea typeface="Arial"/>
                <a:cs typeface="Arial"/>
              </a:rPr>
              <a:t>Kiểm tra cá nhân, nhóm..cho chọn bài đọc nhạc nào?</a:t>
            </a:r>
            <a:endParaRPr lang="en-US" sz="1200" i="1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9714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0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822" y="4869160"/>
            <a:ext cx="4481953" cy="18722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150" y="1556792"/>
            <a:ext cx="6233202" cy="8176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038" y="3000966"/>
            <a:ext cx="6817924" cy="7709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229" y="2448655"/>
            <a:ext cx="393193" cy="4846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448655"/>
            <a:ext cx="365761" cy="5227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5" y="2484375"/>
            <a:ext cx="576064" cy="50405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154" y="2516333"/>
            <a:ext cx="393193" cy="48463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465699"/>
            <a:ext cx="365761" cy="5227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743" y="2457993"/>
            <a:ext cx="576064" cy="50405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036" y="3868937"/>
            <a:ext cx="393193" cy="48463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485" y="3816706"/>
            <a:ext cx="365761" cy="52273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154" y="3816706"/>
            <a:ext cx="576064" cy="50405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857" y="3868937"/>
            <a:ext cx="393193" cy="48463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862" y="3868937"/>
            <a:ext cx="365761" cy="52273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3908644"/>
            <a:ext cx="576064" cy="50405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247" y="4149080"/>
            <a:ext cx="240418" cy="19274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07150" y="636037"/>
            <a:ext cx="55046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– Đọc kết hợp vận động cơ thể theo ý thích bài đọc nhạc số 4.</a:t>
            </a:r>
            <a:endParaRPr lang="en-US" sz="2800">
              <a:solidFill>
                <a:prstClr val="black"/>
              </a:solidFill>
              <a:ea typeface="Calibri"/>
              <a:cs typeface="Arial"/>
            </a:endParaRPr>
          </a:p>
        </p:txBody>
      </p:sp>
      <p:pic>
        <p:nvPicPr>
          <p:cNvPr id="8" name="DOC NHAC SO 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50622" y="5811188"/>
            <a:ext cx="609600" cy="6096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0"/>
            <a:ext cx="585816" cy="585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702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4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727562" y="836712"/>
            <a:ext cx="3308933" cy="5904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27562" y="868087"/>
            <a:ext cx="1886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8 FILE BÀI HÁT </a:t>
            </a:r>
          </a:p>
        </p:txBody>
      </p:sp>
      <p:pic>
        <p:nvPicPr>
          <p:cNvPr id="8" name="1DAN NHAC TROG VUON BEAT 1LA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6513301" y="1298157"/>
            <a:ext cx="609600" cy="609600"/>
          </a:xfrm>
          <a:prstGeom prst="rect">
            <a:avLst/>
          </a:prstGeom>
        </p:spPr>
      </p:pic>
      <p:pic>
        <p:nvPicPr>
          <p:cNvPr id="9" name="2CON CHIM CHICH CHOE beat 1LA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6493263" y="2437683"/>
            <a:ext cx="609600" cy="609600"/>
          </a:xfrm>
          <a:prstGeom prst="rect">
            <a:avLst/>
          </a:prstGeom>
        </p:spPr>
      </p:pic>
      <p:pic>
        <p:nvPicPr>
          <p:cNvPr id="10" name="3 HS L2 CHAM NGOAN beat - 1 LAN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6564200" y="4210190"/>
            <a:ext cx="609600" cy="609600"/>
          </a:xfrm>
          <a:prstGeom prst="rect">
            <a:avLst/>
          </a:prstGeom>
        </p:spPr>
      </p:pic>
      <p:pic>
        <p:nvPicPr>
          <p:cNvPr id="11" name="4CHU CHI NHO DEATHUOG -1LAN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6642900" y="5525825"/>
            <a:ext cx="609600" cy="609600"/>
          </a:xfrm>
          <a:prstGeom prst="rect">
            <a:avLst/>
          </a:prstGeom>
        </p:spPr>
      </p:pic>
      <p:pic>
        <p:nvPicPr>
          <p:cNvPr id="12" name="5HOA LA MUA XUAN -1 LAN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8189168" y="1287604"/>
            <a:ext cx="609600" cy="609600"/>
          </a:xfrm>
          <a:prstGeom prst="rect">
            <a:avLst/>
          </a:prstGeom>
        </p:spPr>
      </p:pic>
      <p:pic>
        <p:nvPicPr>
          <p:cNvPr id="13" name="6ME OI CO BIET BEAT -1LAN.mp3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8189168" y="2411074"/>
            <a:ext cx="609600" cy="609600"/>
          </a:xfrm>
          <a:prstGeom prst="rect">
            <a:avLst/>
          </a:prstGeom>
        </p:spPr>
      </p:pic>
      <p:pic>
        <p:nvPicPr>
          <p:cNvPr id="14" name="7TRAG TRAI VV BEAT -1 LAN.mp3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8252320" y="4128282"/>
            <a:ext cx="609600" cy="609600"/>
          </a:xfrm>
          <a:prstGeom prst="rect">
            <a:avLst/>
          </a:prstGeom>
        </p:spPr>
      </p:pic>
      <p:pic>
        <p:nvPicPr>
          <p:cNvPr id="15" name="8NGAY HE V -1 LAN.mp3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8161459" y="5589240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113818"/>
            <a:ext cx="240418" cy="192745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867722" y="-1500"/>
            <a:ext cx="7344816" cy="712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2000"/>
              </a:lnSpc>
              <a:buFont typeface="Arial"/>
              <a:buChar char=""/>
              <a:tabLst>
                <a:tab pos="163830" algn="l"/>
                <a:tab pos="228600" algn="l"/>
              </a:tabLst>
            </a:pPr>
            <a:r>
              <a:rPr lang="en-US" b="1" smtClean="0">
                <a:solidFill>
                  <a:schemeClr val="bg1"/>
                </a:solidFill>
                <a:ea typeface="Arial"/>
                <a:cs typeface="Arial"/>
              </a:rPr>
              <a:t>3. Em </a:t>
            </a:r>
            <a:r>
              <a:rPr lang="en-US" b="1">
                <a:solidFill>
                  <a:schemeClr val="bg1"/>
                </a:solidFill>
                <a:ea typeface="Arial"/>
                <a:cs typeface="Arial"/>
              </a:rPr>
              <a:t>cùng nhóm (tổ) chọn và tập biểu diễn một bài hát kết hợp vận động theo nhịp hoặc gõ đệm bằng nhạc cụ đã học</a:t>
            </a:r>
            <a:endParaRPr lang="en-US" sz="1100">
              <a:solidFill>
                <a:schemeClr val="bg1"/>
              </a:solidFill>
              <a:latin typeface="Calibri"/>
              <a:ea typeface="Calibri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63152" y="714901"/>
            <a:ext cx="4216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– GV chia nhóm (mỗi nhóm 5 – 6 bạn)  mỗi </a:t>
            </a:r>
            <a:r>
              <a:rPr lang="en-US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nhóm </a:t>
            </a:r>
            <a:r>
              <a:rPr lang="en-US" smtClean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sẽ  lên </a:t>
            </a:r>
            <a:r>
              <a:rPr lang="en-US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biểu </a:t>
            </a:r>
            <a:r>
              <a:rPr lang="en-US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diễn </a:t>
            </a:r>
            <a:r>
              <a:rPr lang="en-US" smtClean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cụ </a:t>
            </a:r>
            <a:r>
              <a:rPr lang="en-US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thể </a:t>
            </a:r>
            <a:r>
              <a:rPr lang="en-US" smtClean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như sau:</a:t>
            </a:r>
            <a:endParaRPr lang="en-US" sz="1100">
              <a:solidFill>
                <a:srgbClr val="000000"/>
              </a:solidFill>
              <a:latin typeface="Calibri"/>
              <a:ea typeface="Calibri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63152" y="1384478"/>
            <a:ext cx="3928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smtClean="0">
                <a:solidFill>
                  <a:srgbClr val="FF0000"/>
                </a:solidFill>
              </a:rPr>
              <a:t>Bài 1: </a:t>
            </a:r>
            <a:r>
              <a:rPr lang="en-US" smtClean="0"/>
              <a:t>Dàn nhạc trong vườn-Hát vỗ tay phách mạnh nhẹ theo nhịp ¾</a:t>
            </a:r>
          </a:p>
          <a:p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363152" y="2097344"/>
            <a:ext cx="40607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smtClean="0">
                <a:solidFill>
                  <a:srgbClr val="FF0000"/>
                </a:solidFill>
              </a:rPr>
              <a:t>Bài 2:</a:t>
            </a:r>
            <a:r>
              <a:rPr lang="en-US" smtClean="0"/>
              <a:t> Con chim chích chòe-Hát gõ đệm theo phách bằng song loan</a:t>
            </a:r>
          </a:p>
          <a:p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987356" y="2900303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smtClean="0">
                <a:solidFill>
                  <a:srgbClr val="FF0000"/>
                </a:solidFill>
              </a:rPr>
              <a:t>Bài 3:</a:t>
            </a:r>
            <a:r>
              <a:rPr lang="en-US" smtClean="0"/>
              <a:t> Em là HS lớp 2-Hát vận động phụ họa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5672" y="3399961"/>
            <a:ext cx="47406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u="sng" smtClean="0">
                <a:solidFill>
                  <a:srgbClr val="FF0000"/>
                </a:solidFill>
              </a:rPr>
              <a:t>Bài 4:</a:t>
            </a:r>
            <a:r>
              <a:rPr lang="en-US" smtClean="0"/>
              <a:t> Chú chim nhỏ sễ thương-Hát vỗ tay cùng bạn bên cạnh(gv hd lại)</a:t>
            </a:r>
          </a:p>
          <a:p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856093" y="4109916"/>
            <a:ext cx="5074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smtClean="0">
                <a:solidFill>
                  <a:srgbClr val="FF0000"/>
                </a:solidFill>
              </a:rPr>
              <a:t>Bài 5</a:t>
            </a:r>
            <a:r>
              <a:rPr lang="en-US" smtClean="0"/>
              <a:t>: Hoa lá màu xuân-Hát vận động phụ họa</a:t>
            </a:r>
          </a:p>
          <a:p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35954" y="4523203"/>
            <a:ext cx="4787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  </a:t>
            </a:r>
            <a:r>
              <a:rPr lang="en-US" u="sng" smtClean="0">
                <a:solidFill>
                  <a:srgbClr val="FF0000"/>
                </a:solidFill>
              </a:rPr>
              <a:t>Bài 6: </a:t>
            </a:r>
            <a:r>
              <a:rPr lang="en-US" smtClean="0"/>
              <a:t>Mẹ ơi có biết-Hát nối tiếp đồng ca</a:t>
            </a:r>
          </a:p>
          <a:p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860762" y="5064160"/>
            <a:ext cx="45631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smtClean="0">
                <a:solidFill>
                  <a:srgbClr val="FF0000"/>
                </a:solidFill>
              </a:rPr>
              <a:t>Bài 7: </a:t>
            </a:r>
            <a:r>
              <a:rPr lang="en-US" smtClean="0"/>
              <a:t>Trang trại vui vẻ-Hát gõ đệm theo phách bằng nhạc cụ Temporin</a:t>
            </a:r>
          </a:p>
          <a:p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885672" y="5942883"/>
            <a:ext cx="4046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smtClean="0">
                <a:solidFill>
                  <a:srgbClr val="FF0000"/>
                </a:solidFill>
              </a:rPr>
              <a:t>Bài 8:</a:t>
            </a:r>
            <a:r>
              <a:rPr lang="en-US" smtClean="0"/>
              <a:t> Ngày hè vui-Hát gõ đệm theo phách bằng nhạc cụ Trai-en-go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266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477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363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8162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6041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604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4856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187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03648" y="929914"/>
            <a:ext cx="64087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>
                <a:solidFill>
                  <a:srgbClr val="FC330E"/>
                </a:solidFill>
                <a:latin typeface="Arial"/>
                <a:ea typeface="Arial"/>
              </a:rPr>
              <a:t>II. Đánh giá</a:t>
            </a:r>
            <a:endParaRPr lang="en-US" sz="2000">
              <a:solidFill>
                <a:prstClr val="black"/>
              </a:solidFill>
              <a:latin typeface="Times New Roman"/>
              <a:ea typeface="Calibri"/>
            </a:endParaRPr>
          </a:p>
          <a:p>
            <a:pPr algn="just"/>
            <a:r>
              <a:rPr lang="en-US" sz="2000">
                <a:solidFill>
                  <a:srgbClr val="000000"/>
                </a:solidFill>
                <a:latin typeface="Times New Roman"/>
                <a:ea typeface="Arial"/>
              </a:rPr>
              <a:t>- Đánh giá nhận xét </a:t>
            </a:r>
            <a:r>
              <a:rPr lang="en-US" sz="2000" smtClean="0">
                <a:solidFill>
                  <a:srgbClr val="000000"/>
                </a:solidFill>
                <a:latin typeface="Times New Roman"/>
                <a:ea typeface="Arial"/>
              </a:rPr>
              <a:t>chung, đọc </a:t>
            </a:r>
            <a:r>
              <a:rPr lang="en-US" sz="2000">
                <a:solidFill>
                  <a:srgbClr val="000000"/>
                </a:solidFill>
                <a:latin typeface="Times New Roman"/>
                <a:ea typeface="Arial"/>
              </a:rPr>
              <a:t>3 mức đánh </a:t>
            </a:r>
            <a:r>
              <a:rPr lang="en-US" sz="2000" smtClean="0">
                <a:solidFill>
                  <a:srgbClr val="000000"/>
                </a:solidFill>
                <a:latin typeface="Times New Roman"/>
                <a:ea typeface="Arial"/>
              </a:rPr>
              <a:t>giá cho HS rõ</a:t>
            </a:r>
            <a:endParaRPr lang="en-US" sz="2000">
              <a:solidFill>
                <a:prstClr val="black"/>
              </a:solidFill>
              <a:latin typeface="Times New Roman"/>
              <a:ea typeface="Calibri"/>
            </a:endParaRPr>
          </a:p>
          <a:p>
            <a:pPr algn="just"/>
            <a:r>
              <a:rPr lang="en-US" sz="2000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– Mức 1: Chưa hoàn thành</a:t>
            </a:r>
            <a:endParaRPr lang="en-US" sz="2000">
              <a:solidFill>
                <a:prstClr val="black"/>
              </a:solidFill>
              <a:latin typeface="Times New Roman"/>
              <a:ea typeface="Calibri"/>
            </a:endParaRPr>
          </a:p>
          <a:p>
            <a:pPr algn="just"/>
            <a:r>
              <a:rPr lang="en-US" sz="2000" i="1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+ HS chưa nhớ và chưa  gọi tên bài hát, tên nốt nhạc, tên nhạc cụ được học.</a:t>
            </a:r>
            <a:endParaRPr lang="en-US" sz="2000">
              <a:solidFill>
                <a:prstClr val="black"/>
              </a:solidFill>
              <a:latin typeface="Times New Roman"/>
              <a:ea typeface="Calibri"/>
            </a:endParaRPr>
          </a:p>
          <a:p>
            <a:pPr algn="just">
              <a:tabLst>
                <a:tab pos="1489710" algn="l"/>
              </a:tabLst>
            </a:pPr>
            <a:r>
              <a:rPr lang="en-US" sz="2000" i="1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+ Thực hiện được </a:t>
            </a:r>
            <a:r>
              <a:rPr lang="en-US" sz="2000" i="1" smtClean="0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ở mức </a:t>
            </a:r>
            <a:r>
              <a:rPr lang="en-US" sz="2000" i="1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độ vẫn cần sự hướng dẫn của GV.</a:t>
            </a:r>
            <a:endParaRPr lang="en-US" sz="2000">
              <a:solidFill>
                <a:prstClr val="black"/>
              </a:solidFill>
              <a:latin typeface="Times New Roman"/>
              <a:ea typeface="Calibri"/>
            </a:endParaRPr>
          </a:p>
          <a:p>
            <a:pPr algn="just"/>
            <a:r>
              <a:rPr lang="en-US" sz="2000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– Mức 2: Hoàn thành</a:t>
            </a:r>
            <a:endParaRPr lang="en-US" sz="2000">
              <a:solidFill>
                <a:prstClr val="black"/>
              </a:solidFill>
              <a:latin typeface="Times New Roman"/>
              <a:ea typeface="Calibri"/>
            </a:endParaRPr>
          </a:p>
          <a:p>
            <a:pPr algn="just"/>
            <a:r>
              <a:rPr lang="en-US" sz="2000" i="1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+ HS thể hiện được bài hát, đọc bài đọc nhạc, gõ đệm hình tiết tấu đã học với nhạc cụ ở mức độ đơn giản.</a:t>
            </a:r>
            <a:endParaRPr lang="en-US" sz="2000">
              <a:solidFill>
                <a:prstClr val="black"/>
              </a:solidFill>
              <a:latin typeface="Times New Roman"/>
              <a:ea typeface="Calibri"/>
            </a:endParaRPr>
          </a:p>
          <a:p>
            <a:pPr algn="just"/>
            <a:r>
              <a:rPr lang="en-US" sz="2000" i="1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+Tham gia vào các hoạt động tập thể nhưng còn chưa tự tin.</a:t>
            </a:r>
            <a:endParaRPr lang="en-US" sz="2000">
              <a:solidFill>
                <a:prstClr val="black"/>
              </a:solidFill>
              <a:latin typeface="Times New Roman"/>
              <a:ea typeface="Calibri"/>
            </a:endParaRPr>
          </a:p>
          <a:p>
            <a:pPr algn="just"/>
            <a:r>
              <a:rPr lang="en-US" sz="2000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– Mức 3: Hoàn thành tốt HS vận dụng được kiến thức đã học vào thực tế.</a:t>
            </a:r>
            <a:endParaRPr lang="en-US" sz="2000">
              <a:solidFill>
                <a:prstClr val="black"/>
              </a:solidFill>
              <a:latin typeface="Times New Roman"/>
              <a:ea typeface="Calibri"/>
            </a:endParaRPr>
          </a:p>
          <a:p>
            <a:pPr algn="just">
              <a:tabLst>
                <a:tab pos="308610" algn="l"/>
              </a:tabLst>
            </a:pPr>
            <a:r>
              <a:rPr lang="en-US" sz="2000" i="1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+ Biết biểu diễn bài hát, đọc bài đọc nhạc, gõ đệm với nhạc cụ theo hình thức phù hợp.</a:t>
            </a:r>
            <a:endParaRPr lang="en-US" sz="2000">
              <a:solidFill>
                <a:prstClr val="black"/>
              </a:solidFill>
              <a:latin typeface="Times New Roman"/>
              <a:ea typeface="Calibri"/>
            </a:endParaRPr>
          </a:p>
          <a:p>
            <a:pPr algn="just">
              <a:tabLst>
                <a:tab pos="359410" algn="l"/>
              </a:tabLst>
            </a:pPr>
            <a:r>
              <a:rPr lang="en-US" sz="2000" i="1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+ Biết thể hiện cảm xúc khi hát, gõ đệm và vận động phụ họa theo nhịp điệu.</a:t>
            </a:r>
            <a:endParaRPr lang="en-US" sz="2000">
              <a:solidFill>
                <a:prstClr val="black"/>
              </a:solidFill>
              <a:latin typeface="Times New Roman"/>
              <a:ea typeface="Calibri"/>
            </a:endParaRPr>
          </a:p>
          <a:p>
            <a:pPr algn="just">
              <a:tabLst>
                <a:tab pos="359410" algn="l"/>
              </a:tabLst>
            </a:pPr>
            <a:r>
              <a:rPr lang="en-US" sz="2000" i="1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+ Biết chia sẻ ý kiến cá nhân với bạn/ nhóm. Tự tin, tích cực tham gia vào các hoạt động tâp thể.</a:t>
            </a:r>
            <a:endParaRPr lang="en-US" sz="200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0"/>
            <a:ext cx="585816" cy="5858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247" y="4149080"/>
            <a:ext cx="240418" cy="19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74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437112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dục-củng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cố-dặn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dò</a:t>
            </a:r>
            <a:endParaRPr lang="en-US" sz="4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1806">
            <a:off x="7388425" y="929065"/>
            <a:ext cx="325538" cy="26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77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108" y="-169500"/>
            <a:ext cx="1148327" cy="11483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546359"/>
            <a:ext cx="7092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rgbClr val="FF0000"/>
                </a:solidFill>
              </a:rPr>
              <a:t>Bản quyền TT ÂN Phi Trường 0987508433 cấm chia sẻ dưới mọi hình thức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861" y="2852935"/>
            <a:ext cx="240418" cy="19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16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1084</TotalTime>
  <Words>541</Words>
  <Application>Microsoft Office PowerPoint</Application>
  <PresentationFormat>On-screen Show (4:3)</PresentationFormat>
  <Paragraphs>40</Paragraphs>
  <Slides>9</Slides>
  <Notes>5</Notes>
  <HiddenSlides>0</HiddenSlides>
  <MMClips>19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Office Theme</vt:lpstr>
      <vt:lpstr>5_Office Theme</vt:lpstr>
      <vt:lpstr>Default Design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156</cp:revision>
  <dcterms:created xsi:type="dcterms:W3CDTF">2021-06-20T03:25:41Z</dcterms:created>
  <dcterms:modified xsi:type="dcterms:W3CDTF">2021-06-25T07:56:53Z</dcterms:modified>
</cp:coreProperties>
</file>