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8"/>
  </p:notesMasterIdLst>
  <p:sldIdLst>
    <p:sldId id="293" r:id="rId3"/>
    <p:sldId id="257" r:id="rId4"/>
    <p:sldId id="259" r:id="rId5"/>
    <p:sldId id="260" r:id="rId6"/>
    <p:sldId id="288" r:id="rId7"/>
    <p:sldId id="263" r:id="rId8"/>
    <p:sldId id="265" r:id="rId9"/>
    <p:sldId id="266" r:id="rId10"/>
    <p:sldId id="267" r:id="rId11"/>
    <p:sldId id="268" r:id="rId12"/>
    <p:sldId id="289" r:id="rId13"/>
    <p:sldId id="270" r:id="rId14"/>
    <p:sldId id="271" r:id="rId15"/>
    <p:sldId id="272" r:id="rId16"/>
    <p:sldId id="290" r:id="rId17"/>
    <p:sldId id="273" r:id="rId18"/>
    <p:sldId id="274" r:id="rId19"/>
    <p:sldId id="275" r:id="rId20"/>
    <p:sldId id="276" r:id="rId21"/>
    <p:sldId id="277" r:id="rId22"/>
    <p:sldId id="278" r:id="rId23"/>
    <p:sldId id="291" r:id="rId24"/>
    <p:sldId id="292" r:id="rId25"/>
    <p:sldId id="286" r:id="rId26"/>
    <p:sldId id="28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46" d="100"/>
          <a:sy n="46" d="100"/>
        </p:scale>
        <p:origin x="7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7452B-0226-433E-9EB0-7530B5EB8AAC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46EC5-305A-4968-AE3F-16CFD5C62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0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86766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789293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09753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943674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77203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161423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62101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748947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861820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35706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9715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58947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8642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16081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21511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99981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95251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5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ctr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267" name="Shape 5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36153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160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33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358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175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4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1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565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7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43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3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99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280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43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4490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5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8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0.png"/><Relationship Id="rId11" Type="http://schemas.openxmlformats.org/officeDocument/2006/relationships/image" Target="../media/image14.png"/><Relationship Id="rId5" Type="http://schemas.openxmlformats.org/officeDocument/2006/relationships/image" Target="../media/image29.png"/><Relationship Id="rId10" Type="http://schemas.openxmlformats.org/officeDocument/2006/relationships/image" Target="../media/image36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0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9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3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0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9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5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0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9.png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media" Target="../media/media16.mp3"/><Relationship Id="rId7" Type="http://schemas.openxmlformats.org/officeDocument/2006/relationships/image" Target="../media/image2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4.png"/><Relationship Id="rId4" Type="http://schemas.openxmlformats.org/officeDocument/2006/relationships/audio" Target="../media/media16.mp3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0.png"/><Relationship Id="rId5" Type="http://schemas.openxmlformats.org/officeDocument/2006/relationships/image" Target="../media/image59.gif"/><Relationship Id="rId4" Type="http://schemas.openxmlformats.org/officeDocument/2006/relationships/image" Target="../media/image5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5.mp3"/><Relationship Id="rId7" Type="http://schemas.openxmlformats.org/officeDocument/2006/relationships/image" Target="../media/image2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3.png"/><Relationship Id="rId4" Type="http://schemas.openxmlformats.org/officeDocument/2006/relationships/audio" Target="../media/media5.mp3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4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6737" y="0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" y="0"/>
            <a:ext cx="9698278" cy="25982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181498"/>
            <a:ext cx="8177247" cy="3690730"/>
          </a:xfrm>
          <a:prstGeom prst="rect">
            <a:avLst/>
          </a:prstGeom>
        </p:spPr>
      </p:pic>
      <p:pic>
        <p:nvPicPr>
          <p:cNvPr id="14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960692" y="54961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58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6737" y="0"/>
            <a:ext cx="1765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1+2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pic>
        <p:nvPicPr>
          <p:cNvPr id="4" name="C1+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20423" y="5651086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330"/>
            <a:ext cx="8150278" cy="303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44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256715" y="0"/>
            <a:ext cx="10310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282390"/>
            <a:ext cx="683064" cy="77169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3599"/>
            <a:ext cx="1375260" cy="85707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60" y="1183599"/>
            <a:ext cx="8092124" cy="94111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181498"/>
            <a:ext cx="8177247" cy="3690730"/>
          </a:xfrm>
          <a:prstGeom prst="rect">
            <a:avLst/>
          </a:prstGeom>
        </p:spPr>
      </p:pic>
      <p:pic>
        <p:nvPicPr>
          <p:cNvPr id="24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27350" y="54000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762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4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561827" y="0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331"/>
            <a:ext cx="9659667" cy="25076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3181498"/>
            <a:ext cx="8177247" cy="3690730"/>
          </a:xfrm>
          <a:prstGeom prst="rect">
            <a:avLst/>
          </a:prstGeom>
        </p:spPr>
      </p:pic>
      <p:pic>
        <p:nvPicPr>
          <p:cNvPr id="15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19712" y="50149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8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2265"/>
            <a:ext cx="1765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3+4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C3+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36616" y="5067990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910562" cy="450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5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2265"/>
            <a:ext cx="2746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1+2+3+4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596"/>
            <a:ext cx="7824344" cy="6199404"/>
          </a:xfrm>
          <a:prstGeom prst="rect">
            <a:avLst/>
          </a:prstGeom>
        </p:spPr>
      </p:pic>
      <p:pic>
        <p:nvPicPr>
          <p:cNvPr id="4" name="C1+2+3=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31464" y="5810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60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228"/>
            <a:ext cx="9674087" cy="26944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13901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5 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177" y="3181498"/>
            <a:ext cx="8177247" cy="3690730"/>
          </a:xfrm>
          <a:prstGeom prst="rect">
            <a:avLst/>
          </a:prstGeom>
        </p:spPr>
      </p:pic>
      <p:pic>
        <p:nvPicPr>
          <p:cNvPr id="16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989781" y="52542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00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8438" cy="24771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" y="3167270"/>
            <a:ext cx="8177247" cy="3690730"/>
          </a:xfrm>
          <a:prstGeom prst="rect">
            <a:avLst/>
          </a:prstGeom>
        </p:spPr>
      </p:pic>
      <p:pic>
        <p:nvPicPr>
          <p:cNvPr id="11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99823" y="39017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7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8309114" cy="33185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8806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5+ 6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pic>
        <p:nvPicPr>
          <p:cNvPr id="3" name="C5+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72860" y="39150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565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157" y="14228"/>
            <a:ext cx="2064924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3579074" cy="41635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29"/>
            <a:ext cx="6944139" cy="684377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774214" y="400110"/>
            <a:ext cx="27061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Cả bài các hình thức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99583" y="0"/>
            <a:ext cx="35926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vi-V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oạt động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 hành luyện 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VUI DEN TRUOG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907471" y="5796860"/>
            <a:ext cx="609600" cy="609600"/>
          </a:xfrm>
          <a:prstGeom prst="rect">
            <a:avLst/>
          </a:prstGeom>
        </p:spPr>
      </p:pic>
      <p:pic>
        <p:nvPicPr>
          <p:cNvPr id="5" name="PIANO CA BA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131735" y="8708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3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6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94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69677" y="-120031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583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36846"/>
            <a:ext cx="4898553" cy="1369642"/>
          </a:xfrm>
          <a:prstGeom prst="rect">
            <a:avLst/>
          </a:prstGeom>
        </p:spPr>
      </p:pic>
      <p:pic>
        <p:nvPicPr>
          <p:cNvPr id="18" name="Picture 17" descr="C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162" y="3319510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960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5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893" y="140329"/>
            <a:ext cx="55821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Slide bổ sung GV cho HS hát với hình thức Karaoke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16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"/>
            <a:ext cx="12016440" cy="68580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594" y="0"/>
            <a:ext cx="6946406" cy="68579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786" y="2982997"/>
            <a:ext cx="1897384" cy="18196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65452">
            <a:off x="9909198" y="1743256"/>
            <a:ext cx="2103809" cy="18196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9554815" cy="3624147"/>
          </a:xfrm>
          <a:prstGeom prst="rect">
            <a:avLst/>
          </a:prstGeom>
        </p:spPr>
      </p:pic>
      <p:pic>
        <p:nvPicPr>
          <p:cNvPr id="16" name="VUI DEN TRUOG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70198" y="432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5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"/>
            <a:ext cx="12016440" cy="68580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594" y="0"/>
            <a:ext cx="6946406" cy="68579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786" y="2982997"/>
            <a:ext cx="1897384" cy="18196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65452">
            <a:off x="9909198" y="1743256"/>
            <a:ext cx="2103809" cy="1819660"/>
          </a:xfrm>
          <a:prstGeom prst="rect">
            <a:avLst/>
          </a:prstGeom>
        </p:spPr>
      </p:pic>
      <p:pic>
        <p:nvPicPr>
          <p:cNvPr id="16" name="VUI DEN TRUOG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70198" y="4326672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"/>
            <a:ext cx="9249605" cy="402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5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"/>
            <a:ext cx="12016440" cy="68580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594" y="0"/>
            <a:ext cx="6946406" cy="68579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786" y="2982997"/>
            <a:ext cx="1897384" cy="18196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65452">
            <a:off x="9909198" y="1743256"/>
            <a:ext cx="2103809" cy="1819660"/>
          </a:xfrm>
          <a:prstGeom prst="rect">
            <a:avLst/>
          </a:prstGeom>
        </p:spPr>
      </p:pic>
      <p:pic>
        <p:nvPicPr>
          <p:cNvPr id="16" name="VUI DEN TRUOG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84485" y="2819399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" y="0"/>
            <a:ext cx="6162104" cy="10593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61261" y="586457"/>
            <a:ext cx="364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(</a:t>
            </a:r>
            <a:r>
              <a:rPr lang="en-US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1 hát câu 1,3 nhóm 2 hát câu 2,4 cả 2 nhóm hát câu 5,6)</a:t>
            </a:r>
            <a:endParaRPr lang="en-US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69" y="2510102"/>
            <a:ext cx="5548786" cy="4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52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518" y="1671423"/>
            <a:ext cx="4865678" cy="12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8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  <p:pic>
        <p:nvPicPr>
          <p:cNvPr id="9" name="VUI DEN TRUOG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82454" y="4834448"/>
            <a:ext cx="609600" cy="609600"/>
          </a:xfrm>
          <a:prstGeom prst="rect">
            <a:avLst/>
          </a:prstGeom>
        </p:spPr>
      </p:pic>
      <p:pic>
        <p:nvPicPr>
          <p:cNvPr id="6" name="Picture 5" descr="C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1421" y="6311279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132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67061" y="0"/>
            <a:ext cx="365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đồ dùng học tập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46" y="163925"/>
            <a:ext cx="4270917" cy="25718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965" y="976853"/>
            <a:ext cx="1472397" cy="2067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620" y="591015"/>
            <a:ext cx="1897568" cy="189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96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20286" y="5891354"/>
            <a:ext cx="3050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Hoạt động mở đầu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4119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822" y="1550019"/>
            <a:ext cx="4289644" cy="37235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5269"/>
            <a:ext cx="12192000" cy="42485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36846"/>
            <a:ext cx="3301393" cy="92307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087136" y="1152261"/>
            <a:ext cx="5473391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vi-VN" sz="2800" b="1" dirty="0" smtClean="0">
                <a:solidFill>
                  <a:srgbClr val="C00000"/>
                </a:solidFill>
                <a:effectLst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HỌC HÁT BÀI</a:t>
            </a:r>
            <a:r>
              <a:rPr lang="en-US" sz="2800" b="1" dirty="0" smtClean="0">
                <a:solidFill>
                  <a:srgbClr val="C00000"/>
                </a:solidFill>
                <a:effectLst/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smtClean="0">
                <a:solidFill>
                  <a:srgbClr val="C0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VUI ĐẾN TRƯỜNG</a:t>
            </a:r>
            <a:endParaRPr lang="en-US" sz="2800" dirty="0" smtClean="0">
              <a:solidFill>
                <a:srgbClr val="C00000"/>
              </a:solidFill>
              <a:effectLst/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73935" y="1938205"/>
            <a:ext cx="3434577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C0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2400" b="1" dirty="0">
                <a:solidFill>
                  <a:srgbClr val="C0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và lời: Lê Ngọc Thắng</a:t>
            </a:r>
            <a:endParaRPr lang="en-US" sz="2400" dirty="0">
              <a:solidFill>
                <a:srgbClr val="C0000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68020" y="239759"/>
            <a:ext cx="1511953" cy="624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C0000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9 </a:t>
            </a:r>
            <a:endParaRPr lang="en-US" sz="3200" b="1" dirty="0">
              <a:solidFill>
                <a:srgbClr val="C0000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356" y="239759"/>
            <a:ext cx="1518421" cy="8304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3562" y="0"/>
            <a:ext cx="566215" cy="479518"/>
          </a:xfrm>
          <a:prstGeom prst="rect">
            <a:avLst/>
          </a:prstGeom>
        </p:spPr>
      </p:pic>
      <p:pic>
        <p:nvPicPr>
          <p:cNvPr id="12" name="Picture 11" descr="C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7256" y="6167584"/>
            <a:ext cx="510579" cy="4909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026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3066929"/>
            <a:ext cx="8547653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400" dirty="0">
                <a:solidFill>
                  <a:srgbClr val="333333"/>
                </a:solidFill>
                <a:latin typeface="Times New Roman"/>
                <a:ea typeface="Calibri"/>
              </a:rPr>
              <a:t>Bài </a:t>
            </a:r>
            <a:r>
              <a:rPr lang="vi-VN" sz="2400" b="1" i="1" dirty="0">
                <a:solidFill>
                  <a:srgbClr val="333333"/>
                </a:solidFill>
                <a:latin typeface="Times New Roman"/>
                <a:ea typeface="Calibri"/>
              </a:rPr>
              <a:t>Vui đến trường</a:t>
            </a:r>
            <a:r>
              <a:rPr lang="vi-VN" sz="2400" dirty="0">
                <a:solidFill>
                  <a:srgbClr val="333333"/>
                </a:solidFill>
                <a:latin typeface="Times New Roman"/>
                <a:ea typeface="Calibri"/>
              </a:rPr>
              <a:t> nói về nội dung hân hoan chào các bạn học sinh với vẻ đẹp đa dạng của thiên nhiên. Lời ân của của thầy cô.</a:t>
            </a:r>
            <a:endParaRPr lang="en-US" sz="2400" dirty="0">
              <a:latin typeface="Times New Roman"/>
              <a:ea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2764" y="-29765"/>
            <a:ext cx="50610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effectLst/>
                <a:latin typeface="#9Slide05 Dancing Script" panose="03080800040507000D00" pitchFamily="66" charset="0"/>
                <a:ea typeface="Calibri" panose="020F0502020204030204" pitchFamily="34" charset="0"/>
              </a:rPr>
              <a:t>H</a:t>
            </a:r>
            <a:r>
              <a:rPr lang="vi-VN" sz="2800" b="1" dirty="0" smtClean="0">
                <a:effectLst/>
                <a:latin typeface="#9Slide05 Dancing Script" panose="03080800040507000D00" pitchFamily="66" charset="0"/>
                <a:ea typeface="Calibri" panose="020F0502020204030204" pitchFamily="34" charset="0"/>
              </a:rPr>
              <a:t>oạt động hình thành kiến thức mới </a:t>
            </a:r>
            <a:endParaRPr lang="en-US" sz="3600" dirty="0">
              <a:latin typeface="#9Slide05 Dancing Script" panose="03080800040507000D00" pitchFamily="66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515337" y="101185"/>
            <a:ext cx="35894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Giới thiệu tác giả, tác phẩm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pic>
        <p:nvPicPr>
          <p:cNvPr id="6" name="Picture 2" descr="Thông tin, tiểu sử về nhạc sĩ Lê Quốc Thắng - Hợp Âm Pr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38" y="4265243"/>
            <a:ext cx="1886021" cy="254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601423"/>
            <a:ext cx="9712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rgbClr val="212529"/>
                </a:solidFill>
                <a:latin typeface="+mj-lt"/>
              </a:rPr>
              <a:t>Lê Quốc Thắng</a:t>
            </a:r>
            <a:r>
              <a:rPr lang="vi-VN" sz="2400" dirty="0">
                <a:solidFill>
                  <a:srgbClr val="212529"/>
                </a:solidFill>
                <a:latin typeface="+mj-lt"/>
              </a:rPr>
              <a:t> sinh năm 1962 tại Sài Gòn. Tốt nghiệp Đại học Luật ngành Tư pháp; Đại học Âm nhạc ngành Sáng tác. Hiện tại ông là hội viên Hội Nhạc sĩ Việt Nam, Hội Âm nhạc TP. Hồ Chí Minh, Hội Luật gia TP.HCM</a:t>
            </a:r>
            <a:r>
              <a:rPr lang="vi-VN" sz="2400" dirty="0" smtClean="0">
                <a:solidFill>
                  <a:srgbClr val="212529"/>
                </a:solidFill>
                <a:latin typeface="+mj-lt"/>
              </a:rPr>
              <a:t>.</a:t>
            </a:r>
            <a:r>
              <a:rPr lang="en-US" sz="2400" dirty="0" smtClean="0">
                <a:solidFill>
                  <a:srgbClr val="212529"/>
                </a:solidFill>
                <a:latin typeface="+mj-lt"/>
              </a:rPr>
              <a:t> </a:t>
            </a:r>
            <a:r>
              <a:rPr lang="en-US" sz="2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ác phẩm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của ông </a:t>
            </a:r>
            <a:r>
              <a:rPr lang="vi-VN" sz="2400" dirty="0" smtClean="0">
                <a:latin typeface="+mj-lt"/>
              </a:rPr>
              <a:t>:</a:t>
            </a:r>
            <a:r>
              <a:rPr lang="vi-VN" sz="2400" dirty="0">
                <a:latin typeface="+mj-lt"/>
              </a:rPr>
              <a:t> </a:t>
            </a:r>
            <a:r>
              <a:rPr lang="vi-VN" sz="2400" i="1" dirty="0">
                <a:latin typeface="+mj-lt"/>
              </a:rPr>
              <a:t>Búp bê bằng bông, Mái trường mến yêu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143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09868" y="-8961"/>
            <a:ext cx="14093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Hát mẫu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28"/>
            <a:ext cx="7009868" cy="68437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385390" cy="537448"/>
          </a:xfrm>
          <a:prstGeom prst="rect">
            <a:avLst/>
          </a:prstGeom>
        </p:spPr>
      </p:pic>
      <p:pic>
        <p:nvPicPr>
          <p:cNvPr id="6" name="VUI DEN TRUOG BEAT 2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4173" y="1777169"/>
            <a:ext cx="609600" cy="609600"/>
          </a:xfrm>
          <a:prstGeom prst="rect">
            <a:avLst/>
          </a:prstGeom>
        </p:spPr>
      </p:pic>
      <p:pic>
        <p:nvPicPr>
          <p:cNvPr id="7" name="NGHE MAU VUI DEN TRUO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61891" y="6652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969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6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977705" y="0"/>
            <a:ext cx="14574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 lời ca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583" y="14228"/>
            <a:ext cx="2515498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61917"/>
            <a:ext cx="102041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</a:t>
            </a:r>
            <a:r>
              <a:rPr lang="vi-VN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trường lòng rộn ràng như hoa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 </a:t>
            </a:r>
            <a:r>
              <a:rPr lang="vi-VN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thơm ngọt ngào từng góc phố thân quen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Nụ </a:t>
            </a:r>
            <a:r>
              <a:rPr lang="vi-VN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xinh xinh trong từng chiếc lá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</a:t>
            </a:r>
            <a:r>
              <a:rPr lang="vi-VN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 thầy cho em những ước mơ.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 3: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</a:t>
            </a:r>
            <a:r>
              <a:rPr lang="vi-VN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 xanh trong nắng ấm ban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</a:t>
            </a:r>
            <a:r>
              <a:rPr lang="vi-VN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 nhẹ em vui đi đến trường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 4: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</a:t>
            </a:r>
            <a:r>
              <a:rPr lang="vi-VN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reo vang bao khúc hát líu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 </a:t>
            </a:r>
            <a:r>
              <a:rPr lang="vi-VN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trường là khoảng trời thân thương</a:t>
            </a:r>
            <a:r>
              <a:rPr lang="vi-VN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5: La la la la la la lá la la. 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la la la la la lá la </a:t>
            </a:r>
            <a:r>
              <a:rPr lang="en-US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là.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6: </a:t>
            </a:r>
            <a:r>
              <a:rPr lang="en-US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la la la la la lá la la. </a:t>
            </a:r>
            <a:r>
              <a:rPr lang="en-US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 mái trường là khoảng trời thân thương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582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68114" y="52141"/>
            <a:ext cx="2111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Dạy từng câu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99975" y="190640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84" y="14228"/>
            <a:ext cx="2695697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561" y="2708686"/>
            <a:ext cx="2962382" cy="4163542"/>
          </a:xfrm>
          <a:prstGeom prst="rect">
            <a:avLst/>
          </a:prstGeom>
        </p:spPr>
      </p:pic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65083" y="5744096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59359"/>
            <a:ext cx="9690410" cy="236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54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173</Words>
  <Application>Microsoft Office PowerPoint</Application>
  <PresentationFormat>Widescreen</PresentationFormat>
  <Paragraphs>33</Paragraphs>
  <Slides>25</Slides>
  <Notes>18</Notes>
  <HiddenSlides>0</HiddenSlides>
  <MMClips>21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#9Slide05 Dancing Script</vt:lpstr>
      <vt:lpstr>Arial</vt:lpstr>
      <vt:lpstr>Calibri</vt:lpstr>
      <vt:lpstr>Times New Roman</vt:lpstr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56</cp:revision>
  <dcterms:created xsi:type="dcterms:W3CDTF">2022-04-03T11:00:56Z</dcterms:created>
  <dcterms:modified xsi:type="dcterms:W3CDTF">2022-09-02T02:50:23Z</dcterms:modified>
</cp:coreProperties>
</file>