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notesMasterIdLst>
    <p:notesMasterId r:id="rId22"/>
  </p:notesMasterIdLst>
  <p:sldIdLst>
    <p:sldId id="256" r:id="rId4"/>
    <p:sldId id="282" r:id="rId5"/>
    <p:sldId id="286" r:id="rId6"/>
    <p:sldId id="280" r:id="rId7"/>
    <p:sldId id="261" r:id="rId8"/>
    <p:sldId id="287" r:id="rId9"/>
    <p:sldId id="262" r:id="rId10"/>
    <p:sldId id="283" r:id="rId11"/>
    <p:sldId id="265" r:id="rId12"/>
    <p:sldId id="266" r:id="rId13"/>
    <p:sldId id="267" r:id="rId14"/>
    <p:sldId id="284" r:id="rId15"/>
    <p:sldId id="269" r:id="rId16"/>
    <p:sldId id="274" r:id="rId17"/>
    <p:sldId id="285" r:id="rId18"/>
    <p:sldId id="276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2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9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4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67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89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80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8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5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9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2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8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2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1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5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5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27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78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32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129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3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07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56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33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95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6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7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7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9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4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1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6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124744"/>
            <a:ext cx="6624736" cy="3816424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1879" y="0"/>
            <a:ext cx="18742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err="1">
                <a:solidFill>
                  <a:srgbClr val="FF0000"/>
                </a:solidFill>
              </a:rPr>
              <a:t>Câu</a:t>
            </a:r>
            <a:r>
              <a:rPr lang="en-US" sz="4000" b="1">
                <a:solidFill>
                  <a:srgbClr val="FF0000"/>
                </a:solidFill>
              </a:rPr>
              <a:t> 1+2</a:t>
            </a:r>
          </a:p>
        </p:txBody>
      </p:sp>
      <p:sp>
        <p:nvSpPr>
          <p:cNvPr id="4" name="Rectangle 3"/>
          <p:cNvSpPr/>
          <p:nvPr/>
        </p:nvSpPr>
        <p:spPr>
          <a:xfrm>
            <a:off x="780743" y="1412776"/>
            <a:ext cx="6972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4000" i="1">
                <a:solidFill>
                  <a:srgbClr val="FF0000"/>
                </a:solidFill>
                <a:latin typeface="Times New Roman"/>
                <a:ea typeface="Times New Roman"/>
              </a:rPr>
              <a:t>Em là học sinh </a:t>
            </a:r>
            <a:r>
              <a:rPr lang="fr-FR" sz="4000" i="1" smtClean="0">
                <a:solidFill>
                  <a:srgbClr val="FF0000"/>
                </a:solidFill>
                <a:latin typeface="Times New Roman"/>
                <a:ea typeface="Times New Roman"/>
              </a:rPr>
              <a:t>lớp 2 </a:t>
            </a:r>
            <a:r>
              <a:rPr lang="fr-FR" sz="4000" i="1">
                <a:solidFill>
                  <a:srgbClr val="FF0000"/>
                </a:solidFill>
                <a:latin typeface="Times New Roman"/>
                <a:ea typeface="Times New Roman"/>
              </a:rPr>
              <a:t>, em là một cậu con </a:t>
            </a:r>
            <a:r>
              <a:rPr lang="fr-FR" sz="4000" i="1" smtClean="0">
                <a:solidFill>
                  <a:srgbClr val="FF0000"/>
                </a:solidFill>
                <a:latin typeface="Times New Roman"/>
                <a:ea typeface="Times New Roman"/>
              </a:rPr>
              <a:t>trai</a:t>
            </a:r>
            <a:r>
              <a:rPr lang="en-US" sz="400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fr-FR" sz="4000" i="1" smtClean="0">
                <a:solidFill>
                  <a:srgbClr val="FF00FF"/>
                </a:solidFill>
                <a:latin typeface="Times New Roman"/>
                <a:ea typeface="Times New Roman"/>
              </a:rPr>
              <a:t> </a:t>
            </a:r>
            <a:r>
              <a:rPr lang="fr-FR" sz="4000" i="1">
                <a:solidFill>
                  <a:srgbClr val="FF00FF"/>
                </a:solidFill>
                <a:latin typeface="Times New Roman"/>
                <a:ea typeface="Times New Roman"/>
              </a:rPr>
              <a:t>Em là học lớp 2, em là một cô bé gai </a:t>
            </a:r>
            <a:endParaRPr lang="en-US" sz="4000">
              <a:solidFill>
                <a:srgbClr val="FF00FF"/>
              </a:solidFill>
              <a:latin typeface="Times New Roman"/>
              <a:ea typeface="Calibri"/>
            </a:endParaRPr>
          </a:p>
        </p:txBody>
      </p:sp>
      <p:pic>
        <p:nvPicPr>
          <p:cNvPr id="6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3349887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7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7140" y="26247"/>
            <a:ext cx="1359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err="1">
                <a:solidFill>
                  <a:srgbClr val="FF0000"/>
                </a:solidFill>
              </a:rPr>
              <a:t>Câu</a:t>
            </a:r>
            <a:r>
              <a:rPr lang="en-US" sz="4000" b="1">
                <a:solidFill>
                  <a:srgbClr val="FF0000"/>
                </a:solidFill>
              </a:rPr>
              <a:t> 3</a:t>
            </a:r>
          </a:p>
        </p:txBody>
      </p:sp>
      <p:sp>
        <p:nvSpPr>
          <p:cNvPr id="4" name="Rectangle 3"/>
          <p:cNvSpPr/>
          <p:nvPr/>
        </p:nvSpPr>
        <p:spPr>
          <a:xfrm>
            <a:off x="721912" y="980728"/>
            <a:ext cx="63904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4400" i="1">
                <a:solidFill>
                  <a:srgbClr val="0070C0"/>
                </a:solidFill>
                <a:latin typeface="Times New Roman"/>
                <a:ea typeface="Times New Roman"/>
              </a:rPr>
              <a:t>Ai là học sinh lớp 2 chăm ngoan học giỏi mới tài</a:t>
            </a:r>
            <a:endParaRPr lang="en-US" sz="4400">
              <a:solidFill>
                <a:srgbClr val="0070C0"/>
              </a:solidFill>
              <a:latin typeface="Times New Roman"/>
              <a:ea typeface="Calibri"/>
            </a:endParaRPr>
          </a:p>
        </p:txBody>
      </p:sp>
      <p:pic>
        <p:nvPicPr>
          <p:cNvPr id="6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87374" y="270892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92166" y="0"/>
            <a:ext cx="1359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err="1">
                <a:solidFill>
                  <a:srgbClr val="FF0000"/>
                </a:solidFill>
              </a:rPr>
              <a:t>Câu</a:t>
            </a:r>
            <a:r>
              <a:rPr lang="en-US" sz="4000" b="1">
                <a:solidFill>
                  <a:srgbClr val="FF0000"/>
                </a:solidFill>
              </a:rPr>
              <a:t> </a:t>
            </a:r>
            <a:r>
              <a:rPr lang="en-US" sz="4000" b="1" smtClean="0">
                <a:solidFill>
                  <a:srgbClr val="FF0000"/>
                </a:solidFill>
              </a:rPr>
              <a:t>4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5348" y="1409581"/>
            <a:ext cx="7272808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fr-FR" sz="4400" i="1">
                <a:solidFill>
                  <a:srgbClr val="002060"/>
                </a:solidFill>
                <a:latin typeface="Times New Roman"/>
                <a:ea typeface="Times New Roman"/>
              </a:rPr>
              <a:t>Mỗi ngày đến trường đến lớp, là em có thêm bao niềm vui.</a:t>
            </a:r>
            <a:endParaRPr lang="en-US" sz="4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1151" y="1409581"/>
            <a:ext cx="1134545" cy="72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58704" y="2132857"/>
            <a:ext cx="1045343" cy="828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76952" y="3095123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07904" y="0"/>
            <a:ext cx="19896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err="1">
                <a:solidFill>
                  <a:srgbClr val="FF0000"/>
                </a:solidFill>
              </a:rPr>
              <a:t>Câu</a:t>
            </a:r>
            <a:r>
              <a:rPr lang="en-US" sz="4000" b="1">
                <a:solidFill>
                  <a:srgbClr val="FF0000"/>
                </a:solidFill>
              </a:rPr>
              <a:t> 3+ 4</a:t>
            </a:r>
          </a:p>
        </p:txBody>
      </p:sp>
      <p:sp>
        <p:nvSpPr>
          <p:cNvPr id="4" name="Rectangle 3"/>
          <p:cNvSpPr/>
          <p:nvPr/>
        </p:nvSpPr>
        <p:spPr>
          <a:xfrm>
            <a:off x="875674" y="1052736"/>
            <a:ext cx="61734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3600" i="1">
                <a:solidFill>
                  <a:srgbClr val="0070C0"/>
                </a:solidFill>
                <a:latin typeface="Times New Roman"/>
                <a:ea typeface="Times New Roman"/>
              </a:rPr>
              <a:t>Ai là học sinh lớp 2 chăm ngoan học giỏi mới </a:t>
            </a:r>
            <a:r>
              <a:rPr lang="fr-FR" sz="3600" i="1" smtClean="0">
                <a:solidFill>
                  <a:srgbClr val="0070C0"/>
                </a:solidFill>
                <a:latin typeface="Times New Roman"/>
                <a:ea typeface="Times New Roman"/>
              </a:rPr>
              <a:t>tài</a:t>
            </a:r>
            <a:r>
              <a:rPr lang="en-US" sz="3600" smtClean="0">
                <a:solidFill>
                  <a:srgbClr val="0070C0"/>
                </a:solidFill>
                <a:latin typeface="Times New Roman"/>
                <a:ea typeface="Times New Roman"/>
              </a:rPr>
              <a:t>. </a:t>
            </a:r>
            <a:r>
              <a:rPr lang="fr-FR" sz="3600" i="1" smtClean="0">
                <a:solidFill>
                  <a:srgbClr val="002060"/>
                </a:solidFill>
                <a:latin typeface="Times New Roman"/>
                <a:ea typeface="Times New Roman"/>
              </a:rPr>
              <a:t>Mỗi </a:t>
            </a:r>
            <a:r>
              <a:rPr lang="fr-FR" sz="3600" i="1">
                <a:solidFill>
                  <a:srgbClr val="002060"/>
                </a:solidFill>
                <a:latin typeface="Times New Roman"/>
                <a:ea typeface="Times New Roman"/>
              </a:rPr>
              <a:t>ngày đến trường đến lớp, là em có thêm bao niềm vui.</a:t>
            </a:r>
            <a:endParaRPr lang="en-US" sz="36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5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43767" y="2944955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0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5976" y="5373216"/>
            <a:ext cx="420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err="1">
                <a:solidFill>
                  <a:srgbClr val="FF0000"/>
                </a:solidFill>
              </a:rPr>
              <a:t>Hát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cả bài với </a:t>
            </a:r>
            <a:r>
              <a:rPr lang="en-US" sz="2800" err="1">
                <a:solidFill>
                  <a:srgbClr val="FF0000"/>
                </a:solidFill>
              </a:rPr>
              <a:t>các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err="1">
                <a:solidFill>
                  <a:srgbClr val="FF0000"/>
                </a:solidFill>
              </a:rPr>
              <a:t>hình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err="1">
                <a:solidFill>
                  <a:srgbClr val="FF0000"/>
                </a:solidFill>
              </a:rPr>
              <a:t>thức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6" name="CĐ 4 HS L2 CHAM NGOAN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5860668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9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9566" y="5223903"/>
            <a:ext cx="5225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>
                <a:solidFill>
                  <a:srgbClr val="002060"/>
                </a:solidFill>
                <a:latin typeface="Times New Roman"/>
                <a:ea typeface="Times New Roman"/>
              </a:rPr>
              <a:t>THỰC HÀNH-LUYỆN TẬP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70900" y="5808678"/>
            <a:ext cx="6342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err="1">
                <a:solidFill>
                  <a:srgbClr val="FF0000"/>
                </a:solidFill>
              </a:rPr>
              <a:t>Hát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kết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hợp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gõ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 smtClean="0">
                <a:solidFill>
                  <a:srgbClr val="FF0000"/>
                </a:solidFill>
              </a:rPr>
              <a:t>đệm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n-US" sz="2400" err="1" smtClean="0">
                <a:solidFill>
                  <a:srgbClr val="FF0000"/>
                </a:solidFill>
              </a:rPr>
              <a:t>theo</a:t>
            </a:r>
            <a:r>
              <a:rPr lang="en-US" sz="2400" smtClean="0">
                <a:solidFill>
                  <a:srgbClr val="FF0000"/>
                </a:solidFill>
              </a:rPr>
              <a:t> phách với các hình thức</a:t>
            </a:r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7" name="CĐ 4 HS L2 CHAM NGOAN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1006" y="5808678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9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23552" y="-99392"/>
            <a:ext cx="4060663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AU" sz="2800" b="1" smtClean="0">
                <a:solidFill>
                  <a:srgbClr val="002060"/>
                </a:solidFill>
                <a:latin typeface="Times New Roman"/>
                <a:ea typeface="Times New Roman"/>
              </a:rPr>
              <a:t>VẬN </a:t>
            </a:r>
            <a:r>
              <a:rPr lang="en-AU" sz="2800" b="1">
                <a:solidFill>
                  <a:srgbClr val="002060"/>
                </a:solidFill>
                <a:latin typeface="Times New Roman"/>
                <a:ea typeface="Times New Roman"/>
              </a:rPr>
              <a:t>DỤNG SÁNG TẠO</a:t>
            </a:r>
            <a:endParaRPr lang="en-US" sz="28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7704" y="4440669"/>
            <a:ext cx="3974165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 smtClean="0">
                <a:latin typeface="Times New Roman"/>
                <a:ea typeface="Calibri"/>
              </a:rPr>
              <a:t>Đọc </a:t>
            </a:r>
            <a:r>
              <a:rPr lang="en-US" sz="2000" b="1">
                <a:latin typeface="Times New Roman"/>
                <a:ea typeface="Calibri"/>
              </a:rPr>
              <a:t>và vỗ tay mạnh nhẹ theo hình</a:t>
            </a:r>
            <a:r>
              <a:rPr lang="en-US" sz="2000">
                <a:latin typeface="Times New Roman"/>
                <a:ea typeface="Calibri"/>
              </a:rPr>
              <a:t>.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pic>
        <p:nvPicPr>
          <p:cNvPr id="5122" name="Picture 2" descr="DOC N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48" y="664928"/>
            <a:ext cx="9144000" cy="11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-1" y="2060848"/>
            <a:ext cx="61561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Times New Roman"/>
                <a:ea typeface="Calibri"/>
              </a:rPr>
              <a:t>Miệng </a:t>
            </a:r>
            <a:r>
              <a:rPr lang="en-US" sz="2400">
                <a:latin typeface="Times New Roman"/>
                <a:ea typeface="Calibri"/>
              </a:rPr>
              <a:t>đọc câu nhạc, tay vỗ theo tiết tấu </a:t>
            </a:r>
            <a:r>
              <a:rPr lang="en-US" sz="2400" smtClean="0">
                <a:latin typeface="Times New Roman"/>
                <a:ea typeface="Calibri"/>
              </a:rPr>
              <a:t> mẫu: </a:t>
            </a:r>
          </a:p>
          <a:p>
            <a:r>
              <a:rPr lang="en-US" sz="2400" smtClean="0">
                <a:latin typeface="Times New Roman"/>
                <a:ea typeface="Calibri"/>
              </a:rPr>
              <a:t>bằng cách Vỗ phách mạnh kêu to, 1 phách nhẹ duỗi thẳng bàn tay ra để âm thanh phát ra nhẹ và vỗ nhẹ sau đó HD HS thực hiện các hình thức</a:t>
            </a:r>
            <a:endParaRPr lang="en-US" sz="2400"/>
          </a:p>
        </p:txBody>
      </p:sp>
      <p:pic>
        <p:nvPicPr>
          <p:cNvPr id="9" name="1DOC VO MAH NHE THEO TT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6849" y="5085184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00" y="6237312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6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4" name="CĐ 4 HS L2 CHAM NGOAN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7664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1893" y="-99392"/>
            <a:ext cx="2635658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791126"/>
            <a:ext cx="45133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/>
                <a:ea typeface="Times New Roman"/>
              </a:rPr>
              <a:t>Trò chơi: </a:t>
            </a:r>
            <a:r>
              <a:rPr lang="en-US" sz="2800" b="1" i="1">
                <a:latin typeface="Times New Roman"/>
                <a:ea typeface="Times New Roman"/>
              </a:rPr>
              <a:t>Gõ tiết tấu đối đáp</a:t>
            </a:r>
            <a:r>
              <a:rPr lang="en-US" sz="2800" b="1">
                <a:latin typeface="Times New Roman"/>
                <a:ea typeface="Times New Roman"/>
              </a:rPr>
              <a:t> </a:t>
            </a:r>
            <a:endParaRPr lang="en-US" sz="2800"/>
          </a:p>
        </p:txBody>
      </p:sp>
      <p:sp>
        <p:nvSpPr>
          <p:cNvPr id="8" name="Rectangle 7"/>
          <p:cNvSpPr/>
          <p:nvPr/>
        </p:nvSpPr>
        <p:spPr>
          <a:xfrm>
            <a:off x="179512" y="1412776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Times New Roman"/>
                <a:ea typeface="Times New Roman"/>
                <a:cs typeface="Arial"/>
              </a:rPr>
              <a:t>Làm mẫu sau đó HD 2 nhóm chơi </a:t>
            </a:r>
            <a:r>
              <a:rPr lang="en-US" sz="2400">
                <a:latin typeface="Times New Roman"/>
                <a:ea typeface="Times New Roman"/>
                <a:cs typeface="Arial"/>
              </a:rPr>
              <a:t>trò chơi gõ tiết tấu đối đáp kết hợp đọc lời ca </a:t>
            </a:r>
            <a:endParaRPr lang="en-US" sz="2400"/>
          </a:p>
        </p:txBody>
      </p:sp>
      <p:pic>
        <p:nvPicPr>
          <p:cNvPr id="1027" name="Picture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" y="3356993"/>
            <a:ext cx="693764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6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9144000" cy="11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56521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304800" algn="l"/>
              </a:tabLst>
            </a:pPr>
            <a:r>
              <a:rPr lang="en-US" sz="2400">
                <a:latin typeface="Times New Roman"/>
                <a:ea typeface="Times New Roman"/>
                <a:cs typeface="Arial"/>
              </a:rPr>
              <a:t>Nhóm 1: dùng thanh phách gõ 2 ô nhịp đầu.</a:t>
            </a:r>
            <a:endParaRPr lang="en-US" sz="2400">
              <a:latin typeface="Times New Roman"/>
              <a:ea typeface="Calibri"/>
            </a:endParaRPr>
          </a:p>
          <a:p>
            <a:r>
              <a:rPr lang="en-US" sz="2400">
                <a:latin typeface="Times New Roman"/>
                <a:ea typeface="Times New Roman"/>
                <a:cs typeface="Arial"/>
              </a:rPr>
              <a:t>Nhóm 2: dùng tem-bơ-rin gõ 2 nhịp còn </a:t>
            </a:r>
            <a:endParaRPr lang="en-US" sz="24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85" y="3805159"/>
            <a:ext cx="472441" cy="3749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3805158"/>
            <a:ext cx="472441" cy="3749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356" y="3805159"/>
            <a:ext cx="472441" cy="374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559" y="3829241"/>
            <a:ext cx="472441" cy="3749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805157"/>
            <a:ext cx="472441" cy="3749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78" y="3788414"/>
            <a:ext cx="472441" cy="3749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91" y="3712391"/>
            <a:ext cx="547065" cy="5269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497" y="3698955"/>
            <a:ext cx="547065" cy="5269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562" y="3671245"/>
            <a:ext cx="547065" cy="52695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3653112"/>
            <a:ext cx="547065" cy="5269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282" y="3698955"/>
            <a:ext cx="547065" cy="52695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53112"/>
            <a:ext cx="547065" cy="5269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5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4412" y="4702900"/>
            <a:ext cx="999834" cy="8820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810506" y="1124744"/>
            <a:ext cx="146764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3200" b="1">
                <a:solidFill>
                  <a:srgbClr val="00206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002060"/>
                </a:solidFill>
                <a:latin typeface="Times New Roman"/>
                <a:ea typeface="Times New Roman"/>
              </a:rPr>
              <a:t>9</a:t>
            </a:r>
            <a:endParaRPr lang="en-AU" sz="3200" b="1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084" y="2916992"/>
            <a:ext cx="830844" cy="94385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58412" y="2406739"/>
            <a:ext cx="4572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AU" b="1" i="1" smtClean="0">
                <a:solidFill>
                  <a:srgbClr val="FF0000"/>
                </a:solidFill>
                <a:latin typeface="Times New Roman"/>
                <a:ea typeface="Times New Roman"/>
              </a:rPr>
              <a:t>NHẠC </a:t>
            </a:r>
            <a:r>
              <a:rPr lang="en-AU" b="1" i="1">
                <a:solidFill>
                  <a:srgbClr val="FF0000"/>
                </a:solidFill>
                <a:latin typeface="Times New Roman"/>
                <a:ea typeface="Times New Roman"/>
              </a:rPr>
              <a:t>VÀ LỜI: HOÀNG LONG</a:t>
            </a:r>
            <a:endParaRPr lang="en-US" i="1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97968" y="1908811"/>
            <a:ext cx="54543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b="1">
                <a:solidFill>
                  <a:srgbClr val="FF0000"/>
                </a:solidFill>
                <a:latin typeface="Times New Roman"/>
                <a:ea typeface="Times New Roman"/>
              </a:rPr>
              <a:t>HỌC HÁT BÀI:  HỌC SINH LỚP 2 CHĂM NGOAN</a:t>
            </a:r>
            <a:endParaRPr lang="en-US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251" y="6610294"/>
            <a:ext cx="308971" cy="24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8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344" y="4046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bg1"/>
                </a:solidFill>
              </a:rPr>
              <a:t>TÁC GIẢ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1061" y="404664"/>
            <a:ext cx="2182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smtClean="0">
                <a:solidFill>
                  <a:prstClr val="white"/>
                </a:solidFill>
              </a:rPr>
              <a:t>Hoàng Long</a:t>
            </a: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35258" y="0"/>
            <a:ext cx="1473480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AU" b="1" smtClean="0">
                <a:solidFill>
                  <a:srgbClr val="FF0000"/>
                </a:solidFill>
                <a:latin typeface="Times New Roman"/>
                <a:ea typeface="Times New Roman"/>
              </a:rPr>
              <a:t>KHÁM </a:t>
            </a:r>
            <a:r>
              <a:rPr lang="en-AU" b="1">
                <a:solidFill>
                  <a:srgbClr val="FF0000"/>
                </a:solidFill>
                <a:latin typeface="Times New Roman"/>
                <a:ea typeface="Times New Roman"/>
              </a:rPr>
              <a:t>PHÁ</a:t>
            </a:r>
            <a:endParaRPr lang="en-US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246" y="1519343"/>
            <a:ext cx="37535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>
                <a:solidFill>
                  <a:schemeClr val="bg1"/>
                </a:solidFill>
                <a:latin typeface="Times New Roman"/>
                <a:ea typeface="Calibri"/>
              </a:rPr>
              <a:t>Nhạc sĩ Hoàng Long và nhạc sĩ Hoàng Lân là anh em sinh đôi, sinh ngày 18/6/1942 tại thị xã Vĩnh Yên (Vĩnh Phúc), các sáng tác của ông như</a:t>
            </a:r>
            <a:r>
              <a:rPr lang="en-US">
                <a:solidFill>
                  <a:schemeClr val="bg1"/>
                </a:solidFill>
                <a:latin typeface="Times New Roman"/>
                <a:ea typeface="Times New Roman"/>
              </a:rPr>
              <a:t>:  Đi học về, Bác Hồ Người cho em tất cả, Từ rừng xanh cháu về thăm lăng Bác (1978)</a:t>
            </a:r>
            <a:r>
              <a:rPr lang="en-AU" b="1">
                <a:solidFill>
                  <a:schemeClr val="bg1"/>
                </a:solidFill>
                <a:latin typeface="Times New Roman"/>
                <a:ea typeface="Times New Roman"/>
              </a:rPr>
              <a:t>. </a:t>
            </a:r>
            <a:r>
              <a:rPr lang="en-US" i="1">
                <a:solidFill>
                  <a:schemeClr val="bg1"/>
                </a:solidFill>
                <a:latin typeface="Times New Roman"/>
                <a:ea typeface="Calibri"/>
              </a:rPr>
              <a:t>Bài hát Em là học sinh lớp 2</a:t>
            </a:r>
            <a:r>
              <a:rPr lang="en-US">
                <a:solidFill>
                  <a:schemeClr val="bg1"/>
                </a:solidFill>
                <a:latin typeface="Times New Roman"/>
                <a:ea typeface="Calibri"/>
              </a:rPr>
              <a:t> có giai điệu vui, tốc độ hơi nhanh nói về niềm vui của các cô cậu lớp 2 và lời khích lệ của các thầy cô luôn mong các em chăm ngoan.</a:t>
            </a:r>
            <a:endParaRPr lang="en-US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1" descr="Description: Nhạc sĩ Hoàng Long &amp;#39;Nhạc thiếu nhi phải viết bằng cái tâm&amp;#39; | baotintuc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204" y="1430055"/>
            <a:ext cx="4089768" cy="331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5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at mau 1 l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980728"/>
            <a:ext cx="8640960" cy="51125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848" y="116632"/>
            <a:ext cx="226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err="1" smtClean="0">
                <a:solidFill>
                  <a:srgbClr val="FF0000"/>
                </a:solidFill>
              </a:rPr>
              <a:t>Hát</a:t>
            </a:r>
            <a:r>
              <a:rPr lang="en-US" sz="3600" smtClean="0">
                <a:solidFill>
                  <a:srgbClr val="FF0000"/>
                </a:solidFill>
              </a:rPr>
              <a:t> </a:t>
            </a:r>
            <a:r>
              <a:rPr lang="en-US" sz="3600" err="1" smtClean="0">
                <a:solidFill>
                  <a:srgbClr val="FF0000"/>
                </a:solidFill>
              </a:rPr>
              <a:t>mẫu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6" name="hat mau 1 lan hs l 2 cham ngo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1160" y="116632"/>
            <a:ext cx="609600" cy="609600"/>
          </a:xfrm>
          <a:prstGeom prst="rect">
            <a:avLst/>
          </a:prstGeom>
        </p:spPr>
      </p:pic>
      <p:pic>
        <p:nvPicPr>
          <p:cNvPr id="7" name="CĐ 4 HS L2 CHAM NGOAN beat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76226" y="47359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2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19872" y="0"/>
            <a:ext cx="2013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err="1">
                <a:solidFill>
                  <a:srgbClr val="FF0000"/>
                </a:solidFill>
              </a:rPr>
              <a:t>Đọc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err="1">
                <a:solidFill>
                  <a:srgbClr val="FF0000"/>
                </a:solidFill>
              </a:rPr>
              <a:t>lời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err="1">
                <a:solidFill>
                  <a:srgbClr val="FF0000"/>
                </a:solidFill>
              </a:rPr>
              <a:t>ca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41277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800" i="1">
                <a:solidFill>
                  <a:srgbClr val="FF0000"/>
                </a:solidFill>
                <a:latin typeface="Times New Roman"/>
                <a:ea typeface="Times New Roman"/>
              </a:rPr>
              <a:t>Câu 1: Em là học sinh lớp , em là một cậu con trai</a:t>
            </a:r>
            <a:endParaRPr lang="en-US" sz="280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fr-FR" sz="2800" i="1" smtClean="0">
                <a:solidFill>
                  <a:srgbClr val="FF00FF"/>
                </a:solidFill>
                <a:latin typeface="Times New Roman"/>
                <a:ea typeface="Times New Roman"/>
              </a:rPr>
              <a:t>Câu </a:t>
            </a:r>
            <a:r>
              <a:rPr lang="fr-FR" sz="2800" i="1">
                <a:solidFill>
                  <a:srgbClr val="FF00FF"/>
                </a:solidFill>
                <a:latin typeface="Times New Roman"/>
                <a:ea typeface="Times New Roman"/>
              </a:rPr>
              <a:t>2: Em là học lớp 2, em là một cô bé gai </a:t>
            </a:r>
            <a:endParaRPr lang="en-US" sz="2800">
              <a:solidFill>
                <a:srgbClr val="FF00FF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fr-FR" sz="2800" i="1" smtClean="0">
                <a:solidFill>
                  <a:srgbClr val="0070C0"/>
                </a:solidFill>
                <a:latin typeface="Times New Roman"/>
                <a:ea typeface="Times New Roman"/>
              </a:rPr>
              <a:t>Câu </a:t>
            </a:r>
            <a:r>
              <a:rPr lang="fr-FR" sz="2800" i="1">
                <a:solidFill>
                  <a:srgbClr val="0070C0"/>
                </a:solidFill>
                <a:latin typeface="Times New Roman"/>
                <a:ea typeface="Times New Roman"/>
              </a:rPr>
              <a:t>3: Ai là học sinh lớp 2 chăm ngoan học giỏi mới tài</a:t>
            </a:r>
            <a:endParaRPr lang="en-US" sz="2800">
              <a:solidFill>
                <a:srgbClr val="0070C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fr-FR" sz="2800" i="1" smtClean="0">
                <a:solidFill>
                  <a:srgbClr val="002060"/>
                </a:solidFill>
                <a:latin typeface="Times New Roman"/>
                <a:ea typeface="Times New Roman"/>
              </a:rPr>
              <a:t>Câu </a:t>
            </a:r>
            <a:r>
              <a:rPr lang="fr-FR" sz="2800" i="1">
                <a:solidFill>
                  <a:srgbClr val="002060"/>
                </a:solidFill>
                <a:latin typeface="Times New Roman"/>
                <a:ea typeface="Times New Roman"/>
              </a:rPr>
              <a:t>4: Mỗi ngày đến trường đến lớp, là em có thêm bao niềm vui.</a:t>
            </a:r>
            <a:endParaRPr lang="en-US" sz="28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9130" y="105273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endParaRPr lang="en-US" sz="4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9767" y="33963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err="1" smtClean="0">
                <a:solidFill>
                  <a:srgbClr val="FF0000"/>
                </a:solidFill>
              </a:rPr>
              <a:t>Dạy</a:t>
            </a:r>
            <a:r>
              <a:rPr lang="en-US" sz="3600" b="1" smtClean="0">
                <a:solidFill>
                  <a:srgbClr val="FF0000"/>
                </a:solidFill>
              </a:rPr>
              <a:t> </a:t>
            </a:r>
            <a:r>
              <a:rPr lang="en-US" sz="3600" b="1" err="1" smtClean="0">
                <a:solidFill>
                  <a:srgbClr val="FF0000"/>
                </a:solidFill>
              </a:rPr>
              <a:t>hát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2673" y="1782924"/>
            <a:ext cx="6569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i="1" smtClean="0">
                <a:solidFill>
                  <a:srgbClr val="FF0000"/>
                </a:solidFill>
                <a:latin typeface="Times New Roman"/>
                <a:ea typeface="Times New Roman"/>
              </a:rPr>
              <a:t>Em </a:t>
            </a:r>
            <a:r>
              <a:rPr lang="fr-FR" sz="4800" i="1">
                <a:solidFill>
                  <a:srgbClr val="FF0000"/>
                </a:solidFill>
                <a:latin typeface="Times New Roman"/>
                <a:ea typeface="Times New Roman"/>
              </a:rPr>
              <a:t>là học sinh </a:t>
            </a:r>
            <a:r>
              <a:rPr lang="fr-FR" sz="4800" i="1" smtClean="0">
                <a:solidFill>
                  <a:srgbClr val="FF0000"/>
                </a:solidFill>
                <a:latin typeface="Times New Roman"/>
                <a:ea typeface="Times New Roman"/>
              </a:rPr>
              <a:t>lớp hai </a:t>
            </a:r>
            <a:r>
              <a:rPr lang="fr-FR" sz="4800" i="1">
                <a:solidFill>
                  <a:srgbClr val="FF0000"/>
                </a:solidFill>
                <a:latin typeface="Times New Roman"/>
                <a:ea typeface="Times New Roman"/>
              </a:rPr>
              <a:t>, em là một cậu con trai</a:t>
            </a:r>
            <a:endParaRPr lang="en-US" sz="4800"/>
          </a:p>
        </p:txBody>
      </p:sp>
      <p:pic>
        <p:nvPicPr>
          <p:cNvPr id="8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92166" y="-43026"/>
            <a:ext cx="1359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err="1">
                <a:solidFill>
                  <a:srgbClr val="FF0000"/>
                </a:solidFill>
              </a:rPr>
              <a:t>Câu</a:t>
            </a:r>
            <a:r>
              <a:rPr lang="en-US" sz="4000" b="1">
                <a:solidFill>
                  <a:srgbClr val="FF0000"/>
                </a:solidFill>
              </a:rPr>
              <a:t> 2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568" y="1183685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i="1">
                <a:solidFill>
                  <a:srgbClr val="FF00FF"/>
                </a:solidFill>
                <a:latin typeface="Times New Roman"/>
                <a:ea typeface="Times New Roman"/>
              </a:rPr>
              <a:t>Em là học lớp 2, em là một cô bé gai </a:t>
            </a:r>
            <a:endParaRPr lang="en-US" sz="5400"/>
          </a:p>
        </p:txBody>
      </p:sp>
      <p:pic>
        <p:nvPicPr>
          <p:cNvPr id="6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82380" y="3140968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464</Words>
  <Application>Microsoft Office PowerPoint</Application>
  <PresentationFormat>On-screen Show (4:3)</PresentationFormat>
  <Paragraphs>40</Paragraphs>
  <Slides>18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108</cp:revision>
  <dcterms:created xsi:type="dcterms:W3CDTF">2021-05-09T14:16:54Z</dcterms:created>
  <dcterms:modified xsi:type="dcterms:W3CDTF">2021-06-21T11:50:08Z</dcterms:modified>
</cp:coreProperties>
</file>