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5"/>
  </p:notesMasterIdLst>
  <p:sldIdLst>
    <p:sldId id="291" r:id="rId2"/>
    <p:sldId id="261" r:id="rId3"/>
    <p:sldId id="262" r:id="rId4"/>
    <p:sldId id="346" r:id="rId5"/>
    <p:sldId id="347" r:id="rId6"/>
    <p:sldId id="348" r:id="rId7"/>
    <p:sldId id="353" r:id="rId8"/>
    <p:sldId id="352" r:id="rId9"/>
    <p:sldId id="357" r:id="rId10"/>
    <p:sldId id="349" r:id="rId11"/>
    <p:sldId id="350" r:id="rId12"/>
    <p:sldId id="351" r:id="rId13"/>
    <p:sldId id="343" r:id="rId14"/>
    <p:sldId id="340" r:id="rId15"/>
    <p:sldId id="341" r:id="rId16"/>
    <p:sldId id="342" r:id="rId17"/>
    <p:sldId id="364" r:id="rId18"/>
    <p:sldId id="365" r:id="rId19"/>
    <p:sldId id="358" r:id="rId20"/>
    <p:sldId id="359" r:id="rId21"/>
    <p:sldId id="360" r:id="rId22"/>
    <p:sldId id="309" r:id="rId23"/>
    <p:sldId id="310" r:id="rId24"/>
    <p:sldId id="311" r:id="rId25"/>
    <p:sldId id="282" r:id="rId26"/>
    <p:sldId id="344" r:id="rId27"/>
    <p:sldId id="305" r:id="rId28"/>
    <p:sldId id="332" r:id="rId29"/>
    <p:sldId id="333" r:id="rId30"/>
    <p:sldId id="334" r:id="rId31"/>
    <p:sldId id="337" r:id="rId32"/>
    <p:sldId id="303" r:id="rId33"/>
    <p:sldId id="362" r:id="rId34"/>
    <p:sldId id="363" r:id="rId35"/>
    <p:sldId id="356" r:id="rId36"/>
    <p:sldId id="330" r:id="rId37"/>
    <p:sldId id="288" r:id="rId38"/>
    <p:sldId id="272" r:id="rId39"/>
    <p:sldId id="266" r:id="rId40"/>
    <p:sldId id="273" r:id="rId41"/>
    <p:sldId id="256" r:id="rId42"/>
    <p:sldId id="257" r:id="rId43"/>
    <p:sldId id="367" r:id="rId44"/>
    <p:sldId id="258" r:id="rId45"/>
    <p:sldId id="259" r:id="rId46"/>
    <p:sldId id="260" r:id="rId47"/>
    <p:sldId id="368" r:id="rId48"/>
    <p:sldId id="369" r:id="rId49"/>
    <p:sldId id="263" r:id="rId50"/>
    <p:sldId id="264" r:id="rId51"/>
    <p:sldId id="265" r:id="rId52"/>
    <p:sldId id="370" r:id="rId53"/>
    <p:sldId id="371" r:id="rId54"/>
    <p:sldId id="268" r:id="rId55"/>
    <p:sldId id="269" r:id="rId56"/>
    <p:sldId id="270" r:id="rId57"/>
    <p:sldId id="372" r:id="rId58"/>
    <p:sldId id="373" r:id="rId59"/>
    <p:sldId id="271" r:id="rId60"/>
    <p:sldId id="274" r:id="rId61"/>
    <p:sldId id="275" r:id="rId62"/>
    <p:sldId id="276" r:id="rId63"/>
    <p:sldId id="277" r:id="rId64"/>
    <p:sldId id="278" r:id="rId65"/>
    <p:sldId id="279" r:id="rId66"/>
    <p:sldId id="281" r:id="rId67"/>
    <p:sldId id="374" r:id="rId68"/>
    <p:sldId id="283" r:id="rId69"/>
    <p:sldId id="284" r:id="rId70"/>
    <p:sldId id="285" r:id="rId71"/>
    <p:sldId id="286" r:id="rId72"/>
    <p:sldId id="287" r:id="rId73"/>
    <p:sldId id="375" r:id="rId74"/>
    <p:sldId id="289" r:id="rId75"/>
    <p:sldId id="328" r:id="rId76"/>
    <p:sldId id="308" r:id="rId77"/>
    <p:sldId id="267" r:id="rId78"/>
    <p:sldId id="306" r:id="rId79"/>
    <p:sldId id="296" r:id="rId80"/>
    <p:sldId id="338" r:id="rId81"/>
    <p:sldId id="307" r:id="rId82"/>
    <p:sldId id="345" r:id="rId83"/>
    <p:sldId id="280" r:id="rId8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434" autoAdjust="0"/>
  </p:normalViewPr>
  <p:slideViewPr>
    <p:cSldViewPr snapToGrid="0" snapToObjects="1">
      <p:cViewPr varScale="1">
        <p:scale>
          <a:sx n="81" d="100"/>
          <a:sy n="81" d="100"/>
        </p:scale>
        <p:origin x="1488" y="96"/>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EEC587-CD27-475B-8B67-D868739F6B1A}" type="datetimeFigureOut">
              <a:rPr lang="vi-VN" smtClean="0"/>
              <a:pPr/>
              <a:t>02/11/2023</a:t>
            </a:fld>
            <a:endParaRPr lang="vi-VN"/>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0452E-4F36-438D-87C1-6EC53A5A5436}" type="slidenum">
              <a:rPr lang="vi-VN" smtClean="0"/>
              <a:pPr/>
              <a:t>‹#›</a:t>
            </a:fld>
            <a:endParaRPr lang="vi-VN"/>
          </a:p>
        </p:txBody>
      </p:sp>
    </p:spTree>
    <p:extLst>
      <p:ext uri="{BB962C8B-B14F-4D97-AF65-F5344CB8AC3E}">
        <p14:creationId xmlns:p14="http://schemas.microsoft.com/office/powerpoint/2010/main" val="257073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3726944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3726944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50</a:t>
            </a:fld>
            <a:endParaRPr lang="en-US"/>
          </a:p>
        </p:txBody>
      </p:sp>
    </p:spTree>
    <p:extLst>
      <p:ext uri="{BB962C8B-B14F-4D97-AF65-F5344CB8AC3E}">
        <p14:creationId xmlns:p14="http://schemas.microsoft.com/office/powerpoint/2010/main" val="283429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51</a:t>
            </a:fld>
            <a:endParaRPr lang="en-US"/>
          </a:p>
        </p:txBody>
      </p:sp>
    </p:spTree>
    <p:extLst>
      <p:ext uri="{BB962C8B-B14F-4D97-AF65-F5344CB8AC3E}">
        <p14:creationId xmlns:p14="http://schemas.microsoft.com/office/powerpoint/2010/main" val="780455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52</a:t>
            </a:fld>
            <a:endParaRPr lang="en-US"/>
          </a:p>
        </p:txBody>
      </p:sp>
    </p:spTree>
    <p:extLst>
      <p:ext uri="{BB962C8B-B14F-4D97-AF65-F5344CB8AC3E}">
        <p14:creationId xmlns:p14="http://schemas.microsoft.com/office/powerpoint/2010/main" val="4178848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53</a:t>
            </a:fld>
            <a:endParaRPr lang="en-US"/>
          </a:p>
        </p:txBody>
      </p:sp>
    </p:spTree>
    <p:extLst>
      <p:ext uri="{BB962C8B-B14F-4D97-AF65-F5344CB8AC3E}">
        <p14:creationId xmlns:p14="http://schemas.microsoft.com/office/powerpoint/2010/main" val="2737343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54</a:t>
            </a:fld>
            <a:endParaRPr lang="en-US"/>
          </a:p>
        </p:txBody>
      </p:sp>
    </p:spTree>
    <p:extLst>
      <p:ext uri="{BB962C8B-B14F-4D97-AF65-F5344CB8AC3E}">
        <p14:creationId xmlns:p14="http://schemas.microsoft.com/office/powerpoint/2010/main" val="3861814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55</a:t>
            </a:fld>
            <a:endParaRPr lang="en-US"/>
          </a:p>
        </p:txBody>
      </p:sp>
    </p:spTree>
    <p:extLst>
      <p:ext uri="{BB962C8B-B14F-4D97-AF65-F5344CB8AC3E}">
        <p14:creationId xmlns:p14="http://schemas.microsoft.com/office/powerpoint/2010/main" val="2473491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56</a:t>
            </a:fld>
            <a:endParaRPr lang="en-US"/>
          </a:p>
        </p:txBody>
      </p:sp>
    </p:spTree>
    <p:extLst>
      <p:ext uri="{BB962C8B-B14F-4D97-AF65-F5344CB8AC3E}">
        <p14:creationId xmlns:p14="http://schemas.microsoft.com/office/powerpoint/2010/main" val="1666395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57</a:t>
            </a:fld>
            <a:endParaRPr lang="en-US"/>
          </a:p>
        </p:txBody>
      </p:sp>
    </p:spTree>
    <p:extLst>
      <p:ext uri="{BB962C8B-B14F-4D97-AF65-F5344CB8AC3E}">
        <p14:creationId xmlns:p14="http://schemas.microsoft.com/office/powerpoint/2010/main" val="3093503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58</a:t>
            </a:fld>
            <a:endParaRPr lang="en-US"/>
          </a:p>
        </p:txBody>
      </p:sp>
    </p:spTree>
    <p:extLst>
      <p:ext uri="{BB962C8B-B14F-4D97-AF65-F5344CB8AC3E}">
        <p14:creationId xmlns:p14="http://schemas.microsoft.com/office/powerpoint/2010/main" val="39984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3820123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59</a:t>
            </a:fld>
            <a:endParaRPr lang="en-US"/>
          </a:p>
        </p:txBody>
      </p:sp>
    </p:spTree>
    <p:extLst>
      <p:ext uri="{BB962C8B-B14F-4D97-AF65-F5344CB8AC3E}">
        <p14:creationId xmlns:p14="http://schemas.microsoft.com/office/powerpoint/2010/main" val="808876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60</a:t>
            </a:fld>
            <a:endParaRPr lang="en-US" dirty="0"/>
          </a:p>
        </p:txBody>
      </p:sp>
    </p:spTree>
    <p:extLst>
      <p:ext uri="{BB962C8B-B14F-4D97-AF65-F5344CB8AC3E}">
        <p14:creationId xmlns:p14="http://schemas.microsoft.com/office/powerpoint/2010/main" val="3133500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61</a:t>
            </a:fld>
            <a:endParaRPr lang="en-US"/>
          </a:p>
        </p:txBody>
      </p:sp>
    </p:spTree>
    <p:extLst>
      <p:ext uri="{BB962C8B-B14F-4D97-AF65-F5344CB8AC3E}">
        <p14:creationId xmlns:p14="http://schemas.microsoft.com/office/powerpoint/2010/main" val="1541407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62</a:t>
            </a:fld>
            <a:endParaRPr lang="en-US"/>
          </a:p>
        </p:txBody>
      </p:sp>
    </p:spTree>
    <p:extLst>
      <p:ext uri="{BB962C8B-B14F-4D97-AF65-F5344CB8AC3E}">
        <p14:creationId xmlns:p14="http://schemas.microsoft.com/office/powerpoint/2010/main" val="1258458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63</a:t>
            </a:fld>
            <a:endParaRPr lang="en-US"/>
          </a:p>
        </p:txBody>
      </p:sp>
    </p:spTree>
    <p:extLst>
      <p:ext uri="{BB962C8B-B14F-4D97-AF65-F5344CB8AC3E}">
        <p14:creationId xmlns:p14="http://schemas.microsoft.com/office/powerpoint/2010/main" val="4231762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64</a:t>
            </a:fld>
            <a:endParaRPr lang="en-US"/>
          </a:p>
        </p:txBody>
      </p:sp>
    </p:spTree>
    <p:extLst>
      <p:ext uri="{BB962C8B-B14F-4D97-AF65-F5344CB8AC3E}">
        <p14:creationId xmlns:p14="http://schemas.microsoft.com/office/powerpoint/2010/main" val="39498578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65</a:t>
            </a:fld>
            <a:endParaRPr lang="en-US"/>
          </a:p>
        </p:txBody>
      </p:sp>
    </p:spTree>
    <p:extLst>
      <p:ext uri="{BB962C8B-B14F-4D97-AF65-F5344CB8AC3E}">
        <p14:creationId xmlns:p14="http://schemas.microsoft.com/office/powerpoint/2010/main" val="3921846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66</a:t>
            </a:fld>
            <a:endParaRPr lang="en-US"/>
          </a:p>
        </p:txBody>
      </p:sp>
    </p:spTree>
    <p:extLst>
      <p:ext uri="{BB962C8B-B14F-4D97-AF65-F5344CB8AC3E}">
        <p14:creationId xmlns:p14="http://schemas.microsoft.com/office/powerpoint/2010/main" val="1655200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67</a:t>
            </a:fld>
            <a:endParaRPr lang="en-US"/>
          </a:p>
        </p:txBody>
      </p:sp>
    </p:spTree>
    <p:extLst>
      <p:ext uri="{BB962C8B-B14F-4D97-AF65-F5344CB8AC3E}">
        <p14:creationId xmlns:p14="http://schemas.microsoft.com/office/powerpoint/2010/main" val="2942578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68</a:t>
            </a:fld>
            <a:endParaRPr lang="en-US"/>
          </a:p>
        </p:txBody>
      </p:sp>
    </p:spTree>
    <p:extLst>
      <p:ext uri="{BB962C8B-B14F-4D97-AF65-F5344CB8AC3E}">
        <p14:creationId xmlns:p14="http://schemas.microsoft.com/office/powerpoint/2010/main" val="940785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21371564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69</a:t>
            </a:fld>
            <a:endParaRPr lang="en-US"/>
          </a:p>
        </p:txBody>
      </p:sp>
    </p:spTree>
    <p:extLst>
      <p:ext uri="{BB962C8B-B14F-4D97-AF65-F5344CB8AC3E}">
        <p14:creationId xmlns:p14="http://schemas.microsoft.com/office/powerpoint/2010/main" val="760040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70</a:t>
            </a:fld>
            <a:endParaRPr lang="en-US"/>
          </a:p>
        </p:txBody>
      </p:sp>
    </p:spTree>
    <p:extLst>
      <p:ext uri="{BB962C8B-B14F-4D97-AF65-F5344CB8AC3E}">
        <p14:creationId xmlns:p14="http://schemas.microsoft.com/office/powerpoint/2010/main" val="587598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71</a:t>
            </a:fld>
            <a:endParaRPr lang="en-US"/>
          </a:p>
        </p:txBody>
      </p:sp>
    </p:spTree>
    <p:extLst>
      <p:ext uri="{BB962C8B-B14F-4D97-AF65-F5344CB8AC3E}">
        <p14:creationId xmlns:p14="http://schemas.microsoft.com/office/powerpoint/2010/main" val="7899627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72</a:t>
            </a:fld>
            <a:endParaRPr lang="en-US"/>
          </a:p>
        </p:txBody>
      </p:sp>
    </p:spTree>
    <p:extLst>
      <p:ext uri="{BB962C8B-B14F-4D97-AF65-F5344CB8AC3E}">
        <p14:creationId xmlns:p14="http://schemas.microsoft.com/office/powerpoint/2010/main" val="21919793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73</a:t>
            </a:fld>
            <a:endParaRPr lang="en-US"/>
          </a:p>
        </p:txBody>
      </p:sp>
    </p:spTree>
    <p:extLst>
      <p:ext uri="{BB962C8B-B14F-4D97-AF65-F5344CB8AC3E}">
        <p14:creationId xmlns:p14="http://schemas.microsoft.com/office/powerpoint/2010/main" val="34091110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96581-DB66-4958-98EB-4D5E0D92A6E9}" type="slidenum">
              <a:rPr lang="en-US" smtClean="0"/>
              <a:t>74</a:t>
            </a:fld>
            <a:endParaRPr lang="en-US"/>
          </a:p>
        </p:txBody>
      </p:sp>
    </p:spTree>
    <p:extLst>
      <p:ext uri="{BB962C8B-B14F-4D97-AF65-F5344CB8AC3E}">
        <p14:creationId xmlns:p14="http://schemas.microsoft.com/office/powerpoint/2010/main" val="33159835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1958370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3820123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382012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3564730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3564730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DE4FE1-E0EF-7748-AF6C-D63A335F0DA3}" type="slidenum">
              <a:rPr lang="en-US" altLang="en-US" smtClean="0"/>
              <a:pPr/>
              <a:t>24</a:t>
            </a:fld>
            <a:endParaRPr lang="en-US" altLang="en-US"/>
          </a:p>
        </p:txBody>
      </p:sp>
    </p:spTree>
    <p:extLst>
      <p:ext uri="{BB962C8B-B14F-4D97-AF65-F5344CB8AC3E}">
        <p14:creationId xmlns:p14="http://schemas.microsoft.com/office/powerpoint/2010/main" val="1998494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Tree>
    <p:extLst>
      <p:ext uri="{BB962C8B-B14F-4D97-AF65-F5344CB8AC3E}">
        <p14:creationId xmlns:p14="http://schemas.microsoft.com/office/powerpoint/2010/main" val="635222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124CCF-2598-2049-94E3-940A41A3664C}"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3983071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24CCF-2598-2049-94E3-940A41A3664C}"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105297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24CCF-2598-2049-94E3-940A41A3664C}"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1728682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2565" y="304800"/>
            <a:ext cx="8667750" cy="1216025"/>
          </a:xfrm>
        </p:spPr>
        <p:txBody>
          <a:bodyPr/>
          <a:lstStyle/>
          <a:p>
            <a:r>
              <a:rPr lang="en-US"/>
              <a:t>Click to edit Master title style</a:t>
            </a:r>
            <a:endParaRPr lang="vi-VN"/>
          </a:p>
        </p:txBody>
      </p:sp>
      <p:sp>
        <p:nvSpPr>
          <p:cNvPr id="3" name="Text Placeholder 2"/>
          <p:cNvSpPr>
            <a:spLocks noGrp="1"/>
          </p:cNvSpPr>
          <p:nvPr>
            <p:ph type="body" sz="half" idx="1"/>
          </p:nvPr>
        </p:nvSpPr>
        <p:spPr>
          <a:xfrm>
            <a:off x="613966" y="1752600"/>
            <a:ext cx="4251325"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030391" y="1752600"/>
            <a:ext cx="4251325"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a:xfrm>
            <a:off x="660400" y="6245937"/>
            <a:ext cx="2145932" cy="475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384367" y="6245937"/>
            <a:ext cx="3137267" cy="475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7099668" y="6245937"/>
            <a:ext cx="2145932" cy="475250"/>
          </a:xfrm>
        </p:spPr>
        <p:txBody>
          <a:bodyPr/>
          <a:lstStyle>
            <a:lvl1pPr>
              <a:defRPr/>
            </a:lvl1pPr>
          </a:lstStyle>
          <a:p>
            <a:pPr>
              <a:defRPr/>
            </a:pPr>
            <a:fld id="{507A306F-4651-497E-8F60-A9899C5D8B8C}" type="slidenum">
              <a:rPr lang="en-US"/>
              <a:pPr>
                <a:defRPr/>
              </a:pPr>
              <a:t>‹#›</a:t>
            </a:fld>
            <a:endParaRPr lang="en-US"/>
          </a:p>
        </p:txBody>
      </p:sp>
    </p:spTree>
    <p:extLst>
      <p:ext uri="{BB962C8B-B14F-4D97-AF65-F5344CB8AC3E}">
        <p14:creationId xmlns:p14="http://schemas.microsoft.com/office/powerpoint/2010/main" val="386102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24CCF-2598-2049-94E3-940A41A3664C}"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325906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124CCF-2598-2049-94E3-940A41A3664C}"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2535684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124CCF-2598-2049-94E3-940A41A3664C}"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195294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124CCF-2598-2049-94E3-940A41A3664C}" type="datetimeFigureOut">
              <a:rPr lang="en-US" smtClean="0"/>
              <a:pPr/>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831224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124CCF-2598-2049-94E3-940A41A3664C}" type="datetimeFigureOut">
              <a:rPr lang="en-US" smtClean="0"/>
              <a:pPr/>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2480447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24CCF-2598-2049-94E3-940A41A3664C}" type="datetimeFigureOut">
              <a:rPr lang="en-US" smtClean="0"/>
              <a:pPr/>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3909528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124CCF-2598-2049-94E3-940A41A3664C}"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524296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124CCF-2598-2049-94E3-940A41A3664C}"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3A9EC-43EF-D641-8D3E-699BDC1175A8}" type="slidenum">
              <a:rPr lang="en-US" smtClean="0"/>
              <a:pPr/>
              <a:t>‹#›</a:t>
            </a:fld>
            <a:endParaRPr lang="en-US"/>
          </a:p>
        </p:txBody>
      </p:sp>
    </p:spTree>
    <p:extLst>
      <p:ext uri="{BB962C8B-B14F-4D97-AF65-F5344CB8AC3E}">
        <p14:creationId xmlns:p14="http://schemas.microsoft.com/office/powerpoint/2010/main" val="2755423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124CCF-2598-2049-94E3-940A41A3664C}" type="datetimeFigureOut">
              <a:rPr lang="en-US" smtClean="0"/>
              <a:pPr/>
              <a:t>11/2/2023</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F3A9EC-43EF-D641-8D3E-699BDC1175A8}" type="slidenum">
              <a:rPr lang="en-US" smtClean="0"/>
              <a:pPr/>
              <a:t>‹#›</a:t>
            </a:fld>
            <a:endParaRPr lang="en-US"/>
          </a:p>
        </p:txBody>
      </p:sp>
    </p:spTree>
    <p:extLst>
      <p:ext uri="{BB962C8B-B14F-4D97-AF65-F5344CB8AC3E}">
        <p14:creationId xmlns:p14="http://schemas.microsoft.com/office/powerpoint/2010/main" val="173411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g"/><Relationship Id="rId7" Type="http://schemas.openxmlformats.org/officeDocument/2006/relationships/image" Target="../media/image67.png"/><Relationship Id="rId2" Type="http://schemas.openxmlformats.org/officeDocument/2006/relationships/image" Target="../media/image62.jpg"/><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g"/></Relationships>
</file>

<file path=ppt/slides/_rels/slide4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557" y="1591294"/>
            <a:ext cx="9309371" cy="2660072"/>
          </a:xfrm>
        </p:spPr>
        <p:txBody>
          <a:bodyPr>
            <a:noAutofit/>
          </a:bodyPr>
          <a:lstStyle/>
          <a:p>
            <a:pPr algn="ctr"/>
            <a:r>
              <a:rPr lang="en-US" sz="3200" b="1" dirty="0">
                <a:latin typeface="Times New Roman" pitchFamily="18" charset="0"/>
                <a:cs typeface="Times New Roman" pitchFamily="18" charset="0"/>
              </a:rPr>
              <a:t>	</a:t>
            </a:r>
            <a:r>
              <a:rPr lang="en-US" sz="6000" b="1" dirty="0">
                <a:solidFill>
                  <a:srgbClr val="FF0000"/>
                </a:solidFill>
                <a:latin typeface="Times New Roman" pitchFamily="18" charset="0"/>
                <a:cs typeface="Times New Roman" pitchFamily="18" charset="0"/>
              </a:rPr>
              <a:t>HỘI NGHỊ</a:t>
            </a:r>
            <a:br>
              <a:rPr lang="en-US" sz="3200" b="1" dirty="0">
                <a:latin typeface="Times New Roman" pitchFamily="18" charset="0"/>
                <a:cs typeface="Times New Roman" pitchFamily="18" charset="0"/>
              </a:rPr>
            </a:br>
            <a:r>
              <a:rPr lang="en-US" sz="3200" b="1" dirty="0">
                <a:solidFill>
                  <a:srgbClr val="C00000"/>
                </a:solidFill>
                <a:latin typeface="Times New Roman" pitchFamily="18" charset="0"/>
                <a:cs typeface="Times New Roman" pitchFamily="18" charset="0"/>
              </a:rPr>
              <a:t>TẬP HUẤN QUY ĐỊNH VỀ NGƯỜI PHÁT NGÔN, CHẾ ĐỘ PHÁT NGÔN, CUNG CẤP THÔNG TIN CHO BÁO CHÍ HUYỆN SÓC SƠN NĂM 2023</a:t>
            </a:r>
          </a:p>
        </p:txBody>
      </p:sp>
      <p:sp>
        <p:nvSpPr>
          <p:cNvPr id="3" name="Subtitle 2"/>
          <p:cNvSpPr>
            <a:spLocks noGrp="1"/>
          </p:cNvSpPr>
          <p:nvPr>
            <p:ph type="subTitle" idx="1"/>
          </p:nvPr>
        </p:nvSpPr>
        <p:spPr>
          <a:xfrm>
            <a:off x="759747" y="5268854"/>
            <a:ext cx="8122995" cy="1371600"/>
          </a:xfrm>
        </p:spPr>
        <p:txBody>
          <a:bodyPr>
            <a:noAutofit/>
          </a:bodyPr>
          <a:lstStyle/>
          <a:p>
            <a:pPr algn="ctr"/>
            <a:r>
              <a:rPr lang="en-US" sz="1800" dirty="0">
                <a:solidFill>
                  <a:srgbClr val="0070C0"/>
                </a:solidFill>
                <a:latin typeface="Times New Roman" pitchFamily="18" charset="0"/>
                <a:cs typeface="Times New Roman" pitchFamily="18" charset="0"/>
              </a:rPr>
              <a:t> </a:t>
            </a:r>
          </a:p>
          <a:p>
            <a:pPr algn="ctr"/>
            <a:r>
              <a:rPr lang="en-US" sz="2000" b="1" dirty="0" err="1">
                <a:solidFill>
                  <a:srgbClr val="0070C0"/>
                </a:solidFill>
                <a:latin typeface="Times New Roman" pitchFamily="18" charset="0"/>
                <a:cs typeface="Times New Roman" pitchFamily="18" charset="0"/>
              </a:rPr>
              <a:t>Báo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cáo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viên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Đồng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chí</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Tống</a:t>
            </a:r>
            <a:r>
              <a:rPr lang="en-US" sz="2000" b="1" dirty="0">
                <a:solidFill>
                  <a:srgbClr val="0070C0"/>
                </a:solidFill>
                <a:latin typeface="Times New Roman" pitchFamily="18" charset="0"/>
                <a:cs typeface="Times New Roman" pitchFamily="18" charset="0"/>
              </a:rPr>
              <a:t> Giang </a:t>
            </a:r>
            <a:r>
              <a:rPr lang="en-US" sz="2000" b="1" dirty="0" err="1">
                <a:solidFill>
                  <a:srgbClr val="0070C0"/>
                </a:solidFill>
                <a:latin typeface="Times New Roman" pitchFamily="18" charset="0"/>
                <a:cs typeface="Times New Roman" pitchFamily="18" charset="0"/>
              </a:rPr>
              <a:t>Phúc</a:t>
            </a:r>
            <a:endParaRPr lang="en-US" sz="2000" b="1" dirty="0">
              <a:solidFill>
                <a:srgbClr val="0070C0"/>
              </a:solidFill>
              <a:latin typeface="Times New Roman" pitchFamily="18" charset="0"/>
              <a:cs typeface="Times New Roman" pitchFamily="18" charset="0"/>
            </a:endParaRPr>
          </a:p>
          <a:p>
            <a:pPr algn="ct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Huyện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ủy</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viên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Trưởng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phòng</a:t>
            </a:r>
            <a:r>
              <a:rPr lang="en-US" sz="2000" b="1" dirty="0">
                <a:solidFill>
                  <a:srgbClr val="0070C0"/>
                </a:solidFill>
                <a:latin typeface="Times New Roman" pitchFamily="18" charset="0"/>
                <a:cs typeface="Times New Roman" pitchFamily="18" charset="0"/>
              </a:rPr>
              <a:t> Văn </a:t>
            </a:r>
            <a:r>
              <a:rPr lang="en-US" sz="2000" b="1" dirty="0" err="1">
                <a:solidFill>
                  <a:srgbClr val="0070C0"/>
                </a:solidFill>
                <a:latin typeface="Times New Roman" pitchFamily="18" charset="0"/>
                <a:cs typeface="Times New Roman" pitchFamily="18" charset="0"/>
              </a:rPr>
              <a:t>hóa</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và</a:t>
            </a:r>
            <a:r>
              <a:rPr lang="en-US" sz="2000" b="1" dirty="0">
                <a:solidFill>
                  <a:srgbClr val="0070C0"/>
                </a:solidFill>
                <a:latin typeface="Times New Roman" pitchFamily="18" charset="0"/>
                <a:cs typeface="Times New Roman" pitchFamily="18" charset="0"/>
              </a:rPr>
              <a:t> Thông tin </a:t>
            </a:r>
            <a:r>
              <a:rPr lang="en-US" sz="2000" b="1" dirty="0" err="1">
                <a:solidFill>
                  <a:srgbClr val="0070C0"/>
                </a:solidFill>
                <a:latin typeface="Times New Roman" pitchFamily="18" charset="0"/>
                <a:cs typeface="Times New Roman" pitchFamily="18" charset="0"/>
              </a:rPr>
              <a:t>huyện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Sóc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Sơn</a:t>
            </a:r>
            <a:endParaRPr lang="en-US" sz="18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5315345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891" y="1528001"/>
            <a:ext cx="5860579" cy="594906"/>
          </a:xfrm>
          <a:prstGeom prst="rect">
            <a:avLst/>
          </a:prstGeom>
          <a:noFill/>
        </p:spPr>
        <p:txBody>
          <a:bodyPr wrap="none">
            <a:spAutoFit/>
          </a:bodyPr>
          <a:lstStyle/>
          <a:p>
            <a:pPr lvl="1" indent="-414772" algn="just">
              <a:defRPr/>
            </a:pPr>
            <a:r>
              <a:rPr lang="en-US" sz="3266" b="1" dirty="0">
                <a:solidFill>
                  <a:schemeClr val="accent2">
                    <a:lumMod val="50000"/>
                  </a:schemeClr>
                </a:solidFill>
                <a:latin typeface="Times New Roman" panose="02020603050405020304" pitchFamily="18" charset="0"/>
                <a:cs typeface="Times New Roman" panose="02020603050405020304" pitchFamily="18" charset="0"/>
              </a:rPr>
              <a:t>Qua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lăng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kính</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084035" y="2174629"/>
            <a:ext cx="8620407" cy="1432443"/>
          </a:xfrm>
          <a:prstGeom prst="rect">
            <a:avLst/>
          </a:prstGeom>
          <a:noFill/>
        </p:spPr>
        <p:txBody>
          <a:bodyPr wrap="square">
            <a:spAutoFit/>
          </a:bodyPr>
          <a:lstStyle/>
          <a:p>
            <a:pPr marL="342900" indent="-342900">
              <a:buFontTx/>
              <a:buChar char="-"/>
              <a:defRPr/>
            </a:pP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Cảm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xúc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tức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“LÊN NGÔI”</a:t>
            </a:r>
          </a:p>
          <a:p>
            <a:pPr marL="342900" indent="-342900">
              <a:buFontTx/>
              <a:buChar char="-"/>
              <a:defRPr/>
            </a:pP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Xu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Phụ</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họa</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cộng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quen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biết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nhau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đẩy</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câu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chuyện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quá</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xa</a:t>
            </a:r>
            <a:endParaRPr lang="en-US" sz="2177" b="1" i="1" dirty="0">
              <a:solidFill>
                <a:schemeClr val="accent2">
                  <a:lumMod val="50000"/>
                </a:schemeClr>
              </a:solidFill>
              <a:latin typeface="Times New Roman" panose="02020603050405020304" pitchFamily="18" charset="0"/>
              <a:cs typeface="Times New Roman" panose="02020603050405020304" pitchFamily="18" charset="0"/>
            </a:endParaRPr>
          </a:p>
          <a:p>
            <a:pPr>
              <a:defRPr/>
            </a:pPr>
            <a:endParaRPr lang="en-US" sz="2177" b="1" i="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8" name="Picture 2" descr="C:\Users\USER1\Desktop\facebook-se-lam-the-nao-de-khong-bien-tinh-nang-live-cua-minh-thanh-cai-o-sex.jpg"/>
          <p:cNvPicPr>
            <a:picLocks noChangeAspect="1" noChangeArrowheads="1"/>
          </p:cNvPicPr>
          <p:nvPr/>
        </p:nvPicPr>
        <p:blipFill>
          <a:blip r:embed="rId2"/>
          <a:srcRect/>
          <a:stretch>
            <a:fillRect/>
          </a:stretch>
        </p:blipFill>
        <p:spPr bwMode="auto">
          <a:xfrm>
            <a:off x="702515" y="3539592"/>
            <a:ext cx="4475910" cy="2560029"/>
          </a:xfrm>
          <a:prstGeom prst="rect">
            <a:avLst/>
          </a:prstGeom>
          <a:noFill/>
        </p:spPr>
      </p:pic>
      <p:pic>
        <p:nvPicPr>
          <p:cNvPr id="21506" name="Picture 2" descr="http://www.hindustantimes.com/rf/image_size_640x362/HT/p2/2015/10/09/Pictures/users-ireland-spain-reactions-emoticons-photo-tested_4ae10982-6e43-11e5-9358-ce0f694bc37c.jpg"/>
          <p:cNvPicPr>
            <a:picLocks noChangeAspect="1" noChangeArrowheads="1"/>
          </p:cNvPicPr>
          <p:nvPr/>
        </p:nvPicPr>
        <p:blipFill>
          <a:blip r:embed="rId3"/>
          <a:srcRect/>
          <a:stretch>
            <a:fillRect/>
          </a:stretch>
        </p:blipFill>
        <p:spPr bwMode="auto">
          <a:xfrm>
            <a:off x="5178425" y="2970248"/>
            <a:ext cx="4526017" cy="2560029"/>
          </a:xfrm>
          <a:prstGeom prst="rect">
            <a:avLst/>
          </a:prstGeom>
          <a:noFill/>
        </p:spPr>
      </p:pic>
      <p:sp>
        <p:nvSpPr>
          <p:cNvPr id="9" name="Flowchart: Alternate Process 8"/>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spTree>
    <p:extLst>
      <p:ext uri="{BB962C8B-B14F-4D97-AF65-F5344CB8AC3E}">
        <p14:creationId xmlns:p14="http://schemas.microsoft.com/office/powerpoint/2010/main" val="618061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026" y="1418522"/>
            <a:ext cx="9309921" cy="1569660"/>
          </a:xfrm>
          <a:prstGeom prst="rect">
            <a:avLst/>
          </a:prstGeom>
          <a:noFill/>
        </p:spPr>
        <p:txBody>
          <a:bodyPr wrap="square">
            <a:spAutoFit/>
          </a:bodyPr>
          <a:lstStyle/>
          <a:p>
            <a:pPr lvl="1" indent="-414772" algn="just">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trao</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người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dùng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1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thứ</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quyền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lực</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phản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biện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phản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lúc</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gây</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hại</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Ai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đưa</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tin,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bình</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Ai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tưởng</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Nhà</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thậm</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“QUAN TÒA”……</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1026" name="Picture 2" descr="C:\Users\USER1\Desktop\dap-khung-hoang-truyen-thong-bang-cach-doa-kien-khach-hang-cong-ty-nay-da-sap-chi-sau-3-thang.jpg"/>
          <p:cNvPicPr>
            <a:picLocks noChangeAspect="1" noChangeArrowheads="1"/>
          </p:cNvPicPr>
          <p:nvPr/>
        </p:nvPicPr>
        <p:blipFill>
          <a:blip r:embed="rId2"/>
          <a:srcRect/>
          <a:stretch>
            <a:fillRect/>
          </a:stretch>
        </p:blipFill>
        <p:spPr bwMode="auto">
          <a:xfrm>
            <a:off x="810883" y="2995134"/>
            <a:ext cx="3539428" cy="3515831"/>
          </a:xfrm>
          <a:prstGeom prst="rect">
            <a:avLst/>
          </a:prstGeom>
          <a:noFill/>
        </p:spPr>
      </p:pic>
      <p:pic>
        <p:nvPicPr>
          <p:cNvPr id="1027" name="Picture 3" descr="C:\Users\USER1\Desktop\56651583.jpg"/>
          <p:cNvPicPr>
            <a:picLocks noChangeAspect="1" noChangeArrowheads="1"/>
          </p:cNvPicPr>
          <p:nvPr/>
        </p:nvPicPr>
        <p:blipFill>
          <a:blip r:embed="rId3"/>
          <a:srcRect/>
          <a:stretch>
            <a:fillRect/>
          </a:stretch>
        </p:blipFill>
        <p:spPr bwMode="auto">
          <a:xfrm>
            <a:off x="5255782" y="2995134"/>
            <a:ext cx="3130982" cy="3515832"/>
          </a:xfrm>
          <a:prstGeom prst="rect">
            <a:avLst/>
          </a:prstGeom>
          <a:noFill/>
        </p:spPr>
      </p:pic>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MẠNG XÃ HỘI &amp; “BÁO CHÍ CÔNG DÂN”</a:t>
            </a:r>
          </a:p>
        </p:txBody>
      </p:sp>
    </p:spTree>
    <p:extLst>
      <p:ext uri="{BB962C8B-B14F-4D97-AF65-F5344CB8AC3E}">
        <p14:creationId xmlns:p14="http://schemas.microsoft.com/office/powerpoint/2010/main" val="135870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026" y="1418522"/>
            <a:ext cx="9309921" cy="1938992"/>
          </a:xfrm>
          <a:prstGeom prst="rect">
            <a:avLst/>
          </a:prstGeom>
          <a:noFill/>
        </p:spPr>
        <p:txBody>
          <a:bodyPr wrap="square">
            <a:spAutoFit/>
          </a:bodyPr>
          <a:lstStyle/>
          <a:p>
            <a:pPr lvl="1" indent="-414772" algn="just">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Khả</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năng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sát</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thương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gây</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hại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tâm</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vô</a:t>
            </a:r>
            <a:r>
              <a:rPr lang="en-US" sz="2400" b="1" dirty="0">
                <a:solidFill>
                  <a:schemeClr val="accent2">
                    <a:lumMod val="50000"/>
                  </a:schemeClr>
                </a:solidFill>
                <a:latin typeface="Times New Roman" panose="02020603050405020304" pitchFamily="18" charset="0"/>
                <a:cs typeface="Times New Roman" panose="02020603050405020304" pitchFamily="18" charset="0"/>
              </a:rPr>
              <a:t> can”,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cảm</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giác</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ngôn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mà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phải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chịu</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trách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nhiệm</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gì</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yếu</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tố</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gây</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nghiện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xưng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hùng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bàn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phím</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thuật</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ngữ</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tay</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nhanh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hơn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não</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nên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phổ</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biến</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MẶT TRÁI CỦA MẠNG XÃ HỘI</a:t>
            </a:r>
          </a:p>
        </p:txBody>
      </p:sp>
      <p:pic>
        <p:nvPicPr>
          <p:cNvPr id="307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26" y="3546554"/>
            <a:ext cx="4936788" cy="33114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9000" y="3088256"/>
            <a:ext cx="3994431" cy="3769744"/>
          </a:xfrm>
          <a:prstGeom prst="rect">
            <a:avLst/>
          </a:prstGeom>
        </p:spPr>
      </p:pic>
    </p:spTree>
    <p:extLst>
      <p:ext uri="{BB962C8B-B14F-4D97-AF65-F5344CB8AC3E}">
        <p14:creationId xmlns:p14="http://schemas.microsoft.com/office/powerpoint/2010/main" val="618061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92348"/>
            <a:ext cx="8915400" cy="1143000"/>
          </a:xfrm>
        </p:spPr>
        <p:txBody>
          <a:bodyPr>
            <a:normAutofit/>
          </a:bodyPr>
          <a:lstStyle/>
          <a:p>
            <a:pPr marL="342900" lvl="0" indent="-342900">
              <a:lnSpc>
                <a:spcPct val="120000"/>
              </a:lnSpc>
              <a:spcBef>
                <a:spcPts val="0"/>
              </a:spcBef>
            </a:pPr>
            <a:r>
              <a:rPr lang="en-US" sz="2400" b="1" dirty="0">
                <a:solidFill>
                  <a:srgbClr val="C00000"/>
                </a:solidFill>
                <a:latin typeface="Times New Roman" panose="02020603050405020304" pitchFamily="18" charset="0"/>
                <a:cs typeface="Times New Roman" panose="02020603050405020304" pitchFamily="18" charset="0"/>
              </a:rPr>
              <a:t>KHÁI NIỆM “KHỦNG HOẢNG TRUYỀN THÔNG”</a:t>
            </a:r>
            <a:endParaRPr lang="en-US" sz="2400" dirty="0">
              <a:solidFill>
                <a:srgbClr val="C00000"/>
              </a:solidFill>
            </a:endParaRPr>
          </a:p>
        </p:txBody>
      </p:sp>
      <p:sp>
        <p:nvSpPr>
          <p:cNvPr id="3" name="Content Placeholder 2"/>
          <p:cNvSpPr>
            <a:spLocks noGrp="1"/>
          </p:cNvSpPr>
          <p:nvPr>
            <p:ph idx="1"/>
          </p:nvPr>
        </p:nvSpPr>
        <p:spPr>
          <a:xfrm>
            <a:off x="232913" y="1600201"/>
            <a:ext cx="9428672" cy="5042139"/>
          </a:xfrm>
        </p:spPr>
        <p:txBody>
          <a:bodyPr>
            <a:normAutofit fontScale="92500" lnSpcReduction="10000"/>
          </a:bodyPr>
          <a:lstStyle/>
          <a:p>
            <a:pPr algn="just">
              <a:buFontTx/>
              <a:buChar char="-"/>
            </a:pP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nay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hẳn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trò</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hay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p>
          <a:p>
            <a:pPr algn="just">
              <a:buFontTx/>
              <a:buChar char="-"/>
            </a:pPr>
            <a:endParaRPr lang="en-US" sz="2400" dirty="0">
              <a:latin typeface="Times New Roman" panose="02020603050405020304" pitchFamily="18" charset="0"/>
              <a:cs typeface="Times New Roman" panose="02020603050405020304" pitchFamily="18" charset="0"/>
            </a:endParaRPr>
          </a:p>
          <a:p>
            <a:pPr algn="just">
              <a:buFontTx/>
              <a:buChar char="-"/>
            </a:pP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1 tai </a:t>
            </a:r>
            <a:r>
              <a:rPr lang="en-US" sz="2400" dirty="0" err="1">
                <a:latin typeface="Times New Roman" panose="02020603050405020304" pitchFamily="18" charset="0"/>
                <a:cs typeface="Times New Roman" panose="02020603050405020304" pitchFamily="18" charset="0"/>
              </a:rPr>
              <a:t>nạn</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cố</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a:t>
            </a:r>
          </a:p>
          <a:p>
            <a:pPr algn="just">
              <a:buFontTx/>
              <a:buChar char="-"/>
            </a:pPr>
            <a:endParaRPr lang="en-US" sz="2400" dirty="0">
              <a:latin typeface="Times New Roman" panose="02020603050405020304" pitchFamily="18" charset="0"/>
              <a:cs typeface="Times New Roman" panose="02020603050405020304" pitchFamily="18" charset="0"/>
            </a:endParaRPr>
          </a:p>
          <a:p>
            <a:pPr algn="just">
              <a:buFontTx/>
              <a:buChar char="-"/>
            </a:pP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hoảng</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03518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87" y="145242"/>
            <a:ext cx="9118122" cy="2045868"/>
          </a:xfrm>
        </p:spPr>
        <p:txBody>
          <a:bodyPr>
            <a:normAutofit/>
          </a:bodyPr>
          <a:lstStyle/>
          <a:p>
            <a:pPr marL="342900" indent="-342900">
              <a:lnSpc>
                <a:spcPct val="120000"/>
              </a:lnSpc>
              <a:spcBef>
                <a:spcPts val="0"/>
              </a:spcBef>
            </a:pPr>
            <a:r>
              <a:rPr lang="en-US" sz="2400" b="1" dirty="0">
                <a:solidFill>
                  <a:srgbClr val="C00000"/>
                </a:solidFill>
                <a:latin typeface="Times New Roman" panose="02020603050405020304" pitchFamily="18" charset="0"/>
                <a:cs typeface="Times New Roman" panose="02020603050405020304" pitchFamily="18" charset="0"/>
              </a:rPr>
              <a:t>NHẬN DIỆN NHỮNG NGUY CƠ &amp; NGUYÊN NHÂN </a:t>
            </a:r>
            <a:br>
              <a:rPr lang="en-US" sz="2400" b="1" dirty="0">
                <a:solidFill>
                  <a:srgbClr val="C00000"/>
                </a:solidFill>
                <a:latin typeface="Times New Roman" panose="02020603050405020304" pitchFamily="18" charset="0"/>
                <a:cs typeface="Times New Roman" panose="02020603050405020304" pitchFamily="18" charset="0"/>
              </a:rPr>
            </a:br>
            <a:r>
              <a:rPr lang="en-US" sz="2400" b="1" dirty="0">
                <a:solidFill>
                  <a:srgbClr val="C00000"/>
                </a:solidFill>
                <a:latin typeface="Times New Roman" panose="02020603050405020304" pitchFamily="18" charset="0"/>
                <a:cs typeface="Times New Roman" panose="02020603050405020304" pitchFamily="18" charset="0"/>
              </a:rPr>
              <a:t>DẪN ĐẾN KHỦNG HOẢNG TRUYỀN THÔNG </a:t>
            </a:r>
            <a:br>
              <a:rPr lang="en-US" sz="2400" b="1" dirty="0">
                <a:solidFill>
                  <a:srgbClr val="C00000"/>
                </a:solidFill>
                <a:latin typeface="Times New Roman" panose="02020603050405020304" pitchFamily="18" charset="0"/>
                <a:cs typeface="Times New Roman" panose="02020603050405020304" pitchFamily="18" charset="0"/>
              </a:rPr>
            </a:br>
            <a:r>
              <a:rPr lang="en-US" sz="2400" b="1" dirty="0">
                <a:solidFill>
                  <a:srgbClr val="C00000"/>
                </a:solidFill>
                <a:latin typeface="Times New Roman" panose="02020603050405020304" pitchFamily="18" charset="0"/>
                <a:cs typeface="Times New Roman" panose="02020603050405020304" pitchFamily="18" charset="0"/>
              </a:rPr>
              <a:t>ĐỐI VỚI NHÀ NƯỚC, DOANH NGHIỆP &amp; CÁ NHÂN</a:t>
            </a:r>
            <a:br>
              <a:rPr lang="en-US" sz="2400" b="1" dirty="0">
                <a:solidFill>
                  <a:srgbClr val="C00000"/>
                </a:solidFill>
                <a:latin typeface="Times New Roman" panose="02020603050405020304" pitchFamily="18" charset="0"/>
                <a:cs typeface="Times New Roman" panose="02020603050405020304" pitchFamily="18" charset="0"/>
              </a:rPr>
            </a:br>
            <a:endParaRPr lang="en-US" sz="2400" dirty="0">
              <a:solidFill>
                <a:srgbClr val="C00000"/>
              </a:solidFill>
            </a:endParaRPr>
          </a:p>
        </p:txBody>
      </p:sp>
      <p:sp>
        <p:nvSpPr>
          <p:cNvPr id="3" name="Content Placeholder 2"/>
          <p:cNvSpPr>
            <a:spLocks noGrp="1"/>
          </p:cNvSpPr>
          <p:nvPr>
            <p:ph idx="1"/>
          </p:nvPr>
        </p:nvSpPr>
        <p:spPr>
          <a:xfrm>
            <a:off x="224287" y="1897811"/>
            <a:ext cx="9428671" cy="4813539"/>
          </a:xfrm>
        </p:spPr>
        <p:txBody>
          <a:bodyPr>
            <a:normAutofit fontScale="92500" lnSpcReduction="10000"/>
          </a:bodyPr>
          <a:lstStyle/>
          <a:p>
            <a:pPr algn="just"/>
            <a:r>
              <a:rPr lang="en-US" sz="2400" dirty="0">
                <a:solidFill>
                  <a:srgbClr val="C00000"/>
                </a:solidFill>
                <a:latin typeface="Times New Roman" panose="02020603050405020304" pitchFamily="18" charset="0"/>
                <a:cs typeface="Times New Roman" panose="02020603050405020304" pitchFamily="18" charset="0"/>
              </a:rPr>
              <a:t>NGUYÊN NHÂN ĐẾN TỪ CHÍNH MÔI TRƯỜNG TRUYỀN THÔNG</a:t>
            </a:r>
          </a:p>
          <a:p>
            <a:pPr algn="just"/>
            <a:endParaRPr lang="en-US" sz="2400" dirty="0">
              <a:solidFill>
                <a:srgbClr val="C00000"/>
              </a:solidFill>
              <a:latin typeface="Times New Roman" panose="02020603050405020304" pitchFamily="18" charset="0"/>
              <a:cs typeface="Times New Roman" panose="02020603050405020304" pitchFamily="18" charset="0"/>
            </a:endParaRPr>
          </a:p>
          <a:p>
            <a:pPr algn="just"/>
            <a:r>
              <a:rPr lang="en-US" sz="2400" dirty="0">
                <a:solidFill>
                  <a:srgbClr val="C00000"/>
                </a:solidFill>
                <a:latin typeface="Times New Roman" panose="02020603050405020304" pitchFamily="18" charset="0"/>
                <a:cs typeface="Times New Roman" panose="02020603050405020304" pitchFamily="18" charset="0"/>
              </a:rPr>
              <a:t>NGUYÊN NHÂN TỪ TÁC ĐỘNG CỦA KINH TẾ THẾ GIỚI, TỪ NHỮNG VẤN ĐỀ CỦA ĐỜI SỐNG CHÍNH TRỊ, KINH TẾ, XÃ HỘI TRONG NƯỚC;   </a:t>
            </a:r>
          </a:p>
          <a:p>
            <a:pPr algn="just"/>
            <a:endParaRPr lang="en-US" sz="2400" dirty="0">
              <a:solidFill>
                <a:srgbClr val="C00000"/>
              </a:solidFill>
              <a:latin typeface="Times New Roman" panose="02020603050405020304" pitchFamily="18" charset="0"/>
              <a:cs typeface="Times New Roman" panose="02020603050405020304" pitchFamily="18" charset="0"/>
            </a:endParaRPr>
          </a:p>
          <a:p>
            <a:pPr algn="just"/>
            <a:r>
              <a:rPr lang="en-US" sz="2400" dirty="0">
                <a:solidFill>
                  <a:srgbClr val="C00000"/>
                </a:solidFill>
                <a:latin typeface="Times New Roman" panose="02020603050405020304" pitchFamily="18" charset="0"/>
                <a:cs typeface="Times New Roman" panose="02020603050405020304" pitchFamily="18" charset="0"/>
              </a:rPr>
              <a:t>NGUYÊN NHÂN ĐẾN TỪ SỰ CHUYỂN BIẾN NHẬN THỨC XÃ HỘI (Ý THỨC BẢO VỆ MÔI TRƯỜNG; Ý THỨC BẢO VỆ TRẺ EM CHỐNG BỊ BẠO HÀNH, BỊ LẠM DỤNG; QUYỀN TỰ DO NGÔN LUẬN; NHỮNG VẤN ĐỀ MỚI CỦA CUỘC SỐNG ĐÔ THỊ…..)</a:t>
            </a:r>
          </a:p>
          <a:p>
            <a:pPr algn="just"/>
            <a:endParaRPr lang="en-US" sz="2400" dirty="0">
              <a:solidFill>
                <a:srgbClr val="C00000"/>
              </a:solidFill>
              <a:latin typeface="Times New Roman" panose="02020603050405020304" pitchFamily="18" charset="0"/>
              <a:cs typeface="Times New Roman" panose="02020603050405020304" pitchFamily="18" charset="0"/>
            </a:endParaRPr>
          </a:p>
          <a:p>
            <a:pPr algn="just"/>
            <a:r>
              <a:rPr lang="en-US" sz="2400" dirty="0">
                <a:solidFill>
                  <a:srgbClr val="C00000"/>
                </a:solidFill>
                <a:latin typeface="Times New Roman" panose="02020603050405020304" pitchFamily="18" charset="0"/>
                <a:cs typeface="Times New Roman" panose="02020603050405020304" pitchFamily="18" charset="0"/>
              </a:rPr>
              <a:t>NGUYÊN NHÂN BÊN TRONG, XUẤT PHÁT TỪ PHƯƠNG THỨC VẬN HÀNH CỦA BẢN THÂN CƠ QUAN, TỔ CHỨC, DOANH NGHIỆP: CHỦ TRƯƠNG, CHÍNH SÁCH; CHẤT LƯỢNG CỦA CÁN BỘ; QUI TRÌNH RA QUYẾT ĐỊNH…</a:t>
            </a:r>
          </a:p>
        </p:txBody>
      </p:sp>
    </p:spTree>
    <p:extLst>
      <p:ext uri="{BB962C8B-B14F-4D97-AF65-F5344CB8AC3E}">
        <p14:creationId xmlns:p14="http://schemas.microsoft.com/office/powerpoint/2010/main" val="2736617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599" y="2864214"/>
            <a:ext cx="9350830" cy="3885849"/>
          </a:xfrm>
          <a:prstGeom prst="rect">
            <a:avLst/>
          </a:prstGeom>
          <a:noFill/>
        </p:spPr>
        <p:txBody>
          <a:bodyPr wrap="square" lIns="83988" tIns="41994" rIns="83988" bIns="41994">
            <a:spAutoFit/>
          </a:bodyPr>
          <a:lstStyle/>
          <a:p>
            <a:pPr marL="314954" indent="-314954" algn="just">
              <a:buFontTx/>
              <a:buChar char="-"/>
              <a:defRPr/>
            </a:pP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cố</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ô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nhiễm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môi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trường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biển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tỉnh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miền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Trung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năm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2016 do FORMOSA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xả</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thải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kéo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diễn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biến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phức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tạp</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môi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trường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an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sinh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hút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tư</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p>
          <a:p>
            <a:pPr marL="314954" indent="-314954" algn="just">
              <a:buFontTx/>
              <a:buChar char="-"/>
              <a:defRPr/>
            </a:pP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Năm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2014,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khi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Cây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xanh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Hà</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nội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nổ</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ra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ít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nào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nghĩ</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rằng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ý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thức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bảo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vệ</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môi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trường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sẽ</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kéo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làn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sóng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phản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cuộc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đến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vậy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a:t>
            </a:r>
          </a:p>
          <a:p>
            <a:pPr marL="314954" indent="-314954" algn="just">
              <a:buFontTx/>
              <a:buChar char="-"/>
              <a:defRPr/>
            </a:pP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cô</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giáo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học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sinh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tát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bạn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1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trưởng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bị</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bắt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điều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lạm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tình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dục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trẻ</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em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ông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Thủy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Bà</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rịa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Vũng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tàu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bị</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kết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án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vì</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ấu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dâm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hoặc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ông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Nguyễn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Hữu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Linh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ở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Đà</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nẵng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gần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đây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thấy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sức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mạnh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kinh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cộng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trước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vấn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đề</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liên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đến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trẻ</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em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gây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sức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ép</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rất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lên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quá</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trình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điều</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xét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xử</a:t>
            </a:r>
            <a:endParaRPr lang="en-US" sz="1900" b="1" i="1" dirty="0">
              <a:solidFill>
                <a:schemeClr val="accent2">
                  <a:lumMod val="50000"/>
                </a:schemeClr>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phản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biện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giám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sát</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tính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minh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bạch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công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tâm</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quy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trình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xây</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dựng</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ban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hành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sách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19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1900" b="1" i="1" dirty="0" err="1">
                <a:solidFill>
                  <a:schemeClr val="accent2">
                    <a:lumMod val="50000"/>
                  </a:schemeClr>
                </a:solidFill>
                <a:latin typeface="Times New Roman" panose="02020603050405020304" pitchFamily="18" charset="0"/>
                <a:cs typeface="Times New Roman" panose="02020603050405020304" pitchFamily="18" charset="0"/>
              </a:rPr>
              <a:t>chí</a:t>
            </a:r>
            <a:endParaRPr lang="en-US" sz="1900" b="1" i="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dirty="0">
                <a:solidFill>
                  <a:srgbClr val="C00000"/>
                </a:solidFill>
                <a:latin typeface="Times New Roman" panose="02020603050405020304" pitchFamily="18" charset="0"/>
                <a:cs typeface="Times New Roman" panose="02020603050405020304" pitchFamily="18" charset="0"/>
              </a:rPr>
              <a:t>2. CÁC NGUYÊN NHÂN ĐẾN TỪ SỰ CHUYỂN BIẾN NHẬN THỨC XÃ HỘI </a:t>
            </a:r>
          </a:p>
        </p:txBody>
      </p:sp>
      <p:sp>
        <p:nvSpPr>
          <p:cNvPr id="2" name="Rectangle 1"/>
          <p:cNvSpPr/>
          <p:nvPr/>
        </p:nvSpPr>
        <p:spPr>
          <a:xfrm>
            <a:off x="228599" y="1540775"/>
            <a:ext cx="9484744" cy="1323439"/>
          </a:xfrm>
          <a:prstGeom prst="rect">
            <a:avLst/>
          </a:prstGeom>
        </p:spPr>
        <p:txBody>
          <a:bodyPr wrap="square">
            <a:spAutoFit/>
          </a:bodyPr>
          <a:lstStyle/>
          <a:p>
            <a:r>
              <a:rPr lang="en-US" sz="1600" b="1" dirty="0">
                <a:solidFill>
                  <a:srgbClr val="C00000"/>
                </a:solidFill>
                <a:latin typeface="Times New Roman" panose="02020603050405020304" pitchFamily="18" charset="0"/>
                <a:cs typeface="Times New Roman" panose="02020603050405020304" pitchFamily="18" charset="0"/>
              </a:rPr>
              <a:t>Ý THỨC VỀ BẢO VỆ MÔI TRƯỜNG TĂNG LÊN; VẤN ĐỀ BÌNH ĐẲNG GIỚI TÍNH; Ý THỨC VỀ QUYỀN RIÊNG TƯ, QUYỀN CÁ NHÂN; VẤN ĐỀ BẢO VỆ TRẺ EM; BẢO VỆ NGƯỜI TIÊU DÙNG… SỰ CHUYỂN BIẾN NHẬN THỨC CỦA XÃ HỘI, ĐẶC BIỆT LÀ TRÌNH ĐỘ PHẢN BIỆN XÃ HỘI NGÀY CÀNG CAO KHIẾN CHO NHIỀU VẤN ĐỀ TRƯỚC ĐÂY TƯỞNG LÀ NHỎ THÌ NAY CÓ THỂ TRỞ THÀNH NHỮNG VỤ VIỆC KHỦNG HOẢNG LỚN:</a:t>
            </a:r>
          </a:p>
        </p:txBody>
      </p:sp>
    </p:spTree>
    <p:extLst>
      <p:ext uri="{BB962C8B-B14F-4D97-AF65-F5344CB8AC3E}">
        <p14:creationId xmlns:p14="http://schemas.microsoft.com/office/powerpoint/2010/main" val="1044607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9561" y="1582675"/>
            <a:ext cx="9290649" cy="5624786"/>
          </a:xfrm>
          <a:prstGeom prst="rect">
            <a:avLst/>
          </a:prstGeom>
          <a:noFill/>
        </p:spPr>
        <p:txBody>
          <a:bodyPr wrap="square" lIns="83988" tIns="41994" rIns="83988" bIns="41994">
            <a:spAutoFit/>
          </a:bodyPr>
          <a:lstStyle/>
          <a:p>
            <a:pPr marL="314954" indent="-314954" algn="just">
              <a:buFontTx/>
              <a:buChar char="-"/>
              <a:defRPr/>
            </a:pPr>
            <a:r>
              <a:rPr lang="en-US" sz="2000" dirty="0">
                <a:solidFill>
                  <a:srgbClr val="C00000"/>
                </a:solidFill>
                <a:latin typeface="Times New Roman" panose="02020603050405020304" pitchFamily="18" charset="0"/>
                <a:cs typeface="Times New Roman" panose="02020603050405020304" pitchFamily="18" charset="0"/>
              </a:rPr>
              <a:t>CÁCH THỨC XÂY DỰNG VÀ TRUYỀN THÔNG VỀ CHỦ TRƯƠNG, CHÍNH SÁCH, CHẤT LƯỢNG, TRÌNH ĐỘ CỦA CÁN BỘ; QUI TRÌNH RA QUYẾT ĐỊNH; VĂN HÓA ỨNG XỬ NỘI BỘ,  CHẤT LƯỢNG TRUYỀN THÔNG NỘI BỘ </a:t>
            </a:r>
            <a:r>
              <a:rPr lang="en-US" sz="2000" dirty="0" err="1">
                <a:solidFill>
                  <a:srgbClr val="C00000"/>
                </a:solidFill>
                <a:latin typeface="Times New Roman" panose="02020603050405020304" pitchFamily="18" charset="0"/>
                <a:cs typeface="Times New Roman" panose="02020603050405020304" pitchFamily="18" charset="0"/>
              </a:rPr>
              <a:t>HiỆN</a:t>
            </a:r>
            <a:r>
              <a:rPr lang="en-US" sz="2000" dirty="0">
                <a:solidFill>
                  <a:srgbClr val="C00000"/>
                </a:solidFill>
                <a:latin typeface="Times New Roman" panose="02020603050405020304" pitchFamily="18" charset="0"/>
                <a:cs typeface="Times New Roman" panose="02020603050405020304" pitchFamily="18" charset="0"/>
              </a:rPr>
              <a:t> ĐANG TIỀM ẨN NHIỀU YẾU TỐ CÓ THỂ DẪN ĐẾN KHỦNG HOẢNG TRUYỀN THÔNG …. </a:t>
            </a:r>
          </a:p>
          <a:p>
            <a:pPr marL="314954" indent="-314954" algn="just">
              <a:buFontTx/>
              <a:buChar char="-"/>
              <a:defRPr/>
            </a:pPr>
            <a:endParaRPr lang="en-US" sz="2000" dirty="0">
              <a:solidFill>
                <a:srgbClr val="C00000"/>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dirty="0">
                <a:solidFill>
                  <a:srgbClr val="C00000"/>
                </a:solidFill>
                <a:latin typeface="Times New Roman" panose="02020603050405020304" pitchFamily="18" charset="0"/>
                <a:cs typeface="Times New Roman" panose="02020603050405020304" pitchFamily="18" charset="0"/>
              </a:rPr>
              <a:t>NHIỀU VIỆC QUAN TRỌNG VẪN ĐANG ĐƯỢC QUYẾT ĐỊNH MÀ KHÔNG CÓ ĐÁNH GIÁ TÁC ĐỘNG XÃ HỘI, TÁC ĐỘNG TRUYỀN THÔNG…. VIỆC XỬ LÝ SỰ CỐ VẪN THEO HƯỚNG “TẬP THỂ HÓA TRÁCH NHIỆM”, KHÔNG ĐẢM BẢO NHANH CHÓNG, KỊP THỜI, KHÔNG RÕ TRÁCH NHIỆM NGƯỜI ĐỨNG ĐẦU. </a:t>
            </a:r>
          </a:p>
          <a:p>
            <a:pPr marL="314954" indent="-314954" algn="just">
              <a:buFontTx/>
              <a:buChar char="-"/>
              <a:defRPr/>
            </a:pPr>
            <a:endParaRPr lang="en-US" sz="2000" dirty="0">
              <a:solidFill>
                <a:srgbClr val="C00000"/>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dirty="0">
                <a:solidFill>
                  <a:srgbClr val="C00000"/>
                </a:solidFill>
                <a:latin typeface="Times New Roman" panose="02020603050405020304" pitchFamily="18" charset="0"/>
                <a:cs typeface="Times New Roman" panose="02020603050405020304" pitchFamily="18" charset="0"/>
              </a:rPr>
              <a:t>XU HƯỚNG “DÂN TÚY” CŨNG ĐANG CHIẾM “ƯU THẾ” TRONG VIỆC TÁC ĐỘNG ĐẾN CÁCH THỨC XỬ LÝ CÁC “SỰ CỐ” TRUYỀN THÔNG TRONG THỜI BUỔI HIỆN NAY: QUY TRÌNH XỬ LÝ NHANH HƠN, LINH HOẠT HƠN, NHƯNG KHIẾN NGƯỜI TRONG CUỘC SA VÀO SỰ VỤ, DÀNH NHIỀU NĂNG LƯỢNG CHO VIỆC XỬ LÝ NHỮNG SỰ CỐ “CAN NHIỄU” NHẤT THỜI… </a:t>
            </a:r>
          </a:p>
          <a:p>
            <a:pPr marL="314954" indent="-314954" algn="just">
              <a:buFontTx/>
              <a:buChar char="-"/>
              <a:defRPr/>
            </a:pPr>
            <a:endParaRPr lang="en-US" sz="2000" b="1" i="1" dirty="0">
              <a:solidFill>
                <a:srgbClr val="C00000"/>
              </a:solidFill>
              <a:latin typeface="Times New Roman" panose="02020603050405020304" pitchFamily="18" charset="0"/>
              <a:cs typeface="Times New Roman" panose="02020603050405020304" pitchFamily="18" charset="0"/>
            </a:endParaRPr>
          </a:p>
        </p:txBody>
      </p:sp>
      <p:sp>
        <p:nvSpPr>
          <p:cNvPr id="7" name="Flowchart: Alternate Process 6"/>
          <p:cNvSpPr/>
          <p:nvPr/>
        </p:nvSpPr>
        <p:spPr>
          <a:xfrm>
            <a:off x="228599" y="244887"/>
            <a:ext cx="9441611"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en-US" sz="2600" dirty="0">
                <a:solidFill>
                  <a:srgbClr val="C00000"/>
                </a:solidFill>
                <a:latin typeface="Times New Roman" panose="02020603050405020304" pitchFamily="18" charset="0"/>
                <a:cs typeface="Times New Roman" panose="02020603050405020304" pitchFamily="18" charset="0"/>
              </a:rPr>
              <a:t>3. NGUYÊN NHÂN BÊN TRONG, XUẤT PHÁT TỪ CHÍNH PHƯƠNG THỨC VẬN HÀNH CỦA BẢN THÂN HỆ THỐNG HIỆN NAY:</a:t>
            </a:r>
          </a:p>
        </p:txBody>
      </p:sp>
    </p:spTree>
    <p:extLst>
      <p:ext uri="{BB962C8B-B14F-4D97-AF65-F5344CB8AC3E}">
        <p14:creationId xmlns:p14="http://schemas.microsoft.com/office/powerpoint/2010/main" val="3880010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dirty="0">
                <a:solidFill>
                  <a:srgbClr val="C00000"/>
                </a:solidFill>
                <a:latin typeface="Times New Roman" panose="02020603050405020304" pitchFamily="18" charset="0"/>
                <a:cs typeface="Times New Roman" panose="02020603050405020304" pitchFamily="18" charset="0"/>
              </a:rPr>
              <a:t>2. CÁC NGUYÊN NHÂN ĐẾN TỪ SỰ CHUYỂN BIẾN NHẬN THỨC XÃ HỘI </a:t>
            </a:r>
          </a:p>
        </p:txBody>
      </p:sp>
      <p:pic>
        <p:nvPicPr>
          <p:cNvPr id="75778" name="Picture 2" descr="C:\Users\Luong\Desktop\IMG-1728.PNG"/>
          <p:cNvPicPr>
            <a:picLocks noChangeAspect="1" noChangeArrowheads="1"/>
          </p:cNvPicPr>
          <p:nvPr/>
        </p:nvPicPr>
        <p:blipFill>
          <a:blip r:embed="rId2"/>
          <a:srcRect/>
          <a:stretch>
            <a:fillRect/>
          </a:stretch>
        </p:blipFill>
        <p:spPr bwMode="auto">
          <a:xfrm>
            <a:off x="224342" y="1479097"/>
            <a:ext cx="2998551" cy="5330757"/>
          </a:xfrm>
          <a:prstGeom prst="rect">
            <a:avLst/>
          </a:prstGeom>
          <a:noFill/>
        </p:spPr>
      </p:pic>
      <p:pic>
        <p:nvPicPr>
          <p:cNvPr id="75779" name="Picture 3" descr="C:\Users\Luong\Desktop\IMG-1729.PNG"/>
          <p:cNvPicPr>
            <a:picLocks noChangeAspect="1" noChangeArrowheads="1"/>
          </p:cNvPicPr>
          <p:nvPr/>
        </p:nvPicPr>
        <p:blipFill>
          <a:blip r:embed="rId3"/>
          <a:srcRect/>
          <a:stretch>
            <a:fillRect/>
          </a:stretch>
        </p:blipFill>
        <p:spPr bwMode="auto">
          <a:xfrm>
            <a:off x="3453319" y="1479097"/>
            <a:ext cx="2998551" cy="5330757"/>
          </a:xfrm>
          <a:prstGeom prst="rect">
            <a:avLst/>
          </a:prstGeom>
          <a:noFill/>
        </p:spPr>
      </p:pic>
      <p:pic>
        <p:nvPicPr>
          <p:cNvPr id="75780" name="Picture 4" descr="C:\Users\Luong\Desktop\IMG-1730.PNG"/>
          <p:cNvPicPr>
            <a:picLocks noChangeAspect="1" noChangeArrowheads="1"/>
          </p:cNvPicPr>
          <p:nvPr/>
        </p:nvPicPr>
        <p:blipFill>
          <a:blip r:embed="rId4"/>
          <a:srcRect/>
          <a:stretch>
            <a:fillRect/>
          </a:stretch>
        </p:blipFill>
        <p:spPr bwMode="auto">
          <a:xfrm>
            <a:off x="6733972" y="1479097"/>
            <a:ext cx="3032598" cy="5391285"/>
          </a:xfrm>
          <a:prstGeom prst="rect">
            <a:avLst/>
          </a:prstGeom>
          <a:noFill/>
        </p:spPr>
      </p:pic>
    </p:spTree>
    <p:extLst>
      <p:ext uri="{BB962C8B-B14F-4D97-AF65-F5344CB8AC3E}">
        <p14:creationId xmlns:p14="http://schemas.microsoft.com/office/powerpoint/2010/main" val="1044607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dirty="0">
                <a:solidFill>
                  <a:srgbClr val="C00000"/>
                </a:solidFill>
                <a:latin typeface="Times New Roman" panose="02020603050405020304" pitchFamily="18" charset="0"/>
                <a:cs typeface="Times New Roman" panose="02020603050405020304" pitchFamily="18" charset="0"/>
              </a:rPr>
              <a:t>2. CÁC NGUYÊN NHÂN ĐẾN TỪ SỰ CHUYỂN BIẾN NHẬN THỨC XÃ HỘI </a:t>
            </a:r>
          </a:p>
        </p:txBody>
      </p:sp>
      <p:pic>
        <p:nvPicPr>
          <p:cNvPr id="76803" name="Picture 3"/>
          <p:cNvPicPr>
            <a:picLocks noChangeAspect="1" noChangeArrowheads="1"/>
          </p:cNvPicPr>
          <p:nvPr/>
        </p:nvPicPr>
        <p:blipFill>
          <a:blip r:embed="rId2"/>
          <a:srcRect/>
          <a:stretch>
            <a:fillRect/>
          </a:stretch>
        </p:blipFill>
        <p:spPr bwMode="auto">
          <a:xfrm>
            <a:off x="4061297" y="4221804"/>
            <a:ext cx="2468219" cy="2636196"/>
          </a:xfrm>
          <a:prstGeom prst="rect">
            <a:avLst/>
          </a:prstGeom>
          <a:noFill/>
          <a:ln w="9525">
            <a:noFill/>
            <a:miter lim="800000"/>
            <a:headEnd/>
            <a:tailEnd/>
          </a:ln>
          <a:effectLst/>
        </p:spPr>
      </p:pic>
      <p:pic>
        <p:nvPicPr>
          <p:cNvPr id="76804" name="Picture 4"/>
          <p:cNvPicPr>
            <a:picLocks noChangeAspect="1" noChangeArrowheads="1"/>
          </p:cNvPicPr>
          <p:nvPr/>
        </p:nvPicPr>
        <p:blipFill>
          <a:blip r:embed="rId3"/>
          <a:srcRect/>
          <a:stretch>
            <a:fillRect/>
          </a:stretch>
        </p:blipFill>
        <p:spPr bwMode="auto">
          <a:xfrm>
            <a:off x="6067809" y="1479097"/>
            <a:ext cx="3838190" cy="2742707"/>
          </a:xfrm>
          <a:prstGeom prst="rect">
            <a:avLst/>
          </a:prstGeom>
          <a:noFill/>
          <a:ln w="9525">
            <a:noFill/>
            <a:miter lim="800000"/>
            <a:headEnd/>
            <a:tailEnd/>
          </a:ln>
          <a:effectLst/>
        </p:spPr>
      </p:pic>
      <p:pic>
        <p:nvPicPr>
          <p:cNvPr id="76806" name="Picture 6" descr="🔥 Tin Lũ Lụt Khẩn Cấp 18/10/2020 | Tình Hình Mưa Lũ Miền Trung Mới Nhất  24h Hôm Nay - YouTube"/>
          <p:cNvPicPr>
            <a:picLocks noChangeAspect="1" noChangeArrowheads="1"/>
          </p:cNvPicPr>
          <p:nvPr/>
        </p:nvPicPr>
        <p:blipFill>
          <a:blip r:embed="rId4"/>
          <a:srcRect/>
          <a:stretch>
            <a:fillRect/>
          </a:stretch>
        </p:blipFill>
        <p:spPr bwMode="auto">
          <a:xfrm>
            <a:off x="228599" y="1479097"/>
            <a:ext cx="4002933" cy="3002201"/>
          </a:xfrm>
          <a:prstGeom prst="rect">
            <a:avLst/>
          </a:prstGeom>
          <a:noFill/>
        </p:spPr>
      </p:pic>
      <p:sp>
        <p:nvSpPr>
          <p:cNvPr id="10" name="TextBox 9"/>
          <p:cNvSpPr txBox="1"/>
          <p:nvPr/>
        </p:nvSpPr>
        <p:spPr>
          <a:xfrm>
            <a:off x="573931" y="4688732"/>
            <a:ext cx="3112851" cy="1938992"/>
          </a:xfrm>
          <a:prstGeom prst="rect">
            <a:avLst/>
          </a:prstGeom>
          <a:noFill/>
        </p:spPr>
        <p:txBody>
          <a:bodyPr wrap="square" rtlCol="0">
            <a:spAutoFit/>
          </a:bodyPr>
          <a:lstStyle/>
          <a:p>
            <a:r>
              <a:rPr lang="en-US" sz="2400" dirty="0" err="1">
                <a:solidFill>
                  <a:srgbClr val="FF0000"/>
                </a:solidFill>
              </a:rPr>
              <a:t>Sự</a:t>
            </a:r>
            <a:r>
              <a:rPr lang="en-US" sz="2400" dirty="0">
                <a:solidFill>
                  <a:srgbClr val="FF0000"/>
                </a:solidFill>
              </a:rPr>
              <a:t> </a:t>
            </a:r>
            <a:r>
              <a:rPr lang="en-US" sz="2400" dirty="0" err="1">
                <a:solidFill>
                  <a:srgbClr val="FF0000"/>
                </a:solidFill>
              </a:rPr>
              <a:t>thương</a:t>
            </a:r>
            <a:r>
              <a:rPr lang="en-US" sz="2400" dirty="0">
                <a:solidFill>
                  <a:srgbClr val="FF0000"/>
                </a:solidFill>
              </a:rPr>
              <a:t> </a:t>
            </a:r>
            <a:r>
              <a:rPr lang="en-US" sz="2400" dirty="0" err="1">
                <a:solidFill>
                  <a:srgbClr val="FF0000"/>
                </a:solidFill>
              </a:rPr>
              <a:t>cảm</a:t>
            </a:r>
            <a:r>
              <a:rPr lang="en-US" sz="2400" dirty="0">
                <a:solidFill>
                  <a:srgbClr val="FF0000"/>
                </a:solidFill>
              </a:rPr>
              <a:t> </a:t>
            </a:r>
            <a:r>
              <a:rPr lang="en-US" sz="2400" dirty="0" err="1">
                <a:solidFill>
                  <a:srgbClr val="FF0000"/>
                </a:solidFill>
              </a:rPr>
              <a:t>sẻ</a:t>
            </a:r>
            <a:r>
              <a:rPr lang="en-US" sz="2400" dirty="0">
                <a:solidFill>
                  <a:srgbClr val="FF0000"/>
                </a:solidFill>
              </a:rPr>
              <a:t> </a:t>
            </a:r>
            <a:r>
              <a:rPr lang="en-US" sz="2400" dirty="0" err="1">
                <a:solidFill>
                  <a:srgbClr val="FF0000"/>
                </a:solidFill>
              </a:rPr>
              <a:t>chia</a:t>
            </a:r>
            <a:r>
              <a:rPr lang="en-US" sz="2400" dirty="0">
                <a:solidFill>
                  <a:srgbClr val="FF0000"/>
                </a:solidFill>
              </a:rPr>
              <a:t>  </a:t>
            </a:r>
            <a:r>
              <a:rPr lang="en-US" sz="2400" dirty="0" err="1">
                <a:solidFill>
                  <a:srgbClr val="FF0000"/>
                </a:solidFill>
              </a:rPr>
              <a:t>với</a:t>
            </a:r>
            <a:endParaRPr lang="en-US" sz="2400" dirty="0">
              <a:solidFill>
                <a:srgbClr val="FF0000"/>
              </a:solidFill>
            </a:endParaRPr>
          </a:p>
          <a:p>
            <a:r>
              <a:rPr lang="en-US" sz="2400" dirty="0" err="1">
                <a:solidFill>
                  <a:srgbClr val="FF0000"/>
                </a:solidFill>
              </a:rPr>
              <a:t>Đồng</a:t>
            </a:r>
            <a:r>
              <a:rPr lang="en-US" sz="2400" dirty="0">
                <a:solidFill>
                  <a:srgbClr val="FF0000"/>
                </a:solidFill>
              </a:rPr>
              <a:t> </a:t>
            </a:r>
            <a:r>
              <a:rPr lang="en-US" sz="2400" dirty="0" err="1">
                <a:solidFill>
                  <a:srgbClr val="FF0000"/>
                </a:solidFill>
              </a:rPr>
              <a:t>bào</a:t>
            </a:r>
            <a:r>
              <a:rPr lang="en-US" sz="2400" dirty="0">
                <a:solidFill>
                  <a:srgbClr val="FF0000"/>
                </a:solidFill>
              </a:rPr>
              <a:t> </a:t>
            </a:r>
            <a:r>
              <a:rPr lang="en-US" sz="2400" dirty="0" err="1">
                <a:solidFill>
                  <a:srgbClr val="FF0000"/>
                </a:solidFill>
              </a:rPr>
              <a:t>bị</a:t>
            </a:r>
            <a:r>
              <a:rPr lang="en-US" sz="2400" dirty="0">
                <a:solidFill>
                  <a:srgbClr val="FF0000"/>
                </a:solidFill>
              </a:rPr>
              <a:t> </a:t>
            </a:r>
            <a:r>
              <a:rPr lang="en-US" sz="2400" dirty="0" err="1">
                <a:solidFill>
                  <a:srgbClr val="FF0000"/>
                </a:solidFill>
              </a:rPr>
              <a:t>ảnh</a:t>
            </a:r>
            <a:r>
              <a:rPr lang="en-US" sz="2400" dirty="0">
                <a:solidFill>
                  <a:srgbClr val="FF0000"/>
                </a:solidFill>
              </a:rPr>
              <a:t> </a:t>
            </a:r>
            <a:r>
              <a:rPr lang="en-US" sz="2400" dirty="0" err="1">
                <a:solidFill>
                  <a:srgbClr val="FF0000"/>
                </a:solidFill>
              </a:rPr>
              <a:t>hưởng</a:t>
            </a:r>
            <a:endParaRPr lang="en-US" sz="2400" dirty="0">
              <a:solidFill>
                <a:srgbClr val="FF0000"/>
              </a:solidFill>
            </a:endParaRPr>
          </a:p>
          <a:p>
            <a:r>
              <a:rPr lang="en-US" sz="2400" dirty="0" err="1">
                <a:solidFill>
                  <a:srgbClr val="FF0000"/>
                </a:solidFill>
              </a:rPr>
              <a:t>Bởi</a:t>
            </a:r>
            <a:r>
              <a:rPr lang="en-US" sz="2400" dirty="0">
                <a:solidFill>
                  <a:srgbClr val="FF0000"/>
                </a:solidFill>
              </a:rPr>
              <a:t> </a:t>
            </a:r>
            <a:r>
              <a:rPr lang="en-US" sz="2400" dirty="0" err="1">
                <a:solidFill>
                  <a:srgbClr val="FF0000"/>
                </a:solidFill>
              </a:rPr>
              <a:t>thiên</a:t>
            </a:r>
            <a:r>
              <a:rPr lang="en-US" sz="2400" dirty="0">
                <a:solidFill>
                  <a:srgbClr val="FF0000"/>
                </a:solidFill>
              </a:rPr>
              <a:t> tai, </a:t>
            </a:r>
            <a:r>
              <a:rPr lang="en-US" sz="2400" dirty="0" err="1">
                <a:solidFill>
                  <a:srgbClr val="FF0000"/>
                </a:solidFill>
              </a:rPr>
              <a:t>lũ</a:t>
            </a:r>
            <a:r>
              <a:rPr lang="en-US" sz="2400" dirty="0">
                <a:solidFill>
                  <a:srgbClr val="FF0000"/>
                </a:solidFill>
              </a:rPr>
              <a:t> </a:t>
            </a:r>
            <a:r>
              <a:rPr lang="en-US" sz="2400" dirty="0" err="1">
                <a:solidFill>
                  <a:srgbClr val="FF0000"/>
                </a:solidFill>
              </a:rPr>
              <a:t>lụt</a:t>
            </a:r>
            <a:r>
              <a:rPr lang="en-US" sz="2400" dirty="0">
                <a:solidFill>
                  <a:srgbClr val="FF0000"/>
                </a:solidFill>
              </a:rPr>
              <a:t> </a:t>
            </a:r>
            <a:r>
              <a:rPr lang="en-US" sz="2400" dirty="0" err="1">
                <a:solidFill>
                  <a:srgbClr val="FF0000"/>
                </a:solidFill>
              </a:rPr>
              <a:t>lớn</a:t>
            </a:r>
            <a:endParaRPr lang="en-US" sz="2400" dirty="0">
              <a:solidFill>
                <a:srgbClr val="FF0000"/>
              </a:solidFill>
            </a:endParaRPr>
          </a:p>
          <a:p>
            <a:r>
              <a:rPr lang="en-US" sz="2400" dirty="0" err="1">
                <a:solidFill>
                  <a:srgbClr val="FF0000"/>
                </a:solidFill>
              </a:rPr>
              <a:t>Bao</a:t>
            </a:r>
            <a:r>
              <a:rPr lang="en-US" sz="2400" dirty="0">
                <a:solidFill>
                  <a:srgbClr val="FF0000"/>
                </a:solidFill>
              </a:rPr>
              <a:t> </a:t>
            </a:r>
            <a:r>
              <a:rPr lang="en-US" sz="2400" dirty="0" err="1">
                <a:solidFill>
                  <a:srgbClr val="FF0000"/>
                </a:solidFill>
              </a:rPr>
              <a:t>nhiêu</a:t>
            </a:r>
            <a:r>
              <a:rPr lang="en-US" sz="2400" dirty="0">
                <a:solidFill>
                  <a:srgbClr val="FF0000"/>
                </a:solidFill>
              </a:rPr>
              <a:t>…..</a:t>
            </a:r>
          </a:p>
        </p:txBody>
      </p:sp>
      <p:sp>
        <p:nvSpPr>
          <p:cNvPr id="11" name="TextBox 10"/>
          <p:cNvSpPr txBox="1"/>
          <p:nvPr/>
        </p:nvSpPr>
        <p:spPr>
          <a:xfrm>
            <a:off x="6529515" y="4221804"/>
            <a:ext cx="3376483" cy="2308324"/>
          </a:xfrm>
          <a:prstGeom prst="rect">
            <a:avLst/>
          </a:prstGeom>
          <a:noFill/>
        </p:spPr>
        <p:txBody>
          <a:bodyPr wrap="square" rtlCol="0">
            <a:spAutoFit/>
          </a:bodyPr>
          <a:lstStyle/>
          <a:p>
            <a:r>
              <a:rPr lang="en-US" sz="2400" dirty="0">
                <a:solidFill>
                  <a:srgbClr val="FF0000"/>
                </a:solidFill>
              </a:rPr>
              <a:t>….. </a:t>
            </a:r>
            <a:r>
              <a:rPr lang="en-US" sz="2400" dirty="0" err="1">
                <a:solidFill>
                  <a:srgbClr val="FF0000"/>
                </a:solidFill>
              </a:rPr>
              <a:t>Thì</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căm</a:t>
            </a:r>
            <a:r>
              <a:rPr lang="en-US" sz="2400" dirty="0">
                <a:solidFill>
                  <a:srgbClr val="FF0000"/>
                </a:solidFill>
              </a:rPr>
              <a:t> </a:t>
            </a:r>
            <a:r>
              <a:rPr lang="en-US" sz="2400" dirty="0" err="1">
                <a:solidFill>
                  <a:srgbClr val="FF0000"/>
                </a:solidFill>
              </a:rPr>
              <a:t>phẫn</a:t>
            </a:r>
            <a:r>
              <a:rPr lang="en-US" sz="2400" dirty="0">
                <a:solidFill>
                  <a:srgbClr val="FF0000"/>
                </a:solidFill>
              </a:rPr>
              <a:t> </a:t>
            </a:r>
            <a:r>
              <a:rPr lang="en-US" sz="2400" dirty="0" err="1">
                <a:solidFill>
                  <a:srgbClr val="FF0000"/>
                </a:solidFill>
              </a:rPr>
              <a:t>với</a:t>
            </a:r>
            <a:r>
              <a:rPr lang="en-US" sz="2400" dirty="0">
                <a:solidFill>
                  <a:srgbClr val="FF0000"/>
                </a:solidFill>
              </a:rPr>
              <a:t> </a:t>
            </a:r>
            <a:r>
              <a:rPr lang="en-US" sz="2400" dirty="0" err="1">
                <a:solidFill>
                  <a:srgbClr val="FF0000"/>
                </a:solidFill>
              </a:rPr>
              <a:t>Nạn</a:t>
            </a:r>
            <a:r>
              <a:rPr lang="en-US" sz="2400" dirty="0">
                <a:solidFill>
                  <a:srgbClr val="FF0000"/>
                </a:solidFill>
              </a:rPr>
              <a:t> </a:t>
            </a:r>
            <a:r>
              <a:rPr lang="en-US" sz="2400" dirty="0" err="1">
                <a:solidFill>
                  <a:srgbClr val="FF0000"/>
                </a:solidFill>
              </a:rPr>
              <a:t>phá</a:t>
            </a:r>
            <a:r>
              <a:rPr lang="en-US" sz="2400" dirty="0">
                <a:solidFill>
                  <a:srgbClr val="FF0000"/>
                </a:solidFill>
              </a:rPr>
              <a:t> </a:t>
            </a:r>
            <a:r>
              <a:rPr lang="en-US" sz="2400" dirty="0" err="1">
                <a:solidFill>
                  <a:srgbClr val="FF0000"/>
                </a:solidFill>
              </a:rPr>
              <a:t>rừng</a:t>
            </a:r>
            <a:r>
              <a:rPr lang="en-US" sz="2400" dirty="0">
                <a:solidFill>
                  <a:srgbClr val="FF0000"/>
                </a:solidFill>
              </a:rPr>
              <a:t>, </a:t>
            </a:r>
            <a:r>
              <a:rPr lang="en-US" sz="2400" dirty="0" err="1">
                <a:solidFill>
                  <a:srgbClr val="FF0000"/>
                </a:solidFill>
              </a:rPr>
              <a:t>với</a:t>
            </a:r>
            <a:r>
              <a:rPr lang="en-US" sz="2400" dirty="0">
                <a:solidFill>
                  <a:srgbClr val="FF0000"/>
                </a:solidFill>
              </a:rPr>
              <a:t> “</a:t>
            </a:r>
            <a:r>
              <a:rPr lang="en-US" sz="2400" dirty="0" err="1">
                <a:solidFill>
                  <a:srgbClr val="FF0000"/>
                </a:solidFill>
              </a:rPr>
              <a:t>thú</a:t>
            </a:r>
            <a:r>
              <a:rPr lang="en-US" sz="2400" dirty="0">
                <a:solidFill>
                  <a:srgbClr val="FF0000"/>
                </a:solidFill>
              </a:rPr>
              <a:t> </a:t>
            </a:r>
            <a:r>
              <a:rPr lang="en-US" sz="2400" dirty="0" err="1">
                <a:solidFill>
                  <a:srgbClr val="FF0000"/>
                </a:solidFill>
              </a:rPr>
              <a:t>Chơi</a:t>
            </a:r>
            <a:r>
              <a:rPr lang="en-US" sz="2400" dirty="0">
                <a:solidFill>
                  <a:srgbClr val="FF0000"/>
                </a:solidFill>
              </a:rPr>
              <a:t>” </a:t>
            </a:r>
            <a:r>
              <a:rPr lang="en-US" sz="2400" dirty="0" err="1">
                <a:solidFill>
                  <a:srgbClr val="FF0000"/>
                </a:solidFill>
              </a:rPr>
              <a:t>gỗ</a:t>
            </a:r>
            <a:r>
              <a:rPr lang="en-US" sz="2400" dirty="0">
                <a:solidFill>
                  <a:srgbClr val="FF0000"/>
                </a:solidFill>
              </a:rPr>
              <a:t> </a:t>
            </a:r>
            <a:r>
              <a:rPr lang="en-US" sz="2400" dirty="0" err="1">
                <a:solidFill>
                  <a:srgbClr val="FF0000"/>
                </a:solidFill>
              </a:rPr>
              <a:t>quý</a:t>
            </a:r>
            <a:r>
              <a:rPr lang="en-US" sz="2400" dirty="0">
                <a:solidFill>
                  <a:srgbClr val="FF0000"/>
                </a:solidFill>
              </a:rPr>
              <a:t>, </a:t>
            </a:r>
            <a:r>
              <a:rPr lang="en-US" sz="2400" dirty="0" err="1">
                <a:solidFill>
                  <a:srgbClr val="FF0000"/>
                </a:solidFill>
              </a:rPr>
              <a:t>với</a:t>
            </a:r>
            <a:r>
              <a:rPr lang="en-US" sz="2400" dirty="0">
                <a:solidFill>
                  <a:srgbClr val="FF0000"/>
                </a:solidFill>
              </a:rPr>
              <a:t> </a:t>
            </a:r>
            <a:r>
              <a:rPr lang="en-US" sz="2400" dirty="0" err="1">
                <a:solidFill>
                  <a:srgbClr val="FF0000"/>
                </a:solidFill>
              </a:rPr>
              <a:t>những</a:t>
            </a:r>
            <a:r>
              <a:rPr lang="en-US" sz="2400" dirty="0">
                <a:solidFill>
                  <a:srgbClr val="FF0000"/>
                </a:solidFill>
              </a:rPr>
              <a:t> </a:t>
            </a:r>
            <a:r>
              <a:rPr lang="en-US" sz="2400" dirty="0" err="1">
                <a:solidFill>
                  <a:srgbClr val="FF0000"/>
                </a:solidFill>
              </a:rPr>
              <a:t>Công</a:t>
            </a:r>
            <a:r>
              <a:rPr lang="en-US" sz="2400" dirty="0">
                <a:solidFill>
                  <a:srgbClr val="FF0000"/>
                </a:solidFill>
              </a:rPr>
              <a:t> </a:t>
            </a:r>
            <a:r>
              <a:rPr lang="en-US" sz="2400" dirty="0" err="1">
                <a:solidFill>
                  <a:srgbClr val="FF0000"/>
                </a:solidFill>
              </a:rPr>
              <a:t>trình</a:t>
            </a:r>
            <a:r>
              <a:rPr lang="en-US" sz="2400" dirty="0">
                <a:solidFill>
                  <a:srgbClr val="FF0000"/>
                </a:solidFill>
              </a:rPr>
              <a:t> </a:t>
            </a:r>
            <a:r>
              <a:rPr lang="en-US" sz="2400" dirty="0" err="1">
                <a:solidFill>
                  <a:srgbClr val="FF0000"/>
                </a:solidFill>
              </a:rPr>
              <a:t>thủy</a:t>
            </a:r>
            <a:r>
              <a:rPr lang="en-US" sz="2400" dirty="0">
                <a:solidFill>
                  <a:srgbClr val="FF0000"/>
                </a:solidFill>
              </a:rPr>
              <a:t> </a:t>
            </a:r>
            <a:r>
              <a:rPr lang="en-US" sz="2400" dirty="0" err="1">
                <a:solidFill>
                  <a:srgbClr val="FF0000"/>
                </a:solidFill>
              </a:rPr>
              <a:t>điện</a:t>
            </a:r>
            <a:r>
              <a:rPr lang="en-US" sz="2400" dirty="0">
                <a:solidFill>
                  <a:srgbClr val="FF0000"/>
                </a:solidFill>
              </a:rPr>
              <a:t> </a:t>
            </a:r>
            <a:r>
              <a:rPr lang="en-US" sz="2400" dirty="0" err="1">
                <a:solidFill>
                  <a:srgbClr val="FF0000"/>
                </a:solidFill>
              </a:rPr>
              <a:t>làm</a:t>
            </a:r>
            <a:r>
              <a:rPr lang="en-US" sz="2400" dirty="0">
                <a:solidFill>
                  <a:srgbClr val="FF0000"/>
                </a:solidFill>
              </a:rPr>
              <a:t> </a:t>
            </a:r>
            <a:r>
              <a:rPr lang="en-US" sz="2400" dirty="0" err="1">
                <a:solidFill>
                  <a:srgbClr val="FF0000"/>
                </a:solidFill>
              </a:rPr>
              <a:t>Hại</a:t>
            </a:r>
            <a:r>
              <a:rPr lang="en-US" sz="2400" dirty="0">
                <a:solidFill>
                  <a:srgbClr val="FF0000"/>
                </a:solidFill>
              </a:rPr>
              <a:t> </a:t>
            </a:r>
            <a:r>
              <a:rPr lang="en-US" sz="2400" dirty="0" err="1">
                <a:solidFill>
                  <a:srgbClr val="FF0000"/>
                </a:solidFill>
              </a:rPr>
              <a:t>môi</a:t>
            </a:r>
            <a:r>
              <a:rPr lang="en-US" sz="2400" dirty="0">
                <a:solidFill>
                  <a:srgbClr val="FF0000"/>
                </a:solidFill>
              </a:rPr>
              <a:t> </a:t>
            </a:r>
            <a:r>
              <a:rPr lang="en-US" sz="2400" dirty="0" err="1">
                <a:solidFill>
                  <a:srgbClr val="FF0000"/>
                </a:solidFill>
              </a:rPr>
              <a:t>trường</a:t>
            </a:r>
            <a:r>
              <a:rPr lang="en-US" sz="2400" dirty="0">
                <a:solidFill>
                  <a:srgbClr val="FF0000"/>
                </a:solidFill>
              </a:rPr>
              <a:t> </a:t>
            </a:r>
            <a:r>
              <a:rPr lang="en-US" sz="2400" dirty="0" err="1">
                <a:solidFill>
                  <a:srgbClr val="FF0000"/>
                </a:solidFill>
              </a:rPr>
              <a:t>lại</a:t>
            </a:r>
            <a:r>
              <a:rPr lang="en-US" sz="2400" dirty="0">
                <a:solidFill>
                  <a:srgbClr val="FF0000"/>
                </a:solidFill>
              </a:rPr>
              <a:t> </a:t>
            </a:r>
            <a:r>
              <a:rPr lang="en-US" sz="2400" dirty="0" err="1">
                <a:solidFill>
                  <a:srgbClr val="FF0000"/>
                </a:solidFill>
              </a:rPr>
              <a:t>càng</a:t>
            </a:r>
            <a:r>
              <a:rPr lang="en-US" sz="2400" dirty="0">
                <a:solidFill>
                  <a:srgbClr val="FF0000"/>
                </a:solidFill>
              </a:rPr>
              <a:t> </a:t>
            </a:r>
            <a:r>
              <a:rPr lang="en-US" sz="2400" dirty="0" err="1">
                <a:solidFill>
                  <a:srgbClr val="FF0000"/>
                </a:solidFill>
              </a:rPr>
              <a:t>lớn</a:t>
            </a:r>
            <a:r>
              <a:rPr lang="en-US" sz="2400" dirty="0">
                <a:solidFill>
                  <a:srgbClr val="FF0000"/>
                </a:solidFill>
              </a:rPr>
              <a:t> </a:t>
            </a:r>
            <a:r>
              <a:rPr lang="en-US" sz="2400" dirty="0" err="1">
                <a:solidFill>
                  <a:srgbClr val="FF0000"/>
                </a:solidFill>
              </a:rPr>
              <a:t>bấy</a:t>
            </a:r>
            <a:r>
              <a:rPr lang="en-US" sz="2400" dirty="0">
                <a:solidFill>
                  <a:srgbClr val="FF0000"/>
                </a:solidFill>
              </a:rPr>
              <a:t> </a:t>
            </a:r>
            <a:r>
              <a:rPr lang="en-US" sz="2400" dirty="0" err="1">
                <a:solidFill>
                  <a:srgbClr val="FF0000"/>
                </a:solidFill>
              </a:rPr>
              <a:t>nhiêu</a:t>
            </a:r>
            <a:r>
              <a:rPr lang="en-US" sz="2400" dirty="0">
                <a:solidFill>
                  <a:srgbClr val="FF0000"/>
                </a:solidFill>
              </a:rPr>
              <a:t>….</a:t>
            </a:r>
          </a:p>
        </p:txBody>
      </p:sp>
    </p:spTree>
    <p:extLst>
      <p:ext uri="{BB962C8B-B14F-4D97-AF65-F5344CB8AC3E}">
        <p14:creationId xmlns:p14="http://schemas.microsoft.com/office/powerpoint/2010/main" val="1044607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dirty="0">
                <a:solidFill>
                  <a:srgbClr val="C00000"/>
                </a:solidFill>
                <a:latin typeface="Times New Roman" panose="02020603050405020304" pitchFamily="18" charset="0"/>
                <a:cs typeface="Times New Roman" panose="02020603050405020304" pitchFamily="18" charset="0"/>
              </a:rPr>
              <a:t>2. CÁC NGUYÊN NHÂN ĐẾN TỪ SỰ CHUYỂN BIẾN NHẬN THỨC XÃ HỘI </a:t>
            </a:r>
          </a:p>
        </p:txBody>
      </p:sp>
      <p:pic>
        <p:nvPicPr>
          <p:cNvPr id="66562" name="Picture 2" descr="C:\Users\Luong\Desktop\Ảnh về KHTT - PHú yên\IMG-3427.JPG"/>
          <p:cNvPicPr>
            <a:picLocks noChangeAspect="1" noChangeArrowheads="1"/>
          </p:cNvPicPr>
          <p:nvPr/>
        </p:nvPicPr>
        <p:blipFill>
          <a:blip r:embed="rId2"/>
          <a:srcRect/>
          <a:stretch>
            <a:fillRect/>
          </a:stretch>
        </p:blipFill>
        <p:spPr bwMode="auto">
          <a:xfrm>
            <a:off x="228598" y="1702745"/>
            <a:ext cx="3106367" cy="4152900"/>
          </a:xfrm>
          <a:prstGeom prst="rect">
            <a:avLst/>
          </a:prstGeom>
          <a:noFill/>
        </p:spPr>
      </p:pic>
      <p:pic>
        <p:nvPicPr>
          <p:cNvPr id="66563" name="Picture 3"/>
          <p:cNvPicPr>
            <a:picLocks noChangeAspect="1" noChangeArrowheads="1"/>
          </p:cNvPicPr>
          <p:nvPr/>
        </p:nvPicPr>
        <p:blipFill>
          <a:blip r:embed="rId3"/>
          <a:srcRect/>
          <a:stretch>
            <a:fillRect/>
          </a:stretch>
        </p:blipFill>
        <p:spPr bwMode="auto">
          <a:xfrm>
            <a:off x="3453318" y="2441643"/>
            <a:ext cx="2832414" cy="4283413"/>
          </a:xfrm>
          <a:prstGeom prst="rect">
            <a:avLst/>
          </a:prstGeom>
          <a:noFill/>
          <a:ln w="9525">
            <a:noFill/>
            <a:miter lim="800000"/>
            <a:headEnd/>
            <a:tailEnd/>
          </a:ln>
          <a:effectLst/>
        </p:spPr>
      </p:pic>
      <p:pic>
        <p:nvPicPr>
          <p:cNvPr id="38914" name="Picture 2" descr="Lý do xử kín Nguyễn Hữu Linh dâm ô bé gái trong thang máy"/>
          <p:cNvPicPr>
            <a:picLocks noChangeAspect="1" noChangeArrowheads="1"/>
          </p:cNvPicPr>
          <p:nvPr/>
        </p:nvPicPr>
        <p:blipFill>
          <a:blip r:embed="rId4"/>
          <a:srcRect/>
          <a:stretch>
            <a:fillRect/>
          </a:stretch>
        </p:blipFill>
        <p:spPr bwMode="auto">
          <a:xfrm>
            <a:off x="3453318" y="1479097"/>
            <a:ext cx="6191250" cy="3743325"/>
          </a:xfrm>
          <a:prstGeom prst="rect">
            <a:avLst/>
          </a:prstGeom>
          <a:noFill/>
        </p:spPr>
      </p:pic>
    </p:spTree>
    <p:extLst>
      <p:ext uri="{BB962C8B-B14F-4D97-AF65-F5344CB8AC3E}">
        <p14:creationId xmlns:p14="http://schemas.microsoft.com/office/powerpoint/2010/main" val="104460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250166" y="681487"/>
            <a:ext cx="9342408" cy="445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20000"/>
              </a:lnSpc>
            </a:pPr>
            <a:r>
              <a:rPr lang="en-US" sz="3200" b="1" dirty="0">
                <a:solidFill>
                  <a:srgbClr val="C00000"/>
                </a:solidFill>
                <a:latin typeface="Times New Roman" panose="02020603050405020304" pitchFamily="18" charset="0"/>
                <a:cs typeface="Times New Roman" panose="02020603050405020304" pitchFamily="18" charset="0"/>
              </a:rPr>
              <a:t>NHỮNG NỘI DUNG CHÍNH</a:t>
            </a:r>
          </a:p>
          <a:p>
            <a:pPr algn="ctr">
              <a:lnSpc>
                <a:spcPct val="120000"/>
              </a:lnSpc>
            </a:pPr>
            <a:endParaRPr lang="en-US" sz="3200" b="1" dirty="0">
              <a:solidFill>
                <a:srgbClr val="C00000"/>
              </a:solidFill>
              <a:latin typeface="Times New Roman" panose="02020603050405020304" pitchFamily="18" charset="0"/>
              <a:cs typeface="Times New Roman" panose="02020603050405020304" pitchFamily="18" charset="0"/>
            </a:endParaRPr>
          </a:p>
          <a:p>
            <a:pPr marL="342900" indent="-342900" algn="just">
              <a:lnSpc>
                <a:spcPct val="120000"/>
              </a:lnSpc>
              <a:buAutoNum type="arabicPeriod"/>
            </a:pPr>
            <a:endParaRPr lang="en-US" sz="1600" b="1" dirty="0">
              <a:solidFill>
                <a:srgbClr val="C00000"/>
              </a:solidFill>
              <a:latin typeface="Times New Roman" panose="02020603050405020304" pitchFamily="18" charset="0"/>
              <a:cs typeface="Times New Roman" panose="02020603050405020304" pitchFamily="18" charset="0"/>
            </a:endParaRPr>
          </a:p>
          <a:p>
            <a:pPr marL="342900" indent="-342900" algn="just">
              <a:lnSpc>
                <a:spcPct val="200000"/>
              </a:lnSpc>
              <a:buAutoNum type="arabicPeriod"/>
            </a:pPr>
            <a:r>
              <a:rPr lang="en-US" sz="1600" b="1" dirty="0">
                <a:solidFill>
                  <a:srgbClr val="C00000"/>
                </a:solidFill>
                <a:latin typeface="Times New Roman" panose="02020603050405020304" pitchFamily="18" charset="0"/>
                <a:cs typeface="Times New Roman" panose="02020603050405020304" pitchFamily="18" charset="0"/>
              </a:rPr>
              <a:t>MẠNG XÃ HỘI VÀ NHỮNG THÁCH THỨC MỚI ĐỐI VỚI HỆ THỐNG CHÍNH TRỊ – NHẬN DIỆN NHỮNG NGUY CƠ &amp; NGUYÊN NHÂN “KIỂU MỚI” DẪN ĐẾN KHỦNG HOẢNG TRUYỀN THÔNG ĐỐI VỚI CÁ NHÂN, TỔ CHỨC.</a:t>
            </a:r>
          </a:p>
          <a:p>
            <a:pPr marL="342900" indent="-342900" algn="just">
              <a:lnSpc>
                <a:spcPct val="200000"/>
              </a:lnSpc>
              <a:buAutoNum type="arabicPeriod" startAt="2"/>
            </a:pPr>
            <a:r>
              <a:rPr lang="en-US" sz="1600" b="1" dirty="0">
                <a:solidFill>
                  <a:srgbClr val="C00000"/>
                </a:solidFill>
                <a:latin typeface="Times New Roman" panose="02020603050405020304" pitchFamily="18" charset="0"/>
                <a:cs typeface="Times New Roman" panose="02020603050405020304" pitchFamily="18" charset="0"/>
              </a:rPr>
              <a:t>CẦN TIẾP CẬN, ỨNG XỬ VỚI MẠNG XÃ HỘI NHƯ THẾ NÀO? MỘT SỐ KỸ NĂNG VÀ LƯU Ý.</a:t>
            </a:r>
          </a:p>
          <a:p>
            <a:pPr marL="342900" indent="-342900" algn="just">
              <a:lnSpc>
                <a:spcPct val="200000"/>
              </a:lnSpc>
              <a:buAutoNum type="arabicPeriod" startAt="2"/>
            </a:pPr>
            <a:r>
              <a:rPr lang="en-US" sz="1600" b="1" dirty="0">
                <a:solidFill>
                  <a:srgbClr val="C00000"/>
                </a:solidFill>
                <a:latin typeface="Times New Roman" panose="02020603050405020304" pitchFamily="18" charset="0"/>
                <a:cs typeface="Times New Roman" panose="02020603050405020304" pitchFamily="18" charset="0"/>
              </a:rPr>
              <a:t>CÁC VẤN ĐỀ ĐANG PHÁT SINH HIỆN NAY TẠI ĐỊA BÀN HUYỆN</a:t>
            </a:r>
          </a:p>
          <a:p>
            <a:pPr algn="just">
              <a:lnSpc>
                <a:spcPct val="200000"/>
              </a:lnSpc>
            </a:pPr>
            <a:r>
              <a:rPr lang="en-US" sz="1600" b="1" dirty="0">
                <a:solidFill>
                  <a:srgbClr val="C00000"/>
                </a:solidFill>
                <a:latin typeface="Times New Roman" panose="02020603050405020304" pitchFamily="18" charset="0"/>
                <a:cs typeface="Times New Roman" panose="02020603050405020304" pitchFamily="18" charset="0"/>
              </a:rPr>
              <a:t>4.   NHẬN ĐỊNH – KIẾN NGHỊ</a:t>
            </a:r>
            <a:endParaRPr lang="vi-VN" dirty="0">
              <a:solidFill>
                <a:srgbClr val="C00000"/>
              </a:solidFill>
            </a:endParaRPr>
          </a:p>
        </p:txBody>
      </p:sp>
    </p:spTree>
    <p:extLst>
      <p:ext uri="{BB962C8B-B14F-4D97-AF65-F5344CB8AC3E}">
        <p14:creationId xmlns:p14="http://schemas.microsoft.com/office/powerpoint/2010/main" val="120899037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9407" y="1479097"/>
            <a:ext cx="9245756" cy="1097416"/>
          </a:xfrm>
          <a:prstGeom prst="rect">
            <a:avLst/>
          </a:prstGeom>
          <a:noFill/>
        </p:spPr>
        <p:txBody>
          <a:bodyPr wrap="square">
            <a:spAutoFit/>
          </a:bodyPr>
          <a:lstStyle/>
          <a:p>
            <a:pPr>
              <a:defRPr/>
            </a:pP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kiện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tưởng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chừng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rất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trọng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dễ</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thuận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công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đại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Đảng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cấp</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do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công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kích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chế</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Đa</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chiều</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phức</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tạp</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như</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hiện</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nay…..</a:t>
            </a:r>
          </a:p>
        </p:txBody>
      </p:sp>
      <p:sp>
        <p:nvSpPr>
          <p:cNvPr id="9" name="TextBox 8"/>
          <p:cNvSpPr txBox="1"/>
          <p:nvPr/>
        </p:nvSpPr>
        <p:spPr>
          <a:xfrm>
            <a:off x="228599" y="6040877"/>
            <a:ext cx="9588261" cy="650691"/>
          </a:xfrm>
          <a:prstGeom prst="rect">
            <a:avLst/>
          </a:prstGeom>
          <a:noFill/>
        </p:spPr>
        <p:txBody>
          <a:bodyPr wrap="square">
            <a:spAutoFit/>
          </a:bodyPr>
          <a:lstStyle/>
          <a:p>
            <a:pPr>
              <a:defRPr/>
            </a:pPr>
            <a:r>
              <a:rPr lang="en-US" sz="1814" i="1" dirty="0">
                <a:solidFill>
                  <a:schemeClr val="accent2">
                    <a:lumMod val="50000"/>
                  </a:schemeClr>
                </a:solidFill>
                <a:latin typeface="Times New Roman" panose="02020603050405020304" pitchFamily="18" charset="0"/>
                <a:cs typeface="Times New Roman" panose="02020603050405020304" pitchFamily="18" charset="0"/>
              </a:rPr>
              <a:t>NHIỀU ĐỊA PHƯƠNG THỜI GIAN QUA ĐÃ PHẢI HỦY CÁC GÓI THẦU MUA SẮM CẶP DA VÀ </a:t>
            </a:r>
          </a:p>
          <a:p>
            <a:pPr>
              <a:defRPr/>
            </a:pPr>
            <a:r>
              <a:rPr lang="en-US" sz="1814" i="1" dirty="0">
                <a:solidFill>
                  <a:schemeClr val="accent2">
                    <a:lumMod val="50000"/>
                  </a:schemeClr>
                </a:solidFill>
                <a:latin typeface="Times New Roman" panose="02020603050405020304" pitchFamily="18" charset="0"/>
                <a:cs typeface="Times New Roman" panose="02020603050405020304" pitchFamily="18" charset="0"/>
              </a:rPr>
              <a:t>QUÀ LƯU NIỆM  CHO CÁC ĐẠI BIỂU THAM DỰ  ĐẠI HỘI ĐẢNG</a:t>
            </a:r>
          </a:p>
        </p:txBody>
      </p:sp>
      <p:pic>
        <p:nvPicPr>
          <p:cNvPr id="37889" name="Picture 1"/>
          <p:cNvPicPr>
            <a:picLocks noChangeAspect="1" noChangeArrowheads="1"/>
          </p:cNvPicPr>
          <p:nvPr/>
        </p:nvPicPr>
        <p:blipFill>
          <a:blip r:embed="rId2"/>
          <a:srcRect/>
          <a:stretch>
            <a:fillRect/>
          </a:stretch>
        </p:blipFill>
        <p:spPr bwMode="auto">
          <a:xfrm>
            <a:off x="397518" y="2576514"/>
            <a:ext cx="3464363" cy="3464363"/>
          </a:xfrm>
          <a:prstGeom prst="rect">
            <a:avLst/>
          </a:prstGeom>
          <a:noFill/>
          <a:ln w="9525">
            <a:noFill/>
            <a:miter lim="800000"/>
            <a:headEnd/>
            <a:tailEnd/>
          </a:ln>
          <a:effectLst/>
        </p:spPr>
      </p:pic>
      <p:pic>
        <p:nvPicPr>
          <p:cNvPr id="37890" name="Picture 2"/>
          <p:cNvPicPr>
            <a:picLocks noChangeAspect="1" noChangeArrowheads="1"/>
          </p:cNvPicPr>
          <p:nvPr/>
        </p:nvPicPr>
        <p:blipFill>
          <a:blip r:embed="rId3"/>
          <a:srcRect/>
          <a:stretch>
            <a:fillRect/>
          </a:stretch>
        </p:blipFill>
        <p:spPr bwMode="auto">
          <a:xfrm>
            <a:off x="3824880" y="2363820"/>
            <a:ext cx="5991980" cy="3522629"/>
          </a:xfrm>
          <a:prstGeom prst="rect">
            <a:avLst/>
          </a:prstGeom>
          <a:noFill/>
          <a:ln w="9525">
            <a:noFill/>
            <a:miter lim="800000"/>
            <a:headEnd/>
            <a:tailEnd/>
          </a:ln>
          <a:effectLst/>
        </p:spPr>
      </p:pic>
    </p:spTree>
    <p:extLst>
      <p:ext uri="{BB962C8B-B14F-4D97-AF65-F5344CB8AC3E}">
        <p14:creationId xmlns:p14="http://schemas.microsoft.com/office/powerpoint/2010/main" val="493439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975" y="1479097"/>
            <a:ext cx="9346080"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NHIỀU LỰC LƯỢNG, THÀNH PHẦN TRONG XÃ HỘI </a:t>
            </a:r>
            <a:r>
              <a:rPr lang="en-US" dirty="0" err="1">
                <a:latin typeface="Times New Roman" panose="02020603050405020304" pitchFamily="18" charset="0"/>
                <a:cs typeface="Times New Roman" panose="02020603050405020304" pitchFamily="18" charset="0"/>
              </a:rPr>
              <a:t>GiỜ</a:t>
            </a:r>
            <a:r>
              <a:rPr lang="en-US" dirty="0">
                <a:latin typeface="Times New Roman" panose="02020603050405020304" pitchFamily="18" charset="0"/>
                <a:cs typeface="Times New Roman" panose="02020603050405020304" pitchFamily="18" charset="0"/>
              </a:rPr>
              <a:t> ĐÂY CÓ XU HƯỚNG DỰA VÀO MẠNG XÃ HỘI ĐỂ GÂY SỨC ÉP LÊN CHÍNH PHỦ. ĐỊA PHƯƠNG NÀY HỌC ĐỊA PHƯƠNG KHÁC, NƯỚC NÀY HỌC NƯỚC KHÁC. NGUY CƠ “CÁCH MẠNG MÀU” </a:t>
            </a:r>
          </a:p>
        </p:txBody>
      </p:sp>
      <p:sp>
        <p:nvSpPr>
          <p:cNvPr id="9" name="Flowchart: Alternate Process 8"/>
          <p:cNvSpPr/>
          <p:nvPr/>
        </p:nvSpPr>
        <p:spPr>
          <a:xfrm>
            <a:off x="228599" y="244887"/>
            <a:ext cx="9425456"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TRUYỀN THÔNG XÃ HỘI – VŨ KHÍ LỢI HẠI ĐỂ ĐẤU TRANH …. ĐỐI VỚI BẤT KỲ LỰC LƯỢNG NÀO</a:t>
            </a:r>
          </a:p>
        </p:txBody>
      </p:sp>
      <p:sp>
        <p:nvSpPr>
          <p:cNvPr id="6" name="AutoShape 4" descr="Kết quả hình ảnh cho cai lậy b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Kết quả hình ảnh cho cai lậy b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3730" name="Picture 2" descr="Image result for bạo lưc hồng kong"/>
          <p:cNvPicPr>
            <a:picLocks noChangeAspect="1" noChangeArrowheads="1"/>
          </p:cNvPicPr>
          <p:nvPr/>
        </p:nvPicPr>
        <p:blipFill>
          <a:blip r:embed="rId3"/>
          <a:srcRect/>
          <a:stretch>
            <a:fillRect/>
          </a:stretch>
        </p:blipFill>
        <p:spPr bwMode="auto">
          <a:xfrm>
            <a:off x="307975" y="2584081"/>
            <a:ext cx="4762500" cy="3019425"/>
          </a:xfrm>
          <a:prstGeom prst="rect">
            <a:avLst/>
          </a:prstGeom>
          <a:noFill/>
        </p:spPr>
      </p:pic>
      <p:sp>
        <p:nvSpPr>
          <p:cNvPr id="11" name="TextBox 10"/>
          <p:cNvSpPr txBox="1"/>
          <p:nvPr/>
        </p:nvSpPr>
        <p:spPr>
          <a:xfrm>
            <a:off x="1352083" y="5779426"/>
            <a:ext cx="2782172" cy="523220"/>
          </a:xfrm>
          <a:prstGeom prst="rect">
            <a:avLst/>
          </a:prstGeom>
          <a:noFill/>
        </p:spPr>
        <p:txBody>
          <a:bodyPr wrap="none" rtlCol="0">
            <a:spAutoFit/>
          </a:bodyPr>
          <a:lstStyle/>
          <a:p>
            <a:r>
              <a:rPr lang="en-US" sz="2800" dirty="0">
                <a:solidFill>
                  <a:srgbClr val="FF0000"/>
                </a:solidFill>
              </a:rPr>
              <a:t>HONGKONG 2019</a:t>
            </a:r>
          </a:p>
        </p:txBody>
      </p:sp>
      <p:pic>
        <p:nvPicPr>
          <p:cNvPr id="73732" name="Picture 4" descr="https://www.nguoi-viet.com/wp-content/uploads/2019/11/VN-Cong-an-ve-huu-Ha-Noi-bieu-tinh-1-696x390.jpg"/>
          <p:cNvPicPr>
            <a:picLocks noChangeAspect="1" noChangeArrowheads="1"/>
          </p:cNvPicPr>
          <p:nvPr/>
        </p:nvPicPr>
        <p:blipFill>
          <a:blip r:embed="rId4"/>
          <a:srcRect/>
          <a:stretch>
            <a:fillRect/>
          </a:stretch>
        </p:blipFill>
        <p:spPr bwMode="auto">
          <a:xfrm>
            <a:off x="5214026" y="2574890"/>
            <a:ext cx="4691973" cy="3028616"/>
          </a:xfrm>
          <a:prstGeom prst="rect">
            <a:avLst/>
          </a:prstGeom>
          <a:noFill/>
        </p:spPr>
      </p:pic>
      <p:sp>
        <p:nvSpPr>
          <p:cNvPr id="13" name="TextBox 12"/>
          <p:cNvSpPr txBox="1"/>
          <p:nvPr/>
        </p:nvSpPr>
        <p:spPr>
          <a:xfrm>
            <a:off x="5327502" y="5779426"/>
            <a:ext cx="4578497" cy="523220"/>
          </a:xfrm>
          <a:prstGeom prst="rect">
            <a:avLst/>
          </a:prstGeom>
          <a:noFill/>
        </p:spPr>
        <p:txBody>
          <a:bodyPr wrap="none" rtlCol="0">
            <a:spAutoFit/>
          </a:bodyPr>
          <a:lstStyle/>
          <a:p>
            <a:r>
              <a:rPr lang="en-US" sz="2800" dirty="0">
                <a:solidFill>
                  <a:srgbClr val="FF0000"/>
                </a:solidFill>
              </a:rPr>
              <a:t>ĐÔNG ANH – THÁNG 11/2019</a:t>
            </a:r>
          </a:p>
        </p:txBody>
      </p:sp>
    </p:spTree>
    <p:extLst>
      <p:ext uri="{BB962C8B-B14F-4D97-AF65-F5344CB8AC3E}">
        <p14:creationId xmlns:p14="http://schemas.microsoft.com/office/powerpoint/2010/main" val="91442667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975" y="1407832"/>
            <a:ext cx="9346080"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TRUYỀN THÔNG HIỆN ĐẠI CÓ XU HƯỚNG CÙNG ĐƯA TIN DỒN DẬP VỀ MỘT SỰ VIỆC, HIỆN TƯỢNG, DẪN ĐẾN XU HƯỚNG THỔI PHỒNG, KHUẾCH ĐẠI VỀ QUY MÔ, BẢN CHẤT SỰ VIỆC, A DUA THEO TRÀO LƯU, LÀM NÓNG VẤN ĐỀ RẤT NHANH</a:t>
            </a:r>
          </a:p>
        </p:txBody>
      </p:sp>
      <p:sp>
        <p:nvSpPr>
          <p:cNvPr id="9" name="Flowchart: Alternate Process 8"/>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sp>
        <p:nvSpPr>
          <p:cNvPr id="3" name="TextBox 2"/>
          <p:cNvSpPr txBox="1"/>
          <p:nvPr/>
        </p:nvSpPr>
        <p:spPr>
          <a:xfrm>
            <a:off x="228599" y="4678151"/>
            <a:ext cx="4390844" cy="2031325"/>
          </a:xfrm>
          <a:prstGeom prst="rect">
            <a:avLst/>
          </a:prstGeom>
          <a:noFill/>
        </p:spPr>
        <p:txBody>
          <a:bodyPr wrap="square" rtlCol="0">
            <a:spAutoFit/>
          </a:bodyPr>
          <a:lstStyle/>
          <a:p>
            <a:pPr algn="just"/>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“BOT </a:t>
            </a:r>
            <a:r>
              <a:rPr lang="en-US" sz="1400" dirty="0" err="1">
                <a:latin typeface="Times New Roman" pitchFamily="18" charset="0"/>
                <a:cs typeface="Times New Roman" pitchFamily="18" charset="0"/>
              </a:rPr>
              <a:t>Cai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lậy</a:t>
            </a:r>
            <a:r>
              <a:rPr lang="en-US" sz="1400" dirty="0">
                <a:latin typeface="Times New Roman" pitchFamily="18" charset="0"/>
                <a:cs typeface="Times New Roman" pitchFamily="18" charset="0"/>
              </a:rPr>
              <a:t> – </a:t>
            </a:r>
            <a:r>
              <a:rPr lang="en-US" sz="1400" dirty="0" err="1">
                <a:latin typeface="Times New Roman" pitchFamily="18" charset="0"/>
                <a:cs typeface="Times New Roman" pitchFamily="18" charset="0"/>
              </a:rPr>
              <a:t>Tiền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giang</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từ ngày 27/11 đến 4/12/2017, đã có 1595 bài viết từ 110 cơ quan báo chí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MXH </a:t>
            </a:r>
            <a:r>
              <a:rPr lang="en-US" sz="1400" dirty="0" err="1">
                <a:latin typeface="Times New Roman" pitchFamily="18" charset="0"/>
                <a:cs typeface="Times New Roman" pitchFamily="18" charset="0"/>
              </a:rPr>
              <a:t>đã</a:t>
            </a:r>
            <a:r>
              <a:rPr lang="vi-VN" sz="1400" dirty="0">
                <a:latin typeface="Times New Roman" pitchFamily="18" charset="0"/>
                <a:cs typeface="Times New Roman" pitchFamily="18" charset="0"/>
              </a:rPr>
              <a:t> biến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cố</a:t>
            </a:r>
            <a:r>
              <a:rPr lang="vi-VN" sz="1400" dirty="0">
                <a:latin typeface="Times New Roman" pitchFamily="18" charset="0"/>
                <a:cs typeface="Times New Roman" pitchFamily="18" charset="0"/>
              </a:rPr>
              <a:t> tại trạm BOT Cai Lậy thành cuộc xung đột một mất một còn giữa một bên là nhà nước, nhà đầu tư và một bên là người dân</a:t>
            </a:r>
            <a:r>
              <a:rPr lang="en-US" sz="1400" dirty="0">
                <a:latin typeface="Times New Roman" pitchFamily="18" charset="0"/>
                <a:cs typeface="Times New Roman" pitchFamily="18" charset="0"/>
              </a:rPr>
              <a:t> - </a:t>
            </a:r>
            <a:r>
              <a:rPr lang="vi-VN" sz="1400" dirty="0">
                <a:latin typeface="Times New Roman" pitchFamily="18" charset="0"/>
                <a:cs typeface="Times New Roman" pitchFamily="18" charset="0"/>
              </a:rPr>
              <a:t>tài xế. </a:t>
            </a:r>
            <a:r>
              <a:rPr lang="en-US" sz="1400" dirty="0">
                <a:latin typeface="Times New Roman" pitchFamily="18" charset="0"/>
                <a:cs typeface="Times New Roman" pitchFamily="18" charset="0"/>
              </a:rPr>
              <a:t>  </a:t>
            </a:r>
          </a:p>
          <a:p>
            <a:pPr algn="just"/>
            <a:r>
              <a:rPr lang="en-US" sz="1400" dirty="0" err="1">
                <a:solidFill>
                  <a:srgbClr val="FF0000"/>
                </a:solidFill>
                <a:latin typeface="Times New Roman" pitchFamily="18" charset="0"/>
                <a:cs typeface="Times New Roman" pitchFamily="18" charset="0"/>
              </a:rPr>
              <a:t>Vụ</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việc</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này</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đã</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dẫn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đến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Khủng</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hoảng</a:t>
            </a:r>
            <a:r>
              <a:rPr lang="en-US" sz="1400" dirty="0">
                <a:solidFill>
                  <a:srgbClr val="FF0000"/>
                </a:solidFill>
                <a:latin typeface="Times New Roman" pitchFamily="18" charset="0"/>
                <a:cs typeface="Times New Roman" pitchFamily="18" charset="0"/>
              </a:rPr>
              <a:t> BOT </a:t>
            </a:r>
            <a:r>
              <a:rPr lang="en-US" sz="1400" dirty="0" err="1">
                <a:solidFill>
                  <a:srgbClr val="FF0000"/>
                </a:solidFill>
                <a:latin typeface="Times New Roman" pitchFamily="18" charset="0"/>
                <a:cs typeface="Times New Roman" pitchFamily="18" charset="0"/>
              </a:rPr>
              <a:t>và</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bất</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tuân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dân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sự</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trên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diện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rộng</a:t>
            </a:r>
            <a:r>
              <a:rPr lang="en-US" sz="1400" dirty="0">
                <a:solidFill>
                  <a:srgbClr val="FF0000"/>
                </a:solidFill>
                <a:latin typeface="Times New Roman" pitchFamily="18" charset="0"/>
                <a:cs typeface="Times New Roman" pitchFamily="18" charset="0"/>
              </a:rPr>
              <a:t>, ở </a:t>
            </a:r>
            <a:r>
              <a:rPr lang="en-US" sz="1400" dirty="0" err="1">
                <a:solidFill>
                  <a:srgbClr val="FF0000"/>
                </a:solidFill>
                <a:latin typeface="Times New Roman" pitchFamily="18" charset="0"/>
                <a:cs typeface="Times New Roman" pitchFamily="18" charset="0"/>
              </a:rPr>
              <a:t>nhiều</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tỉnh</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nhiều</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dự</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án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Các</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Dự</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án</a:t>
            </a:r>
            <a:r>
              <a:rPr lang="en-US" sz="1400" dirty="0">
                <a:solidFill>
                  <a:srgbClr val="FF0000"/>
                </a:solidFill>
                <a:latin typeface="Times New Roman" pitchFamily="18" charset="0"/>
                <a:cs typeface="Times New Roman" pitchFamily="18" charset="0"/>
              </a:rPr>
              <a:t> BOT </a:t>
            </a:r>
            <a:r>
              <a:rPr lang="en-US" sz="1400" dirty="0" err="1">
                <a:solidFill>
                  <a:srgbClr val="FF0000"/>
                </a:solidFill>
                <a:latin typeface="Times New Roman" pitchFamily="18" charset="0"/>
                <a:cs typeface="Times New Roman" pitchFamily="18" charset="0"/>
              </a:rPr>
              <a:t>bị</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đình</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đốn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các</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ngân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hàng</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cho</a:t>
            </a:r>
            <a:r>
              <a:rPr lang="en-US" sz="1400" dirty="0">
                <a:solidFill>
                  <a:srgbClr val="FF0000"/>
                </a:solidFill>
                <a:latin typeface="Times New Roman" pitchFamily="18" charset="0"/>
                <a:cs typeface="Times New Roman" pitchFamily="18" charset="0"/>
              </a:rPr>
              <a:t> BOT </a:t>
            </a:r>
            <a:r>
              <a:rPr lang="en-US" sz="1400" dirty="0" err="1">
                <a:solidFill>
                  <a:srgbClr val="FF0000"/>
                </a:solidFill>
                <a:latin typeface="Times New Roman" pitchFamily="18" charset="0"/>
                <a:cs typeface="Times New Roman" pitchFamily="18" charset="0"/>
              </a:rPr>
              <a:t>vay</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bị</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xếp</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vào</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diện</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nợ</a:t>
            </a:r>
            <a:r>
              <a:rPr lang="en-US" sz="1400" dirty="0">
                <a:solidFill>
                  <a:srgbClr val="FF0000"/>
                </a:solidFill>
                <a:latin typeface="Times New Roman" pitchFamily="18" charset="0"/>
                <a:cs typeface="Times New Roman" pitchFamily="18" charset="0"/>
              </a:rPr>
              <a:t> </a:t>
            </a:r>
            <a:r>
              <a:rPr lang="en-US" sz="1400" dirty="0" err="1">
                <a:solidFill>
                  <a:srgbClr val="FF0000"/>
                </a:solidFill>
                <a:latin typeface="Times New Roman" pitchFamily="18" charset="0"/>
                <a:cs typeface="Times New Roman" pitchFamily="18" charset="0"/>
              </a:rPr>
              <a:t>xấu</a:t>
            </a:r>
            <a:r>
              <a:rPr lang="en-US" sz="1400" dirty="0">
                <a:solidFill>
                  <a:srgbClr val="FF0000"/>
                </a:solidFill>
                <a:latin typeface="Times New Roman" pitchFamily="18" charset="0"/>
                <a:cs typeface="Times New Roman" pitchFamily="18" charset="0"/>
              </a:rPr>
              <a:t>”</a:t>
            </a:r>
          </a:p>
        </p:txBody>
      </p:sp>
      <p:sp>
        <p:nvSpPr>
          <p:cNvPr id="6" name="AutoShape 4" descr="Kết quả hình ảnh cho cai lậy b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Kết quả hình ảnh cho cai lậy b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3"/>
          <a:stretch>
            <a:fillRect/>
          </a:stretch>
        </p:blipFill>
        <p:spPr>
          <a:xfrm>
            <a:off x="228599" y="2331162"/>
            <a:ext cx="4391940" cy="229514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7574" y="2331162"/>
            <a:ext cx="4837253" cy="2720955"/>
          </a:xfrm>
          <a:prstGeom prst="rect">
            <a:avLst/>
          </a:prstGeom>
        </p:spPr>
      </p:pic>
      <p:sp>
        <p:nvSpPr>
          <p:cNvPr id="8" name="TextBox 7"/>
          <p:cNvSpPr txBox="1"/>
          <p:nvPr/>
        </p:nvSpPr>
        <p:spPr>
          <a:xfrm>
            <a:off x="4787660" y="5119352"/>
            <a:ext cx="4968815" cy="1446550"/>
          </a:xfrm>
          <a:prstGeom prst="rect">
            <a:avLst/>
          </a:prstGeom>
          <a:noFill/>
        </p:spPr>
        <p:txBody>
          <a:bodyPr wrap="square" rtlCol="0">
            <a:spAutoFit/>
          </a:bodyPr>
          <a:lstStyle/>
          <a:p>
            <a:r>
              <a:rPr lang="en-US" sz="2400" dirty="0"/>
              <a:t>…</a:t>
            </a:r>
            <a:r>
              <a:rPr lang="en-US" sz="2400" dirty="0" err="1"/>
              <a:t>Xu</a:t>
            </a:r>
            <a:r>
              <a:rPr lang="en-US" sz="2400" dirty="0"/>
              <a:t> </a:t>
            </a:r>
            <a:r>
              <a:rPr lang="en-US" sz="2400" dirty="0" err="1"/>
              <a:t>hướng</a:t>
            </a:r>
            <a:r>
              <a:rPr lang="en-US" sz="2400" dirty="0"/>
              <a:t> </a:t>
            </a:r>
            <a:r>
              <a:rPr lang="en-US" sz="2400" dirty="0" err="1"/>
              <a:t>đấu</a:t>
            </a:r>
            <a:r>
              <a:rPr lang="en-US" sz="2400" dirty="0"/>
              <a:t> </a:t>
            </a:r>
            <a:r>
              <a:rPr lang="en-US" sz="2400" dirty="0" err="1"/>
              <a:t>tranh</a:t>
            </a:r>
            <a:r>
              <a:rPr lang="en-US" sz="2400" dirty="0"/>
              <a:t> </a:t>
            </a:r>
            <a:r>
              <a:rPr lang="en-US" sz="2400" dirty="0" err="1"/>
              <a:t>bằng</a:t>
            </a:r>
            <a:r>
              <a:rPr lang="en-US" sz="2400" dirty="0"/>
              <a:t> “</a:t>
            </a:r>
            <a:r>
              <a:rPr lang="en-US" sz="2400" dirty="0" err="1"/>
              <a:t>cộng</a:t>
            </a:r>
            <a:r>
              <a:rPr lang="en-US" sz="2400" dirty="0"/>
              <a:t> </a:t>
            </a:r>
            <a:r>
              <a:rPr lang="en-US" sz="2400" dirty="0" err="1"/>
              <a:t>đồng</a:t>
            </a:r>
            <a:r>
              <a:rPr lang="en-US" sz="2400" dirty="0"/>
              <a:t> </a:t>
            </a:r>
            <a:r>
              <a:rPr lang="en-US" sz="2400" dirty="0" err="1"/>
              <a:t>mạng</a:t>
            </a:r>
            <a:r>
              <a:rPr lang="en-US" sz="2400" dirty="0"/>
              <a:t>” </a:t>
            </a:r>
            <a:r>
              <a:rPr lang="en-US" sz="2400" dirty="0" err="1"/>
              <a:t>bùng</a:t>
            </a:r>
            <a:r>
              <a:rPr lang="en-US" sz="2400" dirty="0"/>
              <a:t> </a:t>
            </a:r>
            <a:r>
              <a:rPr lang="en-US" sz="2400" dirty="0" err="1"/>
              <a:t>nổ</a:t>
            </a:r>
            <a:r>
              <a:rPr lang="en-US" sz="2400" dirty="0"/>
              <a:t>…..</a:t>
            </a:r>
          </a:p>
          <a:p>
            <a:r>
              <a:rPr lang="en-US" sz="2000" dirty="0">
                <a:solidFill>
                  <a:srgbClr val="FF0000"/>
                </a:solidFill>
                <a:latin typeface="Times New Roman" panose="02020603050405020304" pitchFamily="18" charset="0"/>
                <a:cs typeface="Times New Roman" panose="02020603050405020304" pitchFamily="18" charset="0"/>
              </a:rPr>
              <a:t>KHÁI NIỆM “BẤT TUÂN DÂN SỰ” XUẤT HIỆN TRONG NHIỀU LĨNH VỰC</a:t>
            </a:r>
          </a:p>
        </p:txBody>
      </p:sp>
    </p:spTree>
    <p:extLst>
      <p:ext uri="{BB962C8B-B14F-4D97-AF65-F5344CB8AC3E}">
        <p14:creationId xmlns:p14="http://schemas.microsoft.com/office/powerpoint/2010/main" val="91442667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026" y="1418522"/>
            <a:ext cx="9309921" cy="1631216"/>
          </a:xfrm>
          <a:prstGeom prst="rect">
            <a:avLst/>
          </a:prstGeom>
          <a:noFill/>
        </p:spPr>
        <p:txBody>
          <a:bodyPr wrap="square">
            <a:spAutoFit/>
          </a:bodyPr>
          <a:lstStyle/>
          <a:p>
            <a:pPr lvl="1" indent="-414772" algn="just">
              <a:defRPr/>
            </a:pP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thuật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toán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khuyến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khích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tán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nhanh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rộng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bất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kể</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gì</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kiểm</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duyệt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trước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thậm</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trả</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tiền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tán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giả</a:t>
            </a:r>
            <a:r>
              <a:rPr lang="en-US" sz="2000" b="1"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xấu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độc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Đang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mảnh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đất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màu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mỡ</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kẻ</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xấu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tạo</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ra</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cá</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nhân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VÌ MỤC TIÊU LỢI NHUẬN, HOẶC TRANH ĐOẠT QUYỀN LỢI….</a:t>
            </a:r>
          </a:p>
        </p:txBody>
      </p:sp>
      <p:sp>
        <p:nvSpPr>
          <p:cNvPr id="8" name="Flowchart: Alternate Process 7"/>
          <p:cNvSpPr/>
          <p:nvPr/>
        </p:nvSpPr>
        <p:spPr>
          <a:xfrm>
            <a:off x="228599" y="244887"/>
            <a:ext cx="9355348"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TIN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GiẢ</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 TIN THẤT THIỆT – TIN XẤU TRÀN LAN TRÊN MẠNG XÃ HỘI NƯỚC NGOÀI</a:t>
            </a:r>
          </a:p>
        </p:txBody>
      </p:sp>
      <p:pic>
        <p:nvPicPr>
          <p:cNvPr id="2" name="Picture 1"/>
          <p:cNvPicPr>
            <a:picLocks noChangeAspect="1"/>
          </p:cNvPicPr>
          <p:nvPr/>
        </p:nvPicPr>
        <p:blipFill>
          <a:blip r:embed="rId2"/>
          <a:stretch>
            <a:fillRect/>
          </a:stretch>
        </p:blipFill>
        <p:spPr>
          <a:xfrm>
            <a:off x="360290" y="3259546"/>
            <a:ext cx="4888985" cy="3253397"/>
          </a:xfrm>
          <a:prstGeom prst="rect">
            <a:avLst/>
          </a:prstGeom>
        </p:spPr>
      </p:pic>
      <p:pic>
        <p:nvPicPr>
          <p:cNvPr id="3" name="Picture 2"/>
          <p:cNvPicPr>
            <a:picLocks noChangeAspect="1"/>
          </p:cNvPicPr>
          <p:nvPr/>
        </p:nvPicPr>
        <p:blipFill>
          <a:blip r:embed="rId3"/>
          <a:stretch>
            <a:fillRect/>
          </a:stretch>
        </p:blipFill>
        <p:spPr>
          <a:xfrm>
            <a:off x="4896651" y="3412733"/>
            <a:ext cx="5009349" cy="2815538"/>
          </a:xfrm>
          <a:prstGeom prst="rect">
            <a:avLst/>
          </a:prstGeom>
        </p:spPr>
      </p:pic>
    </p:spTree>
    <p:extLst>
      <p:ext uri="{BB962C8B-B14F-4D97-AF65-F5344CB8AC3E}">
        <p14:creationId xmlns:p14="http://schemas.microsoft.com/office/powerpoint/2010/main" val="3025002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8792" y="2389052"/>
            <a:ext cx="9247517" cy="3641613"/>
          </a:xfrm>
          <a:prstGeom prst="rect">
            <a:avLst/>
          </a:prstGeom>
          <a:noFill/>
        </p:spPr>
        <p:txBody>
          <a:bodyPr wrap="square" lIns="40234" tIns="20117" rIns="40234" bIns="20117" rtlCol="0">
            <a:spAutoFit/>
          </a:bodyPr>
          <a:lstStyle/>
          <a:p>
            <a:pPr marL="457200" indent="-457200">
              <a:buFontTx/>
              <a:buChar char="-"/>
            </a:pPr>
            <a:r>
              <a:rPr lang="en-US" sz="2600" dirty="0" err="1">
                <a:solidFill>
                  <a:srgbClr val="C00000"/>
                </a:solidFill>
              </a:rPr>
              <a:t>Khởi</a:t>
            </a:r>
            <a:r>
              <a:rPr lang="en-US" sz="2600" dirty="0">
                <a:solidFill>
                  <a:srgbClr val="C00000"/>
                </a:solidFill>
              </a:rPr>
              <a:t> </a:t>
            </a:r>
            <a:r>
              <a:rPr lang="en-US" sz="2600" dirty="0" err="1">
                <a:solidFill>
                  <a:srgbClr val="C00000"/>
                </a:solidFill>
              </a:rPr>
              <a:t>tạo</a:t>
            </a:r>
            <a:r>
              <a:rPr lang="en-US" sz="2600" dirty="0">
                <a:solidFill>
                  <a:srgbClr val="C00000"/>
                </a:solidFill>
              </a:rPr>
              <a:t>, </a:t>
            </a:r>
            <a:r>
              <a:rPr lang="en-US" sz="2600" dirty="0" err="1">
                <a:solidFill>
                  <a:srgbClr val="C00000"/>
                </a:solidFill>
              </a:rPr>
              <a:t>hoặc</a:t>
            </a:r>
            <a:r>
              <a:rPr lang="en-US" sz="2600" dirty="0">
                <a:solidFill>
                  <a:srgbClr val="C00000"/>
                </a:solidFill>
              </a:rPr>
              <a:t> </a:t>
            </a:r>
            <a:r>
              <a:rPr lang="en-US" sz="2600" dirty="0" err="1">
                <a:solidFill>
                  <a:srgbClr val="C00000"/>
                </a:solidFill>
              </a:rPr>
              <a:t>sử</a:t>
            </a:r>
            <a:r>
              <a:rPr lang="en-US" sz="2600" dirty="0">
                <a:solidFill>
                  <a:srgbClr val="C00000"/>
                </a:solidFill>
              </a:rPr>
              <a:t> </a:t>
            </a:r>
            <a:r>
              <a:rPr lang="en-US" sz="2600" dirty="0" err="1">
                <a:solidFill>
                  <a:srgbClr val="C00000"/>
                </a:solidFill>
              </a:rPr>
              <a:t>dụng</a:t>
            </a:r>
            <a:r>
              <a:rPr lang="en-US" sz="2600" dirty="0">
                <a:solidFill>
                  <a:srgbClr val="C00000"/>
                </a:solidFill>
              </a:rPr>
              <a:t> “</a:t>
            </a:r>
            <a:r>
              <a:rPr lang="en-US" sz="2600" dirty="0" err="1">
                <a:solidFill>
                  <a:srgbClr val="C00000"/>
                </a:solidFill>
              </a:rPr>
              <a:t>dịch</a:t>
            </a:r>
            <a:r>
              <a:rPr lang="en-US" sz="2600" dirty="0">
                <a:solidFill>
                  <a:srgbClr val="C00000"/>
                </a:solidFill>
              </a:rPr>
              <a:t> </a:t>
            </a:r>
            <a:r>
              <a:rPr lang="en-US" sz="2600" dirty="0" err="1">
                <a:solidFill>
                  <a:srgbClr val="C00000"/>
                </a:solidFill>
              </a:rPr>
              <a:t>vụ</a:t>
            </a:r>
            <a:r>
              <a:rPr lang="en-US" sz="2600" dirty="0">
                <a:solidFill>
                  <a:srgbClr val="C00000"/>
                </a:solidFill>
              </a:rPr>
              <a:t>” </a:t>
            </a:r>
            <a:r>
              <a:rPr lang="en-US" sz="2600" dirty="0" err="1">
                <a:solidFill>
                  <a:srgbClr val="C00000"/>
                </a:solidFill>
              </a:rPr>
              <a:t>tạo</a:t>
            </a:r>
            <a:r>
              <a:rPr lang="en-US" sz="2600" dirty="0">
                <a:solidFill>
                  <a:srgbClr val="C00000"/>
                </a:solidFill>
              </a:rPr>
              <a:t> </a:t>
            </a:r>
            <a:r>
              <a:rPr lang="en-US" sz="2600" dirty="0" err="1">
                <a:solidFill>
                  <a:srgbClr val="C00000"/>
                </a:solidFill>
              </a:rPr>
              <a:t>khủng</a:t>
            </a:r>
            <a:r>
              <a:rPr lang="en-US" sz="2600" dirty="0">
                <a:solidFill>
                  <a:srgbClr val="C00000"/>
                </a:solidFill>
              </a:rPr>
              <a:t> </a:t>
            </a:r>
            <a:r>
              <a:rPr lang="en-US" sz="2600" dirty="0" err="1">
                <a:solidFill>
                  <a:srgbClr val="C00000"/>
                </a:solidFill>
              </a:rPr>
              <a:t>hoảng</a:t>
            </a:r>
            <a:r>
              <a:rPr lang="en-US" sz="2600" dirty="0">
                <a:solidFill>
                  <a:srgbClr val="C00000"/>
                </a:solidFill>
              </a:rPr>
              <a:t> </a:t>
            </a:r>
            <a:r>
              <a:rPr lang="en-US" sz="2600" dirty="0" err="1">
                <a:solidFill>
                  <a:srgbClr val="C00000"/>
                </a:solidFill>
              </a:rPr>
              <a:t>thông</a:t>
            </a:r>
            <a:r>
              <a:rPr lang="en-US" sz="2600" dirty="0">
                <a:solidFill>
                  <a:srgbClr val="C00000"/>
                </a:solidFill>
              </a:rPr>
              <a:t> qua </a:t>
            </a:r>
            <a:r>
              <a:rPr lang="en-US" sz="2600" dirty="0" err="1">
                <a:solidFill>
                  <a:srgbClr val="C00000"/>
                </a:solidFill>
              </a:rPr>
              <a:t>các</a:t>
            </a:r>
            <a:r>
              <a:rPr lang="en-US" sz="2600" dirty="0">
                <a:solidFill>
                  <a:srgbClr val="C00000"/>
                </a:solidFill>
              </a:rPr>
              <a:t> </a:t>
            </a:r>
            <a:r>
              <a:rPr lang="vi-VN" sz="2600" dirty="0">
                <a:solidFill>
                  <a:srgbClr val="C00000"/>
                </a:solidFill>
              </a:rPr>
              <a:t>Tài khoản</a:t>
            </a:r>
            <a:r>
              <a:rPr lang="en-US" sz="2600" dirty="0">
                <a:solidFill>
                  <a:srgbClr val="C00000"/>
                </a:solidFill>
              </a:rPr>
              <a:t> FB </a:t>
            </a:r>
            <a:r>
              <a:rPr lang="en-US" sz="2600" dirty="0" err="1">
                <a:solidFill>
                  <a:srgbClr val="C00000"/>
                </a:solidFill>
              </a:rPr>
              <a:t>có</a:t>
            </a:r>
            <a:r>
              <a:rPr lang="en-US" sz="2600" dirty="0">
                <a:solidFill>
                  <a:srgbClr val="C00000"/>
                </a:solidFill>
              </a:rPr>
              <a:t> </a:t>
            </a:r>
            <a:r>
              <a:rPr lang="en-US" sz="2600" dirty="0" err="1">
                <a:solidFill>
                  <a:srgbClr val="C00000"/>
                </a:solidFill>
              </a:rPr>
              <a:t>lượng</a:t>
            </a:r>
            <a:r>
              <a:rPr lang="en-US" sz="2600" dirty="0">
                <a:solidFill>
                  <a:srgbClr val="C00000"/>
                </a:solidFill>
              </a:rPr>
              <a:t> </a:t>
            </a:r>
            <a:r>
              <a:rPr lang="en-US" sz="2600" dirty="0" err="1">
                <a:solidFill>
                  <a:srgbClr val="C00000"/>
                </a:solidFill>
              </a:rPr>
              <a:t>người</a:t>
            </a:r>
            <a:r>
              <a:rPr lang="en-US" sz="2600" dirty="0">
                <a:solidFill>
                  <a:srgbClr val="C00000"/>
                </a:solidFill>
              </a:rPr>
              <a:t> </a:t>
            </a:r>
            <a:r>
              <a:rPr lang="en-US" sz="2600" dirty="0" err="1">
                <a:solidFill>
                  <a:srgbClr val="C00000"/>
                </a:solidFill>
              </a:rPr>
              <a:t>theo</a:t>
            </a:r>
            <a:r>
              <a:rPr lang="en-US" sz="2600" dirty="0">
                <a:solidFill>
                  <a:srgbClr val="C00000"/>
                </a:solidFill>
              </a:rPr>
              <a:t> </a:t>
            </a:r>
            <a:r>
              <a:rPr lang="en-US" sz="2600" dirty="0" err="1">
                <a:solidFill>
                  <a:srgbClr val="C00000"/>
                </a:solidFill>
              </a:rPr>
              <a:t>dõi</a:t>
            </a:r>
            <a:r>
              <a:rPr lang="en-US" sz="2600" dirty="0">
                <a:solidFill>
                  <a:srgbClr val="C00000"/>
                </a:solidFill>
              </a:rPr>
              <a:t> </a:t>
            </a:r>
            <a:r>
              <a:rPr lang="en-US" sz="2600" dirty="0" err="1">
                <a:solidFill>
                  <a:srgbClr val="C00000"/>
                </a:solidFill>
              </a:rPr>
              <a:t>lớn</a:t>
            </a:r>
            <a:r>
              <a:rPr lang="en-US" sz="2600" dirty="0">
                <a:solidFill>
                  <a:srgbClr val="C00000"/>
                </a:solidFill>
              </a:rPr>
              <a:t> (</a:t>
            </a:r>
            <a:r>
              <a:rPr lang="en-US" sz="2600" dirty="0" err="1">
                <a:solidFill>
                  <a:srgbClr val="C00000"/>
                </a:solidFill>
              </a:rPr>
              <a:t>các</a:t>
            </a:r>
            <a:r>
              <a:rPr lang="en-US" sz="2600" dirty="0">
                <a:solidFill>
                  <a:srgbClr val="C00000"/>
                </a:solidFill>
              </a:rPr>
              <a:t> </a:t>
            </a:r>
            <a:r>
              <a:rPr lang="en-US" sz="2600" dirty="0" err="1">
                <a:solidFill>
                  <a:srgbClr val="C00000"/>
                </a:solidFill>
              </a:rPr>
              <a:t>Nhóm</a:t>
            </a:r>
            <a:r>
              <a:rPr lang="en-US" sz="2600" dirty="0">
                <a:solidFill>
                  <a:srgbClr val="C00000"/>
                </a:solidFill>
              </a:rPr>
              <a:t> </a:t>
            </a:r>
            <a:r>
              <a:rPr lang="en-US" sz="2600" dirty="0" err="1">
                <a:solidFill>
                  <a:srgbClr val="C00000"/>
                </a:solidFill>
              </a:rPr>
              <a:t>diễn</a:t>
            </a:r>
            <a:r>
              <a:rPr lang="en-US" sz="2600" dirty="0">
                <a:solidFill>
                  <a:srgbClr val="C00000"/>
                </a:solidFill>
              </a:rPr>
              <a:t> </a:t>
            </a:r>
            <a:r>
              <a:rPr lang="en-US" sz="2600" dirty="0" err="1">
                <a:solidFill>
                  <a:srgbClr val="C00000"/>
                </a:solidFill>
              </a:rPr>
              <a:t>đàn</a:t>
            </a:r>
            <a:r>
              <a:rPr lang="en-US" sz="2600" dirty="0">
                <a:solidFill>
                  <a:srgbClr val="C00000"/>
                </a:solidFill>
              </a:rPr>
              <a:t>, </a:t>
            </a:r>
            <a:r>
              <a:rPr lang="en-US" sz="2600" dirty="0" err="1">
                <a:solidFill>
                  <a:srgbClr val="C00000"/>
                </a:solidFill>
              </a:rPr>
              <a:t>các</a:t>
            </a:r>
            <a:r>
              <a:rPr lang="en-US" sz="2600" dirty="0">
                <a:solidFill>
                  <a:srgbClr val="C00000"/>
                </a:solidFill>
              </a:rPr>
              <a:t> “</a:t>
            </a:r>
            <a:r>
              <a:rPr lang="en-US" sz="2600" dirty="0" err="1">
                <a:solidFill>
                  <a:srgbClr val="C00000"/>
                </a:solidFill>
              </a:rPr>
              <a:t>Dư</a:t>
            </a:r>
            <a:r>
              <a:rPr lang="en-US" sz="2600" dirty="0">
                <a:solidFill>
                  <a:srgbClr val="C00000"/>
                </a:solidFill>
              </a:rPr>
              <a:t> </a:t>
            </a:r>
            <a:r>
              <a:rPr lang="en-US" sz="2600" dirty="0" err="1">
                <a:solidFill>
                  <a:srgbClr val="C00000"/>
                </a:solidFill>
              </a:rPr>
              <a:t>luận</a:t>
            </a:r>
            <a:r>
              <a:rPr lang="en-US" sz="2600" dirty="0">
                <a:solidFill>
                  <a:srgbClr val="C00000"/>
                </a:solidFill>
              </a:rPr>
              <a:t> </a:t>
            </a:r>
            <a:r>
              <a:rPr lang="en-US" sz="2600" dirty="0" err="1">
                <a:solidFill>
                  <a:srgbClr val="C00000"/>
                </a:solidFill>
              </a:rPr>
              <a:t>viên</a:t>
            </a:r>
            <a:r>
              <a:rPr lang="en-US" sz="2600" dirty="0">
                <a:solidFill>
                  <a:srgbClr val="C00000"/>
                </a:solidFill>
              </a:rPr>
              <a:t>” (KOL </a:t>
            </a:r>
            <a:r>
              <a:rPr lang="en-US" sz="2600" dirty="0" err="1">
                <a:solidFill>
                  <a:srgbClr val="C00000"/>
                </a:solidFill>
              </a:rPr>
              <a:t>hoặc</a:t>
            </a:r>
            <a:r>
              <a:rPr lang="en-US" sz="2600" dirty="0">
                <a:solidFill>
                  <a:srgbClr val="C00000"/>
                </a:solidFill>
              </a:rPr>
              <a:t> </a:t>
            </a:r>
            <a:r>
              <a:rPr lang="en-US" sz="2600" dirty="0" err="1">
                <a:solidFill>
                  <a:srgbClr val="C00000"/>
                </a:solidFill>
              </a:rPr>
              <a:t>các</a:t>
            </a:r>
            <a:r>
              <a:rPr lang="en-US" sz="2600" dirty="0">
                <a:solidFill>
                  <a:srgbClr val="C00000"/>
                </a:solidFill>
              </a:rPr>
              <a:t> </a:t>
            </a:r>
            <a:r>
              <a:rPr lang="en-US" sz="2600" dirty="0" err="1">
                <a:solidFill>
                  <a:srgbClr val="C00000"/>
                </a:solidFill>
              </a:rPr>
              <a:t>nhà</a:t>
            </a:r>
            <a:r>
              <a:rPr lang="en-US" sz="2600" dirty="0">
                <a:solidFill>
                  <a:srgbClr val="C00000"/>
                </a:solidFill>
              </a:rPr>
              <a:t> </a:t>
            </a:r>
            <a:r>
              <a:rPr lang="en-US" sz="2600" dirty="0" err="1">
                <a:solidFill>
                  <a:srgbClr val="C00000"/>
                </a:solidFill>
              </a:rPr>
              <a:t>báo</a:t>
            </a:r>
            <a:r>
              <a:rPr lang="en-US" sz="2600" dirty="0">
                <a:solidFill>
                  <a:srgbClr val="C00000"/>
                </a:solidFill>
              </a:rPr>
              <a:t>, </a:t>
            </a:r>
            <a:r>
              <a:rPr lang="en-US" sz="2600" dirty="0" err="1">
                <a:solidFill>
                  <a:srgbClr val="C00000"/>
                </a:solidFill>
              </a:rPr>
              <a:t>cựu</a:t>
            </a:r>
            <a:r>
              <a:rPr lang="en-US" sz="2600" dirty="0">
                <a:solidFill>
                  <a:srgbClr val="C00000"/>
                </a:solidFill>
              </a:rPr>
              <a:t> </a:t>
            </a:r>
            <a:r>
              <a:rPr lang="en-US" sz="2600" dirty="0" err="1">
                <a:solidFill>
                  <a:srgbClr val="C00000"/>
                </a:solidFill>
              </a:rPr>
              <a:t>nhà</a:t>
            </a:r>
            <a:r>
              <a:rPr lang="en-US" sz="2600" dirty="0">
                <a:solidFill>
                  <a:srgbClr val="C00000"/>
                </a:solidFill>
              </a:rPr>
              <a:t> </a:t>
            </a:r>
            <a:r>
              <a:rPr lang="en-US" sz="2600" dirty="0" err="1">
                <a:solidFill>
                  <a:srgbClr val="C00000"/>
                </a:solidFill>
              </a:rPr>
              <a:t>báo</a:t>
            </a:r>
            <a:r>
              <a:rPr lang="en-US" sz="2600" dirty="0">
                <a:solidFill>
                  <a:srgbClr val="C00000"/>
                </a:solidFill>
              </a:rPr>
              <a:t> “</a:t>
            </a:r>
            <a:r>
              <a:rPr lang="en-US" sz="2600" dirty="0" err="1">
                <a:solidFill>
                  <a:srgbClr val="C00000"/>
                </a:solidFill>
              </a:rPr>
              <a:t>chơi</a:t>
            </a:r>
            <a:r>
              <a:rPr lang="en-US" sz="2600" dirty="0">
                <a:solidFill>
                  <a:srgbClr val="C00000"/>
                </a:solidFill>
              </a:rPr>
              <a:t>” FB),</a:t>
            </a:r>
            <a:r>
              <a:rPr lang="vi-VN" sz="2600" dirty="0">
                <a:solidFill>
                  <a:srgbClr val="C00000"/>
                </a:solidFill>
              </a:rPr>
              <a:t> thường xuyên có phát ngôn gây thù hận, bôi nhọ, làm nhục đối với các thương hiệu, cá nhân, tổ chức.</a:t>
            </a:r>
            <a:endParaRPr lang="en-US" sz="2600" dirty="0">
              <a:solidFill>
                <a:srgbClr val="C00000"/>
              </a:solidFill>
            </a:endParaRPr>
          </a:p>
          <a:p>
            <a:pPr marL="457200" indent="-457200">
              <a:buFontTx/>
              <a:buChar char="-"/>
            </a:pPr>
            <a:endParaRPr lang="en-US" sz="2600" dirty="0">
              <a:solidFill>
                <a:srgbClr val="C00000"/>
              </a:solidFill>
            </a:endParaRPr>
          </a:p>
          <a:p>
            <a:pPr marL="457200" indent="-457200">
              <a:buFontTx/>
              <a:buChar char="-"/>
            </a:pPr>
            <a:r>
              <a:rPr lang="en-US" sz="2600" dirty="0" err="1">
                <a:solidFill>
                  <a:srgbClr val="C00000"/>
                </a:solidFill>
              </a:rPr>
              <a:t>Trả</a:t>
            </a:r>
            <a:r>
              <a:rPr lang="en-US" sz="2600" dirty="0">
                <a:solidFill>
                  <a:srgbClr val="C00000"/>
                </a:solidFill>
              </a:rPr>
              <a:t> </a:t>
            </a:r>
            <a:r>
              <a:rPr lang="en-US" sz="2600" dirty="0" err="1">
                <a:solidFill>
                  <a:srgbClr val="C00000"/>
                </a:solidFill>
              </a:rPr>
              <a:t>tiền</a:t>
            </a:r>
            <a:r>
              <a:rPr lang="en-US" sz="2600" dirty="0">
                <a:solidFill>
                  <a:srgbClr val="C00000"/>
                </a:solidFill>
              </a:rPr>
              <a:t> </a:t>
            </a:r>
            <a:r>
              <a:rPr lang="en-US" sz="2600" dirty="0" err="1">
                <a:solidFill>
                  <a:srgbClr val="C00000"/>
                </a:solidFill>
              </a:rPr>
              <a:t>cho</a:t>
            </a:r>
            <a:r>
              <a:rPr lang="en-US" sz="2600" dirty="0">
                <a:solidFill>
                  <a:srgbClr val="C00000"/>
                </a:solidFill>
              </a:rPr>
              <a:t> Facebook (</a:t>
            </a:r>
            <a:r>
              <a:rPr lang="en-US" sz="2600" dirty="0" err="1">
                <a:solidFill>
                  <a:srgbClr val="C00000"/>
                </a:solidFill>
              </a:rPr>
              <a:t>theo</a:t>
            </a:r>
            <a:r>
              <a:rPr lang="en-US" sz="2600" dirty="0">
                <a:solidFill>
                  <a:srgbClr val="C00000"/>
                </a:solidFill>
              </a:rPr>
              <a:t> </a:t>
            </a:r>
            <a:r>
              <a:rPr lang="en-US" sz="2600" dirty="0" err="1">
                <a:solidFill>
                  <a:srgbClr val="C00000"/>
                </a:solidFill>
              </a:rPr>
              <a:t>cách</a:t>
            </a:r>
            <a:r>
              <a:rPr lang="en-US" sz="2600" dirty="0">
                <a:solidFill>
                  <a:srgbClr val="C00000"/>
                </a:solidFill>
              </a:rPr>
              <a:t> </a:t>
            </a:r>
            <a:r>
              <a:rPr lang="en-US" sz="2600" dirty="0" err="1">
                <a:solidFill>
                  <a:srgbClr val="C00000"/>
                </a:solidFill>
              </a:rPr>
              <a:t>như</a:t>
            </a:r>
            <a:r>
              <a:rPr lang="en-US" sz="2600" dirty="0">
                <a:solidFill>
                  <a:srgbClr val="C00000"/>
                </a:solidFill>
              </a:rPr>
              <a:t> </a:t>
            </a:r>
            <a:r>
              <a:rPr lang="en-US" sz="2600" dirty="0" err="1">
                <a:solidFill>
                  <a:srgbClr val="C00000"/>
                </a:solidFill>
              </a:rPr>
              <a:t>mua</a:t>
            </a:r>
            <a:r>
              <a:rPr lang="en-US" sz="2600" dirty="0">
                <a:solidFill>
                  <a:srgbClr val="C00000"/>
                </a:solidFill>
              </a:rPr>
              <a:t> </a:t>
            </a:r>
            <a:r>
              <a:rPr lang="en-US" sz="2600" dirty="0" err="1">
                <a:solidFill>
                  <a:srgbClr val="C00000"/>
                </a:solidFill>
              </a:rPr>
              <a:t>quảng</a:t>
            </a:r>
            <a:r>
              <a:rPr lang="en-US" sz="2600" dirty="0">
                <a:solidFill>
                  <a:srgbClr val="C00000"/>
                </a:solidFill>
              </a:rPr>
              <a:t> </a:t>
            </a:r>
            <a:r>
              <a:rPr lang="en-US" sz="2600" dirty="0" err="1">
                <a:solidFill>
                  <a:srgbClr val="C00000"/>
                </a:solidFill>
              </a:rPr>
              <a:t>cáo</a:t>
            </a:r>
            <a:r>
              <a:rPr lang="en-US" sz="2600" dirty="0">
                <a:solidFill>
                  <a:srgbClr val="C00000"/>
                </a:solidFill>
              </a:rPr>
              <a:t>) </a:t>
            </a:r>
            <a:r>
              <a:rPr lang="en-US" sz="2600" dirty="0" err="1">
                <a:solidFill>
                  <a:srgbClr val="C00000"/>
                </a:solidFill>
              </a:rPr>
              <a:t>để</a:t>
            </a:r>
            <a:r>
              <a:rPr lang="en-US" sz="2600" dirty="0">
                <a:solidFill>
                  <a:srgbClr val="C00000"/>
                </a:solidFill>
              </a:rPr>
              <a:t> </a:t>
            </a:r>
            <a:r>
              <a:rPr lang="en-US" sz="2600" dirty="0" err="1">
                <a:solidFill>
                  <a:srgbClr val="C00000"/>
                </a:solidFill>
              </a:rPr>
              <a:t>phát</a:t>
            </a:r>
            <a:r>
              <a:rPr lang="en-US" sz="2600" dirty="0">
                <a:solidFill>
                  <a:srgbClr val="C00000"/>
                </a:solidFill>
              </a:rPr>
              <a:t> </a:t>
            </a:r>
            <a:r>
              <a:rPr lang="en-US" sz="2600" dirty="0" err="1">
                <a:solidFill>
                  <a:srgbClr val="C00000"/>
                </a:solidFill>
              </a:rPr>
              <a:t>tán</a:t>
            </a:r>
            <a:r>
              <a:rPr lang="en-US" sz="2600" dirty="0">
                <a:solidFill>
                  <a:srgbClr val="C00000"/>
                </a:solidFill>
              </a:rPr>
              <a:t> </a:t>
            </a:r>
            <a:r>
              <a:rPr lang="en-US" sz="2600" dirty="0" err="1">
                <a:solidFill>
                  <a:srgbClr val="C00000"/>
                </a:solidFill>
              </a:rPr>
              <a:t>nội</a:t>
            </a:r>
            <a:r>
              <a:rPr lang="en-US" sz="2600" dirty="0">
                <a:solidFill>
                  <a:srgbClr val="C00000"/>
                </a:solidFill>
              </a:rPr>
              <a:t> dung </a:t>
            </a:r>
            <a:r>
              <a:rPr lang="en-US" sz="2600" dirty="0" err="1">
                <a:solidFill>
                  <a:srgbClr val="C00000"/>
                </a:solidFill>
              </a:rPr>
              <a:t>xấu</a:t>
            </a:r>
            <a:r>
              <a:rPr lang="en-US" sz="2600" dirty="0">
                <a:solidFill>
                  <a:srgbClr val="C00000"/>
                </a:solidFill>
              </a:rPr>
              <a:t>, </a:t>
            </a:r>
            <a:r>
              <a:rPr lang="en-US" sz="2600" dirty="0" err="1">
                <a:solidFill>
                  <a:srgbClr val="C00000"/>
                </a:solidFill>
              </a:rPr>
              <a:t>xúc</a:t>
            </a:r>
            <a:r>
              <a:rPr lang="en-US" sz="2600" dirty="0">
                <a:solidFill>
                  <a:srgbClr val="C00000"/>
                </a:solidFill>
              </a:rPr>
              <a:t> </a:t>
            </a:r>
            <a:r>
              <a:rPr lang="en-US" sz="2600" dirty="0" err="1">
                <a:solidFill>
                  <a:srgbClr val="C00000"/>
                </a:solidFill>
              </a:rPr>
              <a:t>phạm</a:t>
            </a:r>
            <a:r>
              <a:rPr lang="en-US" sz="2600" dirty="0">
                <a:solidFill>
                  <a:srgbClr val="C00000"/>
                </a:solidFill>
              </a:rPr>
              <a:t> </a:t>
            </a:r>
            <a:r>
              <a:rPr lang="en-US" sz="2600" dirty="0" err="1">
                <a:solidFill>
                  <a:srgbClr val="C00000"/>
                </a:solidFill>
              </a:rPr>
              <a:t>cá</a:t>
            </a:r>
            <a:r>
              <a:rPr lang="en-US" sz="2600" dirty="0">
                <a:solidFill>
                  <a:srgbClr val="C00000"/>
                </a:solidFill>
              </a:rPr>
              <a:t> </a:t>
            </a:r>
            <a:r>
              <a:rPr lang="en-US" sz="2600" dirty="0" err="1">
                <a:solidFill>
                  <a:srgbClr val="C00000"/>
                </a:solidFill>
              </a:rPr>
              <a:t>nhân</a:t>
            </a:r>
            <a:r>
              <a:rPr lang="en-US" sz="2600" dirty="0">
                <a:solidFill>
                  <a:srgbClr val="C00000"/>
                </a:solidFill>
              </a:rPr>
              <a:t>, </a:t>
            </a:r>
            <a:r>
              <a:rPr lang="en-US" sz="2600" dirty="0" err="1">
                <a:solidFill>
                  <a:srgbClr val="C00000"/>
                </a:solidFill>
              </a:rPr>
              <a:t>tổ</a:t>
            </a:r>
            <a:r>
              <a:rPr lang="en-US" sz="2600" dirty="0">
                <a:solidFill>
                  <a:srgbClr val="C00000"/>
                </a:solidFill>
              </a:rPr>
              <a:t> </a:t>
            </a:r>
            <a:r>
              <a:rPr lang="en-US" sz="2600" dirty="0" err="1">
                <a:solidFill>
                  <a:srgbClr val="C00000"/>
                </a:solidFill>
              </a:rPr>
              <a:t>chức</a:t>
            </a:r>
            <a:r>
              <a:rPr lang="en-US" sz="2600" dirty="0">
                <a:solidFill>
                  <a:srgbClr val="C00000"/>
                </a:solidFill>
              </a:rPr>
              <a:t>)</a:t>
            </a:r>
          </a:p>
          <a:p>
            <a:pPr marL="390462" indent="-390462" algn="just"/>
            <a:endParaRPr lang="vi-VN" sz="2600" dirty="0">
              <a:solidFill>
                <a:srgbClr val="C00000"/>
              </a:solidFill>
            </a:endParaRPr>
          </a:p>
        </p:txBody>
      </p:sp>
      <p:sp>
        <p:nvSpPr>
          <p:cNvPr id="5" name="Rectangle 4"/>
          <p:cNvSpPr/>
          <p:nvPr/>
        </p:nvSpPr>
        <p:spPr>
          <a:xfrm>
            <a:off x="769423" y="345055"/>
            <a:ext cx="8434962" cy="138022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40234" tIns="20117" rIns="40234" bIns="20117" rtlCol="0" anchor="ctr"/>
          <a:lstStyle/>
          <a:p>
            <a:pPr>
              <a:spcBef>
                <a:spcPts val="264"/>
              </a:spcBef>
              <a:spcAft>
                <a:spcPts val="264"/>
              </a:spcAft>
            </a:pPr>
            <a:r>
              <a:rPr lang="en-US" sz="2600" dirty="0">
                <a:solidFill>
                  <a:schemeClr val="accent3">
                    <a:lumMod val="50000"/>
                  </a:schemeClr>
                </a:solidFill>
                <a:latin typeface="Myriad Pro"/>
                <a:ea typeface="Myriad Pro Semibold" charset="0"/>
                <a:cs typeface="Myriad Pro Semibold" charset="0"/>
              </a:rPr>
              <a:t>CÁC HÌNH THỨC TẤN CÔNG, CHỦ ĐỘNG GÂY </a:t>
            </a:r>
          </a:p>
          <a:p>
            <a:pPr>
              <a:spcBef>
                <a:spcPts val="264"/>
              </a:spcBef>
              <a:spcAft>
                <a:spcPts val="264"/>
              </a:spcAft>
            </a:pPr>
            <a:r>
              <a:rPr lang="en-US" sz="2600" dirty="0">
                <a:solidFill>
                  <a:schemeClr val="accent3">
                    <a:lumMod val="50000"/>
                  </a:schemeClr>
                </a:solidFill>
                <a:latin typeface="Myriad Pro"/>
                <a:ea typeface="Myriad Pro Semibold" charset="0"/>
                <a:cs typeface="Myriad Pro Semibold" charset="0"/>
              </a:rPr>
              <a:t>KHỦNG HOẢNG TRUYỀN THÔNG TRÊN FACEBOOK</a:t>
            </a:r>
            <a:endParaRPr lang="vi-VN" sz="2600" dirty="0">
              <a:solidFill>
                <a:schemeClr val="accent3">
                  <a:lumMod val="50000"/>
                </a:schemeClr>
              </a:solidFill>
              <a:latin typeface="Myriad Pro Semibold" charset="0"/>
              <a:ea typeface="Myriad Pro Semibold" charset="0"/>
              <a:cs typeface="Myriad Pro Semibold" charset="0"/>
            </a:endParaRPr>
          </a:p>
        </p:txBody>
      </p:sp>
    </p:spTree>
    <p:extLst>
      <p:ext uri="{BB962C8B-B14F-4D97-AF65-F5344CB8AC3E}">
        <p14:creationId xmlns:p14="http://schemas.microsoft.com/office/powerpoint/2010/main" val="2998543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45211" y="1355472"/>
            <a:ext cx="8260147" cy="1100471"/>
          </a:xfrm>
          <a:prstGeom prst="rect">
            <a:avLst/>
          </a:prstGeom>
          <a:noFill/>
        </p:spPr>
        <p:txBody>
          <a:bodyPr lIns="83988" tIns="41994" rIns="83988" bIns="41994">
            <a:spAutoFit/>
          </a:bodyPr>
          <a:lstStyle/>
          <a:p>
            <a:pPr lvl="1" indent="-419938" algn="just">
              <a:defRPr/>
            </a:pPr>
            <a:r>
              <a:rPr lang="en-US" sz="3300" b="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suy</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thoái</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3300" b="1" dirty="0">
                <a:solidFill>
                  <a:schemeClr val="accent2">
                    <a:lumMod val="50000"/>
                  </a:schemeClr>
                </a:solidFill>
                <a:latin typeface="Times New Roman" panose="02020603050405020304" pitchFamily="18" charset="0"/>
                <a:cs typeface="Times New Roman" panose="02020603050405020304" pitchFamily="18" charset="0"/>
              </a:rPr>
              <a:t> 1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bộ</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phận</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phóng</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viên</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p>
          <a:p>
            <a:pPr lvl="1" indent="-419938" algn="ctr">
              <a:defRPr/>
            </a:pPr>
            <a:r>
              <a:rPr lang="en-US" sz="3300" b="1" dirty="0" err="1">
                <a:solidFill>
                  <a:schemeClr val="accent2">
                    <a:lumMod val="50000"/>
                  </a:schemeClr>
                </a:solidFill>
                <a:latin typeface="Times New Roman" panose="02020603050405020304" pitchFamily="18" charset="0"/>
                <a:cs typeface="Times New Roman" panose="02020603050405020304" pitchFamily="18" charset="0"/>
              </a:rPr>
              <a:t>thậm</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số</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tòa</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soạn</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3300" b="1" dirty="0">
                <a:solidFill>
                  <a:schemeClr val="accent2">
                    <a:lumMod val="50000"/>
                  </a:schemeClr>
                </a:solidFill>
                <a:latin typeface="Times New Roman" panose="02020603050405020304" pitchFamily="18" charset="0"/>
                <a:cs typeface="Times New Roman" panose="02020603050405020304" pitchFamily="18" charset="0"/>
              </a:rPr>
              <a:t> </a:t>
            </a:r>
            <a:r>
              <a:rPr lang="en-US" sz="3300" b="1" dirty="0" err="1">
                <a:solidFill>
                  <a:schemeClr val="accent2">
                    <a:lumMod val="50000"/>
                  </a:schemeClr>
                </a:solidFill>
                <a:latin typeface="Times New Roman" panose="02020603050405020304" pitchFamily="18" charset="0"/>
                <a:cs typeface="Times New Roman" panose="02020603050405020304" pitchFamily="18" charset="0"/>
              </a:rPr>
              <a:t>chí</a:t>
            </a:r>
            <a:endParaRPr lang="en-US" sz="33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28600" y="2461382"/>
            <a:ext cx="9379857" cy="4393680"/>
          </a:xfrm>
          <a:prstGeom prst="rect">
            <a:avLst/>
          </a:prstGeom>
          <a:noFill/>
        </p:spPr>
        <p:txBody>
          <a:bodyPr wrap="square" lIns="83988" tIns="41994" rIns="83988" bIns="41994">
            <a:spAutoFit/>
          </a:bodyPr>
          <a:lstStyle/>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Lẫn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lộn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giữa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hoạt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kinh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tế</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nghiệp</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trục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lợi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từ</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ngòi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bút</a:t>
            </a:r>
            <a:endParaRPr lang="en-US" sz="2000" b="1" i="1" dirty="0">
              <a:solidFill>
                <a:schemeClr val="accent2">
                  <a:lumMod val="50000"/>
                </a:schemeClr>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Tình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trạng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sáng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đăng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trưa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gặp</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chiều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gỡ</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a:t>
            </a:r>
          </a:p>
          <a:p>
            <a:pPr marL="314954" indent="-314954" algn="just">
              <a:buFontTx/>
              <a:buChar char="-"/>
              <a:defRPr/>
            </a:pPr>
            <a:r>
              <a:rPr lang="en-US" sz="2000" b="1" i="1" dirty="0">
                <a:solidFill>
                  <a:schemeClr val="accent2">
                    <a:lumMod val="50000"/>
                  </a:schemeClr>
                </a:solidFill>
                <a:latin typeface="Times New Roman" panose="02020603050405020304" pitchFamily="18" charset="0"/>
                <a:cs typeface="Times New Roman" panose="02020603050405020304" pitchFamily="18" charset="0"/>
              </a:rPr>
              <a:t>“</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đánh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thương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tập</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đoàn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cả</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địa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phương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Bộ</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ngành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bộ</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lãnh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đạo</a:t>
            </a:r>
            <a:endParaRPr lang="en-US" sz="2000" b="1" i="1" dirty="0">
              <a:solidFill>
                <a:schemeClr val="accent2">
                  <a:lumMod val="50000"/>
                </a:schemeClr>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Coi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1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quyền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lực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còn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phóng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viên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tự</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mình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cái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quyền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đại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chân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lẽ</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phải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số</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đông</a:t>
            </a:r>
            <a:endParaRPr lang="en-US" sz="2000" b="1" i="1" dirty="0">
              <a:solidFill>
                <a:schemeClr val="accent2">
                  <a:lumMod val="50000"/>
                </a:schemeClr>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suy</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đoán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tội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kiện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ngay</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trên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coi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nguồn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a:t>
            </a: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Thảm</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họa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giật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tít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quy</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chụp</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vô</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căn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cứ</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vô</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đức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a:t>
            </a: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nhà</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lên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FB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viết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khác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hẳn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điểm</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tòa</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soạn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nhà</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rời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lên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FB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viết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hợp</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điểm</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hết</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sức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cực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đoan</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Đăng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status hay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hạ</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status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đều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kiếm</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tiền</a:t>
            </a:r>
            <a:endParaRPr lang="en-US" sz="2000" b="1" i="1" dirty="0">
              <a:solidFill>
                <a:schemeClr val="accent2">
                  <a:lumMod val="50000"/>
                </a:schemeClr>
              </a:solidFill>
              <a:latin typeface="Times New Roman" panose="02020603050405020304" pitchFamily="18" charset="0"/>
              <a:cs typeface="Times New Roman" panose="02020603050405020304" pitchFamily="18" charset="0"/>
            </a:endParaRPr>
          </a:p>
          <a:p>
            <a:pPr marL="314954" indent="-314954" algn="just">
              <a:buFontTx/>
              <a:buChar char="-"/>
              <a:defRPr/>
            </a:pP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thế</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chạy</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đánh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đu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bị</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ảnh</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hưởng</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tiêu</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cực</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i="1" dirty="0" err="1">
                <a:solidFill>
                  <a:schemeClr val="accent2">
                    <a:lumMod val="50000"/>
                  </a:schemeClr>
                </a:solidFill>
                <a:latin typeface="Times New Roman" panose="02020603050405020304" pitchFamily="18" charset="0"/>
                <a:cs typeface="Times New Roman" panose="02020603050405020304" pitchFamily="18" charset="0"/>
              </a:rPr>
              <a:t>từ</a:t>
            </a:r>
            <a:r>
              <a:rPr lang="en-US" sz="2000" b="1" i="1" dirty="0">
                <a:solidFill>
                  <a:schemeClr val="accent2">
                    <a:lumMod val="50000"/>
                  </a:schemeClr>
                </a:solidFill>
                <a:latin typeface="Times New Roman" panose="02020603050405020304" pitchFamily="18" charset="0"/>
                <a:cs typeface="Times New Roman" panose="02020603050405020304" pitchFamily="18" charset="0"/>
              </a:rPr>
              <a:t> MXH</a:t>
            </a:r>
          </a:p>
          <a:p>
            <a:pPr algn="just">
              <a:defRPr/>
            </a:pPr>
            <a:r>
              <a:rPr lang="en-US" sz="2000" b="1" i="1" dirty="0">
                <a:solidFill>
                  <a:schemeClr val="accent2">
                    <a:lumMod val="50000"/>
                  </a:schemeClr>
                </a:solidFill>
                <a:latin typeface="Times New Roman" panose="02020603050405020304" pitchFamily="18" charset="0"/>
                <a:cs typeface="Times New Roman" panose="02020603050405020304" pitchFamily="18" charset="0"/>
              </a:rPr>
              <a:t> </a:t>
            </a:r>
          </a:p>
        </p:txBody>
      </p:sp>
      <p:pic>
        <p:nvPicPr>
          <p:cNvPr id="19458" name="Picture 2" descr="http://axeetech.com/wp-content/uploads/2013/09/facebook-dislike-code-300x194.jpg"/>
          <p:cNvPicPr>
            <a:picLocks noChangeAspect="1" noChangeArrowheads="1"/>
          </p:cNvPicPr>
          <p:nvPr/>
        </p:nvPicPr>
        <p:blipFill rotWithShape="1">
          <a:blip r:embed="rId2"/>
          <a:srcRect r="13238"/>
          <a:stretch/>
        </p:blipFill>
        <p:spPr bwMode="auto">
          <a:xfrm>
            <a:off x="8381625" y="1410095"/>
            <a:ext cx="1226832" cy="914400"/>
          </a:xfrm>
          <a:prstGeom prst="rect">
            <a:avLst/>
          </a:prstGeom>
          <a:noFill/>
        </p:spPr>
      </p:pic>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1. NGUYÊN NHÂN TỪ MÔI TRƯỜNG TRUYỀN THÔNG HIỆN NAY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Alternate Process 8"/>
          <p:cNvSpPr/>
          <p:nvPr/>
        </p:nvSpPr>
        <p:spPr>
          <a:xfrm>
            <a:off x="307976" y="136183"/>
            <a:ext cx="9400228" cy="2303039"/>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MỘT SỐ VẤN ĐỀ NHẠY CẢM TRONG CÔNG TÁC CHỈ ĐẠO, ĐIỀU HÀNH CỦA NHÀ NƯỚC, DỄ XẢY RA KHỦNG HOẢNG TRUYỀN THÔNG, THẬM CHÍ KÍCH ĐỘNG TÂM LÝ “BẤT TUÂN DÂN SỰ”</a:t>
            </a:r>
          </a:p>
        </p:txBody>
      </p:sp>
      <p:sp>
        <p:nvSpPr>
          <p:cNvPr id="6" name="AutoShape 4" descr="Kết quả hình ảnh cho cai lậy b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Kết quả hình ảnh cho cai lậy b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307976" y="2439223"/>
            <a:ext cx="9400228" cy="4401205"/>
          </a:xfrm>
          <a:prstGeom prst="rect">
            <a:avLst/>
          </a:prstGeom>
          <a:noFill/>
        </p:spPr>
        <p:txBody>
          <a:bodyPr wrap="square" rtlCol="0">
            <a:spAutoFit/>
          </a:bodyPr>
          <a:lstStyle/>
          <a:p>
            <a:pPr>
              <a:buFontTx/>
              <a:buChar char="-"/>
            </a:pPr>
            <a:r>
              <a:rPr lang="en-US" sz="2000" dirty="0"/>
              <a:t> </a:t>
            </a:r>
            <a:r>
              <a:rPr lang="en-US" sz="2000" dirty="0">
                <a:latin typeface="Times New Roman" pitchFamily="18" charset="0"/>
                <a:cs typeface="Times New Roman" pitchFamily="18" charset="0"/>
              </a:rPr>
              <a:t>TRANH CHẤP ĐẤT ĐAI, CƯỠNG CHẾ ĐẤT ĐAI</a:t>
            </a:r>
          </a:p>
          <a:p>
            <a:pPr>
              <a:buFontTx/>
              <a:buChar char="-"/>
            </a:pPr>
            <a:r>
              <a:rPr lang="en-US" sz="2000" dirty="0">
                <a:latin typeface="Times New Roman" pitchFamily="18" charset="0"/>
                <a:cs typeface="Times New Roman" pitchFamily="18" charset="0"/>
              </a:rPr>
              <a:t> Ô NHIỄM MÔI TRƯỜNG BẮT NGUỒN TỪ SẢN XUẤT, CHẾ BIẾN (FORMOSA HÀ TĨNH)</a:t>
            </a:r>
          </a:p>
          <a:p>
            <a:pPr>
              <a:buFontTx/>
              <a:buChar char="-"/>
            </a:pPr>
            <a:r>
              <a:rPr lang="en-US" sz="2000" dirty="0">
                <a:latin typeface="Times New Roman" pitchFamily="18" charset="0"/>
                <a:cs typeface="Times New Roman" pitchFamily="18" charset="0"/>
              </a:rPr>
              <a:t> MỘT SỐ “THUỘC TÍNH”, ĐỊNH KIẾN MÀ DƯ LUẬN ĐANG  NGHIỄM NHIÊN GÁN CHO CÁN BỘ, QUAN CHỨC: THAM Ô, THAM NHŨNG, CHẠY CHỨC, CHẠY QUYỀN,  BẰNG CẤP GIẢ, CÓ LỐI SỐNG XA HOA, HƯỞNG THỤ, VẤN ĐỀ BỔ NHIỆM VỢ CON, NGƯỜI THÂN, HOẶC ĐỂ NGƯỜI THÂN LÃNH ĐẠO THAM GIA LÀM KINH TẾ Ở LĨNH VỰC MÌNH PHỤ TRÁCH….</a:t>
            </a:r>
          </a:p>
          <a:p>
            <a:pPr>
              <a:buFontTx/>
              <a:buChar char="-"/>
            </a:pPr>
            <a:r>
              <a:rPr lang="en-US" sz="2000" dirty="0">
                <a:latin typeface="Times New Roman" pitchFamily="18" charset="0"/>
                <a:cs typeface="Times New Roman" pitchFamily="18" charset="0"/>
              </a:rPr>
              <a:t> XÂY DỰNG PHÁP LUẬT CÓ YẾU TỐ NHẠY CẢM: LUẬT “ĐẶC KHU”, LUẬT AN NINH MẠNG…</a:t>
            </a:r>
          </a:p>
          <a:p>
            <a:pPr>
              <a:buFontTx/>
              <a:buChar char="-"/>
            </a:pPr>
            <a:r>
              <a:rPr lang="en-US" sz="2000" dirty="0">
                <a:latin typeface="Times New Roman" pitchFamily="18" charset="0"/>
                <a:cs typeface="Times New Roman" pitchFamily="18" charset="0"/>
              </a:rPr>
              <a:t> CÁC VẤN ĐỀ PHỨC TẠP CỦA HOẠT ĐỘNG CỔ PHẦN HÓA DOANH NGHIỆP NHÀ NƯỚC: ĐẤT ĐAI, ĐỊNH GIÁ, ĐẤU GIÁ….</a:t>
            </a:r>
          </a:p>
          <a:p>
            <a:pPr>
              <a:buFontTx/>
              <a:buChar char="-"/>
            </a:pPr>
            <a:r>
              <a:rPr lang="en-US" sz="2000" dirty="0">
                <a:latin typeface="Times New Roman" pitchFamily="18" charset="0"/>
                <a:cs typeface="Times New Roman" pitchFamily="18" charset="0"/>
              </a:rPr>
              <a:t>CÁC PHÁT NGÔN THIẾU KIỂM SOÁT HOẶC BỊ CHO LÀ PHẢN CẢM CỦA LÃNH ĐẠO</a:t>
            </a:r>
            <a:endParaRPr lang="vi-VN" sz="2000" dirty="0">
              <a:latin typeface="Times New Roman" pitchFamily="18" charset="0"/>
              <a:cs typeface="Times New Roman" pitchFamily="18" charset="0"/>
            </a:endParaRPr>
          </a:p>
        </p:txBody>
      </p:sp>
    </p:spTree>
    <p:extLst>
      <p:ext uri="{BB962C8B-B14F-4D97-AF65-F5344CB8AC3E}">
        <p14:creationId xmlns:p14="http://schemas.microsoft.com/office/powerpoint/2010/main" val="38371566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9407" y="1708802"/>
            <a:ext cx="9245756" cy="1097416"/>
          </a:xfrm>
          <a:prstGeom prst="rect">
            <a:avLst/>
          </a:prstGeom>
          <a:noFill/>
        </p:spPr>
        <p:txBody>
          <a:bodyPr wrap="square">
            <a:spAutoFit/>
          </a:bodyPr>
          <a:lstStyle/>
          <a:p>
            <a:pPr>
              <a:defRPr/>
            </a:pP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cố</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môi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trường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biển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kéo</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1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cuộc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an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sinh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làn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sóng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chống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ảnh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hưởng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tới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an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ninh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trị</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228154" y="5698303"/>
            <a:ext cx="9588261" cy="650691"/>
          </a:xfrm>
          <a:prstGeom prst="rect">
            <a:avLst/>
          </a:prstGeom>
          <a:noFill/>
        </p:spPr>
        <p:txBody>
          <a:bodyPr wrap="square">
            <a:spAutoFit/>
          </a:bodyPr>
          <a:lstStyle/>
          <a:p>
            <a:pPr>
              <a:defRPr/>
            </a:pP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kiện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“Formosa”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cuộc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rộng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mặt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năm</a:t>
            </a:r>
            <a:r>
              <a:rPr lang="en-US" sz="1814" i="1" dirty="0">
                <a:solidFill>
                  <a:schemeClr val="accent2">
                    <a:lumMod val="50000"/>
                  </a:schemeClr>
                </a:solidFill>
                <a:latin typeface="Times New Roman" panose="02020603050405020304" pitchFamily="18" charset="0"/>
                <a:cs typeface="Times New Roman" panose="02020603050405020304" pitchFamily="18" charset="0"/>
              </a:rPr>
              <a:t> 2016,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cuộc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nhất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vài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năm</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đây</a:t>
            </a:r>
            <a:endParaRPr lang="en-US" sz="1814" i="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050" name="Picture 2" descr="Résultat de recherche d'images pour &quot;formosa môi trường&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730" y="2806218"/>
            <a:ext cx="476250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ésultat de recherche d'images pour &quot;formosa môi trường&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907" y="2598707"/>
            <a:ext cx="4181235" cy="235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439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9" y="1631143"/>
            <a:ext cx="8507457" cy="400110"/>
          </a:xfrm>
          <a:prstGeom prst="rect">
            <a:avLst/>
          </a:prstGeom>
          <a:noFill/>
        </p:spPr>
        <p:txBody>
          <a:bodyPr wrap="none">
            <a:spAutoFit/>
          </a:bodyPr>
          <a:lstStyle/>
          <a:p>
            <a:pPr>
              <a:defRPr/>
            </a:pP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công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dân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hay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nhóm</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dân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dùng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p>
        </p:txBody>
      </p:sp>
      <p:sp>
        <p:nvSpPr>
          <p:cNvPr id="5" name="TextBox 4"/>
          <p:cNvSpPr txBox="1"/>
          <p:nvPr/>
        </p:nvSpPr>
        <p:spPr>
          <a:xfrm>
            <a:off x="5597065" y="2036737"/>
            <a:ext cx="3624710" cy="483209"/>
          </a:xfrm>
          <a:prstGeom prst="rect">
            <a:avLst/>
          </a:prstGeom>
          <a:noFill/>
        </p:spPr>
        <p:txBody>
          <a:bodyPr wrap="none">
            <a:spAutoFit/>
          </a:bodyPr>
          <a:lstStyle/>
          <a:p>
            <a:pPr>
              <a:defRPr/>
            </a:pP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áp</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đảo</a:t>
            </a:r>
            <a:r>
              <a:rPr lang="en-US" sz="2540" b="1" dirty="0">
                <a:solidFill>
                  <a:schemeClr val="accent2">
                    <a:lumMod val="50000"/>
                  </a:schemeClr>
                </a:solidFill>
                <a:latin typeface="Times New Roman" panose="02020603050405020304" pitchFamily="18" charset="0"/>
                <a:cs typeface="Times New Roman" panose="02020603050405020304" pitchFamily="18" charset="0"/>
              </a:rPr>
              <a:t>” 1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chức</a:t>
            </a:r>
            <a:endParaRPr lang="en-US" sz="254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96815" y="5842418"/>
            <a:ext cx="5711174" cy="929870"/>
          </a:xfrm>
          <a:prstGeom prst="rect">
            <a:avLst/>
          </a:prstGeom>
          <a:noFill/>
        </p:spPr>
        <p:txBody>
          <a:bodyPr wrap="square">
            <a:spAutoFit/>
          </a:bodyPr>
          <a:lstStyle/>
          <a:p>
            <a:pPr>
              <a:defRPr/>
            </a:pP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phố</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nội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chặt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cây</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biến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cuộc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lớn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nội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phải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xin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lỗi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dừng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kế</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hoạch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này</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1814"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Với</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các</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sự</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kiện</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nóng</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lây</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lan</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nhanh</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1026" name="Picture 2" descr="Kết quả hình ảnh cho chặt cây hà nộ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14" y="2446825"/>
            <a:ext cx="4904417" cy="32696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ết quả hình ảnh cho chặt cây hà nộ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3286" y="2688429"/>
            <a:ext cx="2788489" cy="3717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569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8" y="1437938"/>
            <a:ext cx="7573420" cy="483209"/>
          </a:xfrm>
          <a:prstGeom prst="rect">
            <a:avLst/>
          </a:prstGeom>
          <a:noFill/>
        </p:spPr>
        <p:txBody>
          <a:bodyPr wrap="none">
            <a:spAutoFit/>
          </a:bodyPr>
          <a:lstStyle/>
          <a:p>
            <a:pPr>
              <a:defRPr/>
            </a:pPr>
            <a:r>
              <a:rPr lang="en-US" sz="2540" b="1" dirty="0" err="1">
                <a:solidFill>
                  <a:schemeClr val="accent2">
                    <a:lumMod val="50000"/>
                  </a:schemeClr>
                </a:solidFill>
                <a:latin typeface="Times New Roman" panose="02020603050405020304" pitchFamily="18" charset="0"/>
                <a:cs typeface="Times New Roman" panose="02020603050405020304" pitchFamily="18" charset="0"/>
              </a:rPr>
              <a:t>Bất</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tuân</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dân</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lĩnh</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vực</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xây</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dựng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luật</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p>
        </p:txBody>
      </p:sp>
      <p:sp>
        <p:nvSpPr>
          <p:cNvPr id="5" name="TextBox 4"/>
          <p:cNvSpPr txBox="1"/>
          <p:nvPr/>
        </p:nvSpPr>
        <p:spPr>
          <a:xfrm>
            <a:off x="5649025" y="1854768"/>
            <a:ext cx="4305987" cy="483209"/>
          </a:xfrm>
          <a:prstGeom prst="rect">
            <a:avLst/>
          </a:prstGeom>
          <a:noFill/>
        </p:spPr>
        <p:txBody>
          <a:bodyPr wrap="none">
            <a:spAutoFit/>
          </a:bodyPr>
          <a:lstStyle/>
          <a:p>
            <a:pPr>
              <a:defRPr/>
            </a:pP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nguy</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cách</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màu</a:t>
            </a:r>
            <a:r>
              <a:rPr lang="en-US" sz="2540"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10" name="TextBox 9"/>
          <p:cNvSpPr txBox="1"/>
          <p:nvPr/>
        </p:nvSpPr>
        <p:spPr>
          <a:xfrm>
            <a:off x="228599" y="5501113"/>
            <a:ext cx="5947914" cy="929870"/>
          </a:xfrm>
          <a:prstGeom prst="rect">
            <a:avLst/>
          </a:prstGeom>
          <a:noFill/>
        </p:spPr>
        <p:txBody>
          <a:bodyPr wrap="square">
            <a:spAutoFit/>
          </a:bodyPr>
          <a:lstStyle/>
          <a:p>
            <a:pPr>
              <a:defRPr/>
            </a:pP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Quốc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bàn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Dự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thảo</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Luật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Đặc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khu</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cớ</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hoạt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biểu</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tình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đốt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phá</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được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bài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bản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ngoài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nước</a:t>
            </a:r>
            <a:r>
              <a:rPr lang="en-US" sz="1814"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8" y="244887"/>
            <a:ext cx="9372601"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2400" dirty="0">
                <a:ln w="0"/>
                <a:solidFill>
                  <a:schemeClr val="accent2">
                    <a:lumMod val="50000"/>
                  </a:schemeClr>
                </a:solidFill>
                <a:latin typeface="Times New Roman" panose="02020603050405020304" pitchFamily="18" charset="0"/>
                <a:cs typeface="Times New Roman" panose="02020603050405020304" pitchFamily="18" charset="0"/>
              </a:rPr>
              <a:t>MXH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có</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thể</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thúc</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đẩy</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các</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hoạt</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động</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Bất</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tuân</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dân</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sự</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trên</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qui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mô</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ln w="0"/>
                <a:solidFill>
                  <a:schemeClr val="accent2">
                    <a:lumMod val="50000"/>
                  </a:schemeClr>
                </a:solidFill>
                <a:latin typeface="Times New Roman" panose="02020603050405020304" pitchFamily="18" charset="0"/>
                <a:cs typeface="Times New Roman" panose="02020603050405020304" pitchFamily="18" charset="0"/>
              </a:rPr>
              <a:t>lớn</a:t>
            </a:r>
            <a:endParaRPr lang="en-US" sz="2400" dirty="0">
              <a:ln w="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AutoShape 4" descr="Image result for biá»u tÃ¬nh luáº­t Äáº·c kh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stretch>
            <a:fillRect/>
          </a:stretch>
        </p:blipFill>
        <p:spPr>
          <a:xfrm>
            <a:off x="182954" y="2142230"/>
            <a:ext cx="5505047" cy="3097695"/>
          </a:xfrm>
          <a:prstGeom prst="rect">
            <a:avLst/>
          </a:prstGeom>
        </p:spPr>
      </p:pic>
      <p:pic>
        <p:nvPicPr>
          <p:cNvPr id="7" name="Picture 6"/>
          <p:cNvPicPr>
            <a:picLocks noChangeAspect="1"/>
          </p:cNvPicPr>
          <p:nvPr/>
        </p:nvPicPr>
        <p:blipFill>
          <a:blip r:embed="rId3"/>
          <a:stretch>
            <a:fillRect/>
          </a:stretch>
        </p:blipFill>
        <p:spPr>
          <a:xfrm>
            <a:off x="5870275" y="2337977"/>
            <a:ext cx="3562709" cy="2672032"/>
          </a:xfrm>
          <a:prstGeom prst="rect">
            <a:avLst/>
          </a:prstGeom>
        </p:spPr>
      </p:pic>
      <p:pic>
        <p:nvPicPr>
          <p:cNvPr id="6150" name="Picture 6" descr="Image result for biá»u tÃ¬nh luáº­t an ninh máº¡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5366" y="4497286"/>
            <a:ext cx="3147618" cy="2360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478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pic>
        <p:nvPicPr>
          <p:cNvPr id="81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0175" y="1758842"/>
            <a:ext cx="1925403" cy="192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p:cNvSpPr/>
          <p:nvPr/>
        </p:nvSpPr>
        <p:spPr>
          <a:xfrm rot="20721874" flipH="1">
            <a:off x="1311931" y="1837355"/>
            <a:ext cx="2525851" cy="1242881"/>
          </a:xfrm>
          <a:prstGeom prst="cloudCallou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992" b="1" dirty="0" err="1">
                <a:solidFill>
                  <a:schemeClr val="accent2">
                    <a:lumMod val="50000"/>
                  </a:schemeClr>
                </a:solidFill>
                <a:latin typeface="Times New Roman" panose="02020603050405020304" pitchFamily="18" charset="0"/>
                <a:cs typeface="Times New Roman" panose="02020603050405020304" pitchFamily="18" charset="0"/>
              </a:rPr>
              <a:t>Nguy</a:t>
            </a:r>
            <a:r>
              <a:rPr lang="en-US" sz="3992"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7" name="Cloud Callout 6"/>
          <p:cNvSpPr/>
          <p:nvPr/>
        </p:nvSpPr>
        <p:spPr>
          <a:xfrm rot="1112382">
            <a:off x="5888068" y="1808576"/>
            <a:ext cx="1786995" cy="1320770"/>
          </a:xfrm>
          <a:prstGeom prst="cloudCallou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992" b="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3992"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14337" name="Rectangle 1"/>
          <p:cNvSpPr>
            <a:spLocks noChangeArrowheads="1"/>
          </p:cNvSpPr>
          <p:nvPr/>
        </p:nvSpPr>
        <p:spPr bwMode="auto">
          <a:xfrm>
            <a:off x="378124" y="3683084"/>
            <a:ext cx="9302905"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95313" algn="ctr" defTabSz="914400" rtl="0" eaLnBrk="1" fontAlgn="base" latinLnBrk="0" hangingPunct="1">
              <a:lnSpc>
                <a:spcPct val="100000"/>
              </a:lnSpc>
              <a:spcBef>
                <a:spcPct val="0"/>
              </a:spcBef>
              <a:spcAft>
                <a:spcPct val="0"/>
              </a:spcAft>
              <a:buClrTx/>
              <a:buSzTx/>
              <a:buFontTx/>
              <a:buNone/>
              <a:tabLst/>
            </a:pPr>
            <a:r>
              <a:rPr lang="en-US" dirty="0">
                <a:latin typeface="Arial" pitchFamily="34" charset="0"/>
                <a:ea typeface="Times New Roman" pitchFamily="18" charset="0"/>
                <a:cs typeface="Arial" pitchFamily="34" charset="0"/>
              </a:rPr>
              <a:t>THỜI BUỔI THÔNG TIN ĐA CHIỀU, TRỰC TUYẾN, MỌI LÚC, MỌI NƠI: </a:t>
            </a:r>
          </a:p>
          <a:p>
            <a:pPr indent="595313" defTabSz="914400" fontAlgn="base">
              <a:spcBef>
                <a:spcPct val="0"/>
              </a:spcBef>
              <a:spcAft>
                <a:spcPct val="0"/>
              </a:spcAft>
            </a:pPr>
            <a:endPar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indent="595313" defTabSz="914400" fontAlgn="base">
              <a:spcBef>
                <a:spcPct val="0"/>
              </a:spcBef>
              <a:spcAft>
                <a:spcPct val="0"/>
              </a:spcAft>
            </a:pP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Hiện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nay,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Việt</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Nam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ó</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gần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850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cơ</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quan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báo</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chí</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in,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điện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tử</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67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Đài</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Phát</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thanh</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Truyền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hình</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với</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hàng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trăm</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kênh</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truyền</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hình</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phát</a:t>
            </a:r>
            <a:r>
              <a:rPr lang="en-US" dirty="0">
                <a:latin typeface="Arial" pitchFamily="34" charset="0"/>
                <a:ea typeface="Times New Roman" pitchFamily="18" charset="0"/>
                <a:cs typeface="Arial" pitchFamily="34" charset="0"/>
              </a:rPr>
              <a:t> </a:t>
            </a:r>
            <a:r>
              <a:rPr lang="en-US">
                <a:latin typeface="Arial" pitchFamily="34" charset="0"/>
                <a:ea typeface="Times New Roman" pitchFamily="18" charset="0"/>
                <a:cs typeface="Arial" pitchFamily="34" charset="0"/>
              </a:rPr>
              <a:t>thanh;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hàng</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nghìn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trang</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tin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điện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tử</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được</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cấp</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phép</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với</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hơn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20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nghìn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nhà</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báo</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chuyên</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nghiệp</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được</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cấp</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thẻ</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cùng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1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đội</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ngũ</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vô</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cùng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đông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đảo</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các</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phóng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viên</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chưa</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được</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cấp</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thẻ</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và</a:t>
            </a:r>
            <a:r>
              <a:rPr lang="en-US" dirty="0">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biên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tập</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viên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làm</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nghề</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đưa</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tin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lên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mạng</a:t>
            </a: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Ngoài</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ra</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còn</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vô</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số</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các</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dịch</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vụ</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cung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cấp</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thông</a:t>
            </a:r>
            <a:r>
              <a:rPr lang="en-US" dirty="0">
                <a:latin typeface="Arial" pitchFamily="34" charset="0"/>
                <a:ea typeface="Times New Roman" pitchFamily="18" charset="0"/>
                <a:cs typeface="Arial" pitchFamily="34" charset="0"/>
              </a:rPr>
              <a:t> tin </a:t>
            </a:r>
            <a:r>
              <a:rPr lang="en-US" dirty="0" err="1">
                <a:latin typeface="Arial" pitchFamily="34" charset="0"/>
                <a:ea typeface="Times New Roman" pitchFamily="18" charset="0"/>
                <a:cs typeface="Arial" pitchFamily="34" charset="0"/>
              </a:rPr>
              <a:t>công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cộng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xuyên</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biên</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giới</a:t>
            </a:r>
            <a:r>
              <a:rPr lang="en-US" dirty="0">
                <a:latin typeface="Arial" pitchFamily="34" charset="0"/>
                <a:ea typeface="Times New Roman" pitchFamily="18" charset="0"/>
                <a:cs typeface="Arial" pitchFamily="34" charset="0"/>
              </a:rPr>
              <a:t>…</a:t>
            </a:r>
          </a:p>
          <a:p>
            <a:pPr indent="595313" defTabSz="914400" fontAlgn="base">
              <a:spcBef>
                <a:spcPct val="0"/>
              </a:spcBef>
              <a:spcAft>
                <a:spcPct val="0"/>
              </a:spcAft>
            </a:pPr>
            <a:r>
              <a:rPr kumimoji="0" lang="en-US"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Và</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HƠN 60 TRIỆU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tài</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khoản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mạng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xã</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hội</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Facebook</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hàng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chục</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triệu</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tài</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khoản</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MXH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trong</a:t>
            </a:r>
            <a:r>
              <a:rPr kumimoji="0" lang="en-US"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dirty="0" err="1">
                <a:ln>
                  <a:noFill/>
                </a:ln>
                <a:solidFill>
                  <a:schemeClr val="tx1"/>
                </a:solidFill>
                <a:effectLst/>
                <a:latin typeface="Arial" pitchFamily="34" charset="0"/>
                <a:ea typeface="Times New Roman" pitchFamily="18" charset="0"/>
                <a:cs typeface="Arial" pitchFamily="34" charset="0"/>
              </a:rPr>
              <a:t>nước</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925551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9407" y="1708802"/>
            <a:ext cx="9245756" cy="762388"/>
          </a:xfrm>
          <a:prstGeom prst="rect">
            <a:avLst/>
          </a:prstGeom>
          <a:noFill/>
        </p:spPr>
        <p:txBody>
          <a:bodyPr wrap="square">
            <a:spAutoFit/>
          </a:bodyPr>
          <a:lstStyle/>
          <a:p>
            <a:pPr>
              <a:defRPr/>
            </a:pP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tày</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trời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kiện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Tâm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Hà</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nội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xảy</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ra</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ưu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thế</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đàm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phán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lúc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nghiêng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tượng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vi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phạm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pháp</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luật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6"/>
            <a:ext cx="8243425" cy="1400715"/>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Khi</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các</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hoạt</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động</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chống</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đối</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biết</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lợi</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dụng</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mạng</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xã</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dirty="0" err="1">
                <a:ln w="0"/>
                <a:solidFill>
                  <a:schemeClr val="accent2">
                    <a:lumMod val="50000"/>
                  </a:schemeClr>
                </a:solidFill>
                <a:latin typeface="Times New Roman" panose="02020603050405020304" pitchFamily="18" charset="0"/>
                <a:cs typeface="Times New Roman" panose="02020603050405020304" pitchFamily="18" charset="0"/>
              </a:rPr>
              <a:t>hội</a:t>
            </a:r>
            <a:r>
              <a:rPr lang="en-US" sz="3266" dirty="0">
                <a:ln w="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228154" y="5487884"/>
            <a:ext cx="9588261" cy="1209049"/>
          </a:xfrm>
          <a:prstGeom prst="rect">
            <a:avLst/>
          </a:prstGeom>
          <a:noFill/>
        </p:spPr>
        <p:txBody>
          <a:bodyPr wrap="square">
            <a:spAutoFit/>
          </a:bodyPr>
          <a:lstStyle/>
          <a:p>
            <a:pPr>
              <a:defRPr/>
            </a:pP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cảnh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sát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cơ</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bị</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bắt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giữ</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làm</a:t>
            </a:r>
            <a:r>
              <a:rPr lang="en-US" sz="1814" i="1" dirty="0">
                <a:solidFill>
                  <a:schemeClr val="accent2">
                    <a:lumMod val="50000"/>
                  </a:schemeClr>
                </a:solidFill>
                <a:latin typeface="Times New Roman" panose="02020603050405020304" pitchFamily="18" charset="0"/>
                <a:cs typeface="Times New Roman" panose="02020603050405020304" pitchFamily="18" charset="0"/>
              </a:rPr>
              <a:t> con tin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ngày</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bởi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phần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tử</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hoạt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nhưng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đặc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biệt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rất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nhạy</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bén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sử</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Youtube</a:t>
            </a:r>
            <a:r>
              <a:rPr lang="en-US" sz="1814" i="1" dirty="0">
                <a:solidFill>
                  <a:schemeClr val="accent2">
                    <a:lumMod val="50000"/>
                  </a:schemeClr>
                </a:solidFill>
                <a:latin typeface="Times New Roman" panose="02020603050405020304" pitchFamily="18" charset="0"/>
                <a:cs typeface="Times New Roman" panose="02020603050405020304" pitchFamily="18" charset="0"/>
              </a:rPr>
              <a:t>, FB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tán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video clip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hành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phản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kháng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vi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phạm</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pháp</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luật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đặt</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quyền</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trước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rồi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phải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xuống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nước</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thỏa</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hiệp</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tháo</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gỡ</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ngòi</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nổ</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 </a:t>
            </a:r>
            <a:r>
              <a:rPr lang="en-US" sz="1814"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1814" i="1" dirty="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1026" name="Picture 2" descr="Image result for Äá»ng tÃ¢m má»¹ Ä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2534391"/>
            <a:ext cx="4614833" cy="29534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Äá»ng tÃ¢m má»¹ Äá»©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7292" y="2672415"/>
            <a:ext cx="4481222" cy="252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94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2309" y="1459603"/>
            <a:ext cx="9144000" cy="646331"/>
          </a:xfrm>
          <a:prstGeom prst="rect">
            <a:avLst/>
          </a:prstGeom>
          <a:noFill/>
        </p:spPr>
        <p:txBody>
          <a:bodyPr wrap="square">
            <a:spAutoFit/>
          </a:bodyPr>
          <a:lstStyle/>
          <a:p>
            <a:pPr>
              <a:defRPr/>
            </a:pPr>
            <a:r>
              <a:rPr lang="en-US" b="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địa</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phương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này</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ngành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này</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ảnh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hưởng</a:t>
            </a:r>
            <a:r>
              <a:rPr lang="en-US" b="1" dirty="0">
                <a:solidFill>
                  <a:schemeClr val="accent2">
                    <a:lumMod val="50000"/>
                  </a:schemeClr>
                </a:solidFill>
                <a:latin typeface="Times New Roman" panose="02020603050405020304" pitchFamily="18" charset="0"/>
                <a:cs typeface="Times New Roman" panose="02020603050405020304" pitchFamily="18" charset="0"/>
              </a:rPr>
              <a:t> sang </a:t>
            </a:r>
            <a:r>
              <a:rPr lang="en-US" b="1" dirty="0" err="1">
                <a:solidFill>
                  <a:schemeClr val="accent2">
                    <a:lumMod val="50000"/>
                  </a:schemeClr>
                </a:solidFill>
                <a:latin typeface="Times New Roman" panose="02020603050405020304" pitchFamily="18" charset="0"/>
                <a:cs typeface="Times New Roman" panose="02020603050405020304" pitchFamily="18" charset="0"/>
              </a:rPr>
              <a:t>cả</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địa</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phương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khác</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ngành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khác</a:t>
            </a:r>
            <a:r>
              <a:rPr lang="en-US"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65754"/>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4100" name="Picture 4" descr="Image result for thi cá»­ tiÃªu cá»±c hÃ  gi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2101020"/>
            <a:ext cx="5010495" cy="338302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thi cá»­ láº¡ng sÆ¡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2611" y="2293833"/>
            <a:ext cx="4479183" cy="314477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80559" y="5802298"/>
            <a:ext cx="5796951" cy="923330"/>
          </a:xfrm>
          <a:prstGeom prst="rect">
            <a:avLst/>
          </a:prstGeom>
          <a:noFill/>
        </p:spPr>
        <p:txBody>
          <a:bodyPr wrap="square" rtlCol="0">
            <a:spAutoFit/>
          </a:bodyPr>
          <a:lstStyle/>
          <a:p>
            <a:r>
              <a:rPr lang="en-US" dirty="0" err="1"/>
              <a:t>Bê</a:t>
            </a:r>
            <a:r>
              <a:rPr lang="en-US" dirty="0"/>
              <a:t> </a:t>
            </a:r>
            <a:r>
              <a:rPr lang="en-US" dirty="0" err="1"/>
              <a:t>bối</a:t>
            </a:r>
            <a:r>
              <a:rPr lang="en-US" dirty="0"/>
              <a:t> </a:t>
            </a:r>
            <a:r>
              <a:rPr lang="en-US" dirty="0" err="1"/>
              <a:t>gian</a:t>
            </a:r>
            <a:r>
              <a:rPr lang="en-US" dirty="0"/>
              <a:t> </a:t>
            </a:r>
            <a:r>
              <a:rPr lang="en-US" dirty="0" err="1"/>
              <a:t>lận</a:t>
            </a:r>
            <a:r>
              <a:rPr lang="en-US" dirty="0"/>
              <a:t> </a:t>
            </a:r>
            <a:r>
              <a:rPr lang="en-US" dirty="0" err="1"/>
              <a:t>thi</a:t>
            </a:r>
            <a:r>
              <a:rPr lang="en-US" dirty="0"/>
              <a:t> </a:t>
            </a:r>
            <a:r>
              <a:rPr lang="en-US" dirty="0" err="1"/>
              <a:t>cử</a:t>
            </a:r>
            <a:r>
              <a:rPr lang="en-US" dirty="0"/>
              <a:t> ở </a:t>
            </a:r>
            <a:r>
              <a:rPr lang="en-US" dirty="0" err="1"/>
              <a:t>Hà</a:t>
            </a:r>
            <a:r>
              <a:rPr lang="en-US" dirty="0"/>
              <a:t> </a:t>
            </a:r>
            <a:r>
              <a:rPr lang="en-US" dirty="0" err="1"/>
              <a:t>Giang</a:t>
            </a:r>
            <a:r>
              <a:rPr lang="en-US" dirty="0"/>
              <a:t> </a:t>
            </a:r>
            <a:r>
              <a:rPr lang="en-US" dirty="0" err="1"/>
              <a:t>kéo</a:t>
            </a:r>
            <a:r>
              <a:rPr lang="en-US" dirty="0"/>
              <a:t> </a:t>
            </a:r>
            <a:r>
              <a:rPr lang="en-US" dirty="0" err="1"/>
              <a:t>theo</a:t>
            </a:r>
            <a:r>
              <a:rPr lang="en-US" dirty="0"/>
              <a:t> </a:t>
            </a:r>
            <a:r>
              <a:rPr lang="en-US" dirty="0" err="1"/>
              <a:t>nghi</a:t>
            </a:r>
            <a:r>
              <a:rPr lang="en-US" dirty="0"/>
              <a:t> </a:t>
            </a:r>
            <a:r>
              <a:rPr lang="en-US" dirty="0" err="1"/>
              <a:t>vấn</a:t>
            </a:r>
            <a:r>
              <a:rPr lang="en-US" dirty="0"/>
              <a:t> </a:t>
            </a:r>
            <a:r>
              <a:rPr lang="en-US" dirty="0" err="1"/>
              <a:t>về</a:t>
            </a:r>
            <a:r>
              <a:rPr lang="en-US" dirty="0"/>
              <a:t> </a:t>
            </a:r>
            <a:r>
              <a:rPr lang="en-US" dirty="0" err="1"/>
              <a:t>các</a:t>
            </a:r>
            <a:r>
              <a:rPr lang="en-US" dirty="0"/>
              <a:t> </a:t>
            </a:r>
            <a:r>
              <a:rPr lang="en-US" dirty="0" err="1"/>
              <a:t>sự</a:t>
            </a:r>
            <a:r>
              <a:rPr lang="en-US" dirty="0"/>
              <a:t> </a:t>
            </a:r>
            <a:r>
              <a:rPr lang="en-US" dirty="0" err="1"/>
              <a:t>cố</a:t>
            </a:r>
            <a:r>
              <a:rPr lang="en-US" dirty="0"/>
              <a:t> </a:t>
            </a:r>
            <a:r>
              <a:rPr lang="en-US" dirty="0" err="1"/>
              <a:t>tương</a:t>
            </a:r>
            <a:r>
              <a:rPr lang="en-US" dirty="0"/>
              <a:t> </a:t>
            </a:r>
            <a:r>
              <a:rPr lang="en-US" dirty="0" err="1"/>
              <a:t>tự</a:t>
            </a:r>
            <a:r>
              <a:rPr lang="en-US" dirty="0"/>
              <a:t> ở </a:t>
            </a:r>
            <a:r>
              <a:rPr lang="en-US" dirty="0" err="1"/>
              <a:t>các</a:t>
            </a:r>
            <a:r>
              <a:rPr lang="en-US" dirty="0"/>
              <a:t> </a:t>
            </a:r>
            <a:r>
              <a:rPr lang="en-US" dirty="0" err="1"/>
              <a:t>tỉnh</a:t>
            </a:r>
            <a:r>
              <a:rPr lang="en-US" dirty="0"/>
              <a:t> </a:t>
            </a:r>
            <a:r>
              <a:rPr lang="en-US" dirty="0" err="1"/>
              <a:t>khác</a:t>
            </a:r>
            <a:r>
              <a:rPr lang="en-US" dirty="0"/>
              <a:t>, </a:t>
            </a:r>
            <a:r>
              <a:rPr lang="en-US" dirty="0" err="1"/>
              <a:t>với</a:t>
            </a:r>
            <a:r>
              <a:rPr lang="en-US" dirty="0"/>
              <a:t> </a:t>
            </a:r>
            <a:r>
              <a:rPr lang="en-US" dirty="0" err="1"/>
              <a:t>rất</a:t>
            </a:r>
            <a:r>
              <a:rPr lang="en-US" dirty="0"/>
              <a:t> </a:t>
            </a:r>
            <a:r>
              <a:rPr lang="en-US" dirty="0" err="1"/>
              <a:t>nhiều</a:t>
            </a:r>
            <a:r>
              <a:rPr lang="en-US" dirty="0"/>
              <a:t> </a:t>
            </a:r>
            <a:r>
              <a:rPr lang="en-US" dirty="0" err="1"/>
              <a:t>hoài</a:t>
            </a:r>
            <a:r>
              <a:rPr lang="en-US" dirty="0"/>
              <a:t> </a:t>
            </a:r>
            <a:r>
              <a:rPr lang="en-US" dirty="0" err="1"/>
              <a:t>nghi</a:t>
            </a:r>
            <a:r>
              <a:rPr lang="en-US" dirty="0"/>
              <a:t>, </a:t>
            </a:r>
            <a:r>
              <a:rPr lang="en-US" dirty="0" err="1"/>
              <a:t>đồn</a:t>
            </a:r>
            <a:r>
              <a:rPr lang="en-US" dirty="0"/>
              <a:t> </a:t>
            </a:r>
            <a:r>
              <a:rPr lang="en-US" dirty="0" err="1"/>
              <a:t>đoán</a:t>
            </a:r>
            <a:r>
              <a:rPr lang="en-US" dirty="0"/>
              <a:t>, </a:t>
            </a:r>
            <a:r>
              <a:rPr lang="en-US" dirty="0" err="1"/>
              <a:t>đẩy</a:t>
            </a:r>
            <a:r>
              <a:rPr lang="en-US" dirty="0"/>
              <a:t> </a:t>
            </a:r>
            <a:r>
              <a:rPr lang="en-US" dirty="0" err="1"/>
              <a:t>dư</a:t>
            </a:r>
            <a:r>
              <a:rPr lang="en-US" dirty="0"/>
              <a:t> </a:t>
            </a:r>
            <a:r>
              <a:rPr lang="en-US" dirty="0" err="1"/>
              <a:t>luận</a:t>
            </a:r>
            <a:r>
              <a:rPr lang="en-US" dirty="0"/>
              <a:t> </a:t>
            </a:r>
            <a:r>
              <a:rPr lang="en-US" dirty="0" err="1"/>
              <a:t>làm</a:t>
            </a:r>
            <a:r>
              <a:rPr lang="en-US" dirty="0"/>
              <a:t> </a:t>
            </a:r>
            <a:r>
              <a:rPr lang="en-US" dirty="0" err="1"/>
              <a:t>nóng</a:t>
            </a:r>
            <a:r>
              <a:rPr lang="en-US" dirty="0"/>
              <a:t> </a:t>
            </a:r>
            <a:r>
              <a:rPr lang="en-US" dirty="0" err="1"/>
              <a:t>vấn</a:t>
            </a:r>
            <a:r>
              <a:rPr lang="en-US" dirty="0"/>
              <a:t> </a:t>
            </a:r>
            <a:r>
              <a:rPr lang="en-US" dirty="0" err="1"/>
              <a:t>đề</a:t>
            </a:r>
            <a:r>
              <a:rPr lang="en-US" dirty="0"/>
              <a:t>….</a:t>
            </a:r>
          </a:p>
        </p:txBody>
      </p:sp>
    </p:spTree>
    <p:extLst>
      <p:ext uri="{BB962C8B-B14F-4D97-AF65-F5344CB8AC3E}">
        <p14:creationId xmlns:p14="http://schemas.microsoft.com/office/powerpoint/2010/main" val="1955604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2309" y="1479097"/>
            <a:ext cx="9307902" cy="1107996"/>
          </a:xfrm>
          <a:prstGeom prst="rect">
            <a:avLst/>
          </a:prstGeom>
          <a:noFill/>
        </p:spPr>
        <p:txBody>
          <a:bodyPr wrap="square">
            <a:spAutoFit/>
          </a:bodyPr>
          <a:lstStyle/>
          <a:p>
            <a:pPr>
              <a:defRPr/>
            </a:pPr>
            <a:r>
              <a:rPr lang="en-US" sz="2200" b="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ở 1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này</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thường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hoặc</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lây</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lan</a:t>
            </a:r>
            <a:r>
              <a:rPr lang="en-US" sz="2200" b="1" dirty="0">
                <a:solidFill>
                  <a:schemeClr val="accent2">
                    <a:lumMod val="50000"/>
                  </a:schemeClr>
                </a:solidFill>
                <a:latin typeface="Times New Roman" panose="02020603050405020304" pitchFamily="18" charset="0"/>
                <a:cs typeface="Times New Roman" panose="02020603050405020304" pitchFamily="18" charset="0"/>
              </a:rPr>
              <a:t>” sang 1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vụ</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khác</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còn</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nghiêm</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trọng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hơn</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kéo</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theo</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hệ</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quả</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200" b="1" dirty="0">
                <a:solidFill>
                  <a:schemeClr val="accent2">
                    <a:lumMod val="50000"/>
                  </a:schemeClr>
                </a:solidFill>
                <a:latin typeface="Times New Roman" panose="02020603050405020304" pitchFamily="18"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cs typeface="Times New Roman" panose="02020603050405020304" pitchFamily="18" charset="0"/>
              </a:rPr>
              <a:t>trị</a:t>
            </a:r>
            <a:r>
              <a:rPr lang="en-US" sz="2200"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150962" y="5908203"/>
            <a:ext cx="9605514" cy="877163"/>
          </a:xfrm>
          <a:prstGeom prst="rect">
            <a:avLst/>
          </a:prstGeom>
          <a:noFill/>
        </p:spPr>
        <p:txBody>
          <a:bodyPr wrap="square">
            <a:spAutoFit/>
          </a:bodyPr>
          <a:lstStyle/>
          <a:p>
            <a:pPr>
              <a:defRPr/>
            </a:pPr>
            <a:r>
              <a:rPr lang="en-US" sz="1700" i="1" dirty="0" err="1">
                <a:solidFill>
                  <a:srgbClr val="C00000"/>
                </a:solidFill>
                <a:latin typeface="Times New Roman" panose="02020603050405020304" pitchFamily="18" charset="0"/>
                <a:cs typeface="Times New Roman" panose="02020603050405020304" pitchFamily="18" charset="0"/>
              </a:rPr>
              <a:t>Một</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vài</a:t>
            </a:r>
            <a:r>
              <a:rPr lang="en-US" sz="1700" i="1" dirty="0">
                <a:solidFill>
                  <a:srgbClr val="C00000"/>
                </a:solidFill>
                <a:latin typeface="Times New Roman" panose="02020603050405020304" pitchFamily="18" charset="0"/>
                <a:cs typeface="Times New Roman" panose="02020603050405020304" pitchFamily="18" charset="0"/>
              </a:rPr>
              <a:t> status “vu </a:t>
            </a:r>
            <a:r>
              <a:rPr lang="en-US" sz="1700" i="1" dirty="0" err="1">
                <a:solidFill>
                  <a:srgbClr val="C00000"/>
                </a:solidFill>
                <a:latin typeface="Times New Roman" panose="02020603050405020304" pitchFamily="18" charset="0"/>
                <a:cs typeface="Times New Roman" panose="02020603050405020304" pitchFamily="18" charset="0"/>
              </a:rPr>
              <a:t>vơ</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về</a:t>
            </a:r>
            <a:r>
              <a:rPr lang="en-US" sz="1700" i="1" dirty="0">
                <a:solidFill>
                  <a:srgbClr val="C00000"/>
                </a:solidFill>
                <a:latin typeface="Times New Roman" panose="02020603050405020304" pitchFamily="18" charset="0"/>
                <a:cs typeface="Times New Roman" panose="02020603050405020304" pitchFamily="18" charset="0"/>
              </a:rPr>
              <a:t> 1 </a:t>
            </a:r>
            <a:r>
              <a:rPr lang="en-US" sz="1700" i="1" dirty="0" err="1">
                <a:solidFill>
                  <a:srgbClr val="C00000"/>
                </a:solidFill>
                <a:latin typeface="Times New Roman" panose="02020603050405020304" pitchFamily="18" charset="0"/>
                <a:cs typeface="Times New Roman" panose="02020603050405020304" pitchFamily="18" charset="0"/>
              </a:rPr>
              <a:t>lãnh</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đạo</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Thành</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ủy</a:t>
            </a:r>
            <a:r>
              <a:rPr lang="en-US" sz="1700" i="1" dirty="0">
                <a:solidFill>
                  <a:srgbClr val="C00000"/>
                </a:solidFill>
                <a:latin typeface="Times New Roman" panose="02020603050405020304" pitchFamily="18" charset="0"/>
                <a:cs typeface="Times New Roman" panose="02020603050405020304" pitchFamily="18" charset="0"/>
              </a:rPr>
              <a:t> TPHCM (do 1 </a:t>
            </a:r>
            <a:r>
              <a:rPr lang="en-US" sz="1700" i="1" dirty="0" err="1">
                <a:solidFill>
                  <a:srgbClr val="C00000"/>
                </a:solidFill>
                <a:latin typeface="Times New Roman" panose="02020603050405020304" pitchFamily="18" charset="0"/>
                <a:cs typeface="Times New Roman" panose="02020603050405020304" pitchFamily="18" charset="0"/>
              </a:rPr>
              <a:t>nhóm</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nhà</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báo</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đưa</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lên</a:t>
            </a:r>
            <a:r>
              <a:rPr lang="en-US" sz="1700" i="1" dirty="0">
                <a:solidFill>
                  <a:srgbClr val="C00000"/>
                </a:solidFill>
                <a:latin typeface="Times New Roman" panose="02020603050405020304" pitchFamily="18" charset="0"/>
                <a:cs typeface="Times New Roman" panose="02020603050405020304" pitchFamily="18" charset="0"/>
              </a:rPr>
              <a:t> FB) </a:t>
            </a:r>
            <a:r>
              <a:rPr lang="en-US" sz="1700" i="1" dirty="0" err="1">
                <a:solidFill>
                  <a:srgbClr val="C00000"/>
                </a:solidFill>
                <a:latin typeface="Times New Roman" panose="02020603050405020304" pitchFamily="18" charset="0"/>
                <a:cs typeface="Times New Roman" panose="02020603050405020304" pitchFamily="18" charset="0"/>
              </a:rPr>
              <a:t>đã</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hâm</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nóng</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trở</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lại</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câu</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chuyện</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Quy</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hoạch</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Thủ</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thiêm</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và</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kéo</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theo</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cả</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làng</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báo</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cùng</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dư</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luận</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và</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các</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cơ</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quan</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thanh</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tra</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kiểm</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tra</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điều</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tra</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vào</a:t>
            </a:r>
            <a:r>
              <a:rPr lang="en-US" sz="1700" i="1" dirty="0">
                <a:solidFill>
                  <a:srgbClr val="C00000"/>
                </a:solidFill>
                <a:latin typeface="Times New Roman" panose="02020603050405020304" pitchFamily="18" charset="0"/>
                <a:cs typeface="Times New Roman" panose="02020603050405020304" pitchFamily="18" charset="0"/>
              </a:rPr>
              <a:t> 1 </a:t>
            </a:r>
            <a:r>
              <a:rPr lang="en-US" sz="1700" i="1" dirty="0" err="1">
                <a:solidFill>
                  <a:srgbClr val="C00000"/>
                </a:solidFill>
                <a:latin typeface="Times New Roman" panose="02020603050405020304" pitchFamily="18" charset="0"/>
                <a:cs typeface="Times New Roman" panose="02020603050405020304" pitchFamily="18" charset="0"/>
              </a:rPr>
              <a:t>vụ</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việc</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lớn</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với</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nhiều</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hệ</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lụy</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lớn</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về</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chính</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trị</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xã</a:t>
            </a:r>
            <a:r>
              <a:rPr lang="en-US" sz="1700" i="1" dirty="0">
                <a:solidFill>
                  <a:srgbClr val="C00000"/>
                </a:solidFill>
                <a:latin typeface="Times New Roman" panose="02020603050405020304" pitchFamily="18" charset="0"/>
                <a:cs typeface="Times New Roman" panose="02020603050405020304" pitchFamily="18" charset="0"/>
              </a:rPr>
              <a:t> </a:t>
            </a:r>
            <a:r>
              <a:rPr lang="en-US" sz="1700" i="1" dirty="0" err="1">
                <a:solidFill>
                  <a:srgbClr val="C00000"/>
                </a:solidFill>
                <a:latin typeface="Times New Roman" panose="02020603050405020304" pitchFamily="18" charset="0"/>
                <a:cs typeface="Times New Roman" panose="02020603050405020304" pitchFamily="18" charset="0"/>
              </a:rPr>
              <a:t>hội</a:t>
            </a:r>
            <a:r>
              <a:rPr lang="en-US" sz="1700" i="1" dirty="0">
                <a:solidFill>
                  <a:srgbClr val="C00000"/>
                </a:solidFill>
                <a:latin typeface="Times New Roman" panose="02020603050405020304" pitchFamily="18" charset="0"/>
                <a:cs typeface="Times New Roman" panose="02020603050405020304" pitchFamily="18" charset="0"/>
              </a:rPr>
              <a:t>….</a:t>
            </a:r>
          </a:p>
        </p:txBody>
      </p:sp>
      <p:pic>
        <p:nvPicPr>
          <p:cNvPr id="2" name="Picture 4" descr="Image result for tất thành c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528" y="2678602"/>
            <a:ext cx="3119244" cy="26618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3453" y="2205346"/>
            <a:ext cx="2468571" cy="3702857"/>
          </a:xfrm>
          <a:prstGeom prst="rect">
            <a:avLst/>
          </a:prstGeom>
        </p:spPr>
      </p:pic>
    </p:spTree>
    <p:extLst>
      <p:ext uri="{BB962C8B-B14F-4D97-AF65-F5344CB8AC3E}">
        <p14:creationId xmlns:p14="http://schemas.microsoft.com/office/powerpoint/2010/main" val="3330445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234183" y="1557413"/>
            <a:ext cx="9299275" cy="646331"/>
          </a:xfrm>
          <a:prstGeom prst="rect">
            <a:avLst/>
          </a:prstGeom>
          <a:noFill/>
        </p:spPr>
        <p:txBody>
          <a:bodyPr wrap="square" rtlCol="0">
            <a:spAutoFit/>
          </a:bodyPr>
          <a:lstStyle/>
          <a:p>
            <a:r>
              <a:rPr lang="en-US" b="1" dirty="0" err="1">
                <a:solidFill>
                  <a:schemeClr val="accent2">
                    <a:lumMod val="75000"/>
                  </a:schemeClr>
                </a:solidFill>
                <a:latin typeface="Times New Roman" panose="02020603050405020304" pitchFamily="18" charset="0"/>
                <a:cs typeface="Times New Roman" panose="02020603050405020304" pitchFamily="18" charset="0"/>
              </a:rPr>
              <a:t>Một</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phát</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ngôn</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không</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khéo</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hoặc</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bị</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coi</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là</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ngây</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ngô</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có</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thể</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châm</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ngòi</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cho</a:t>
            </a:r>
            <a:r>
              <a:rPr lang="en-US" b="1" dirty="0">
                <a:solidFill>
                  <a:schemeClr val="accent2">
                    <a:lumMod val="75000"/>
                  </a:schemeClr>
                </a:solidFill>
                <a:latin typeface="Times New Roman" panose="02020603050405020304" pitchFamily="18" charset="0"/>
                <a:cs typeface="Times New Roman" panose="02020603050405020304" pitchFamily="18" charset="0"/>
              </a:rPr>
              <a:t> 1 </a:t>
            </a:r>
            <a:r>
              <a:rPr lang="en-US" b="1" dirty="0" err="1">
                <a:solidFill>
                  <a:schemeClr val="accent2">
                    <a:lumMod val="75000"/>
                  </a:schemeClr>
                </a:solidFill>
                <a:latin typeface="Times New Roman" panose="02020603050405020304" pitchFamily="18" charset="0"/>
                <a:cs typeface="Times New Roman" panose="02020603050405020304" pitchFamily="18" charset="0"/>
              </a:rPr>
              <a:t>cuộc</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khủng</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hoảng</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truyền</a:t>
            </a:r>
            <a:r>
              <a:rPr lang="en-US" b="1" dirty="0">
                <a:solidFill>
                  <a:schemeClr val="accent2">
                    <a:lumMod val="75000"/>
                  </a:schemeClr>
                </a:solidFill>
                <a:latin typeface="Times New Roman" panose="02020603050405020304" pitchFamily="18" charset="0"/>
                <a:cs typeface="Times New Roman" panose="02020603050405020304" pitchFamily="18" charset="0"/>
              </a:rPr>
              <a:t> </a:t>
            </a:r>
            <a:r>
              <a:rPr lang="en-US" b="1" dirty="0" err="1">
                <a:solidFill>
                  <a:schemeClr val="accent2">
                    <a:lumMod val="75000"/>
                  </a:schemeClr>
                </a:solidFill>
                <a:latin typeface="Times New Roman" panose="02020603050405020304" pitchFamily="18" charset="0"/>
                <a:cs typeface="Times New Roman" panose="02020603050405020304" pitchFamily="18" charset="0"/>
              </a:rPr>
              <a:t>thông</a:t>
            </a:r>
            <a:r>
              <a:rPr lang="en-US" b="1" dirty="0">
                <a:solidFill>
                  <a:schemeClr val="accent2">
                    <a:lumMod val="75000"/>
                  </a:schemeClr>
                </a:solidFill>
                <a:latin typeface="Times New Roman" panose="02020603050405020304" pitchFamily="18" charset="0"/>
                <a:cs typeface="Times New Roman" panose="02020603050405020304" pitchFamily="18" charset="0"/>
              </a:rPr>
              <a:t> </a:t>
            </a:r>
          </a:p>
        </p:txBody>
      </p:sp>
      <p:pic>
        <p:nvPicPr>
          <p:cNvPr id="24578" name="Picture 2" descr="lu"/>
          <p:cNvPicPr>
            <a:picLocks noChangeAspect="1" noChangeArrowheads="1"/>
          </p:cNvPicPr>
          <p:nvPr/>
        </p:nvPicPr>
        <p:blipFill>
          <a:blip r:embed="rId2"/>
          <a:srcRect/>
          <a:stretch>
            <a:fillRect/>
          </a:stretch>
        </p:blipFill>
        <p:spPr bwMode="auto">
          <a:xfrm>
            <a:off x="228599" y="2468562"/>
            <a:ext cx="4328876" cy="3429001"/>
          </a:xfrm>
          <a:prstGeom prst="rect">
            <a:avLst/>
          </a:prstGeom>
          <a:noFill/>
        </p:spPr>
      </p:pic>
      <p:pic>
        <p:nvPicPr>
          <p:cNvPr id="24580" name="Picture 4" descr="Image result for cÃ¡i lu cá»§a chá» xuÃ¢n"/>
          <p:cNvPicPr>
            <a:picLocks noChangeAspect="1" noChangeArrowheads="1"/>
          </p:cNvPicPr>
          <p:nvPr/>
        </p:nvPicPr>
        <p:blipFill>
          <a:blip r:embed="rId3"/>
          <a:srcRect/>
          <a:stretch>
            <a:fillRect/>
          </a:stretch>
        </p:blipFill>
        <p:spPr bwMode="auto">
          <a:xfrm>
            <a:off x="4557475" y="2017784"/>
            <a:ext cx="4975983" cy="4525250"/>
          </a:xfrm>
          <a:prstGeom prst="rect">
            <a:avLst/>
          </a:prstGeom>
          <a:noFill/>
        </p:spPr>
      </p:pic>
    </p:spTree>
    <p:extLst>
      <p:ext uri="{BB962C8B-B14F-4D97-AF65-F5344CB8AC3E}">
        <p14:creationId xmlns:p14="http://schemas.microsoft.com/office/powerpoint/2010/main" val="25788101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228599" y="244887"/>
            <a:ext cx="9424359"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a:solidFill>
                  <a:schemeClr val="accent2">
                    <a:lumMod val="50000"/>
                  </a:schemeClr>
                </a:solidFill>
                <a:latin typeface="Times New Roman" panose="02020603050405020304" pitchFamily="18" charset="0"/>
                <a:cs typeface="Times New Roman" panose="02020603050405020304" pitchFamily="18" charset="0"/>
              </a:rPr>
              <a:t>“TAI NẠN” PHÁT NGÔN: CẦN KHẲNG ĐỊNH </a:t>
            </a:r>
          </a:p>
          <a:p>
            <a:pPr marL="0" lvl="1" algn="ctr">
              <a:defRPr/>
            </a:pPr>
            <a:r>
              <a:rPr lang="en-US" sz="3000" b="1" dirty="0">
                <a:solidFill>
                  <a:schemeClr val="accent2">
                    <a:lumMod val="50000"/>
                  </a:schemeClr>
                </a:solidFill>
                <a:latin typeface="Times New Roman" panose="02020603050405020304" pitchFamily="18" charset="0"/>
                <a:cs typeface="Times New Roman" panose="02020603050405020304" pitchFamily="18" charset="0"/>
              </a:rPr>
              <a:t>“CHÂN LÝ” HAY CẦN CHINH PHỤC ĐÁM ĐÔNG?</a:t>
            </a:r>
          </a:p>
        </p:txBody>
      </p:sp>
      <p:sp>
        <p:nvSpPr>
          <p:cNvPr id="6" name="AutoShape 2" descr="Kết quả hình ảnh cho vietjet air u23 cô giáo thả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Kết quả hình ảnh cho vietjet air u23 cô giáo thả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3730" name="Picture 2" descr="Image result for phát ngôn quan chức hà nội"/>
          <p:cNvPicPr>
            <a:picLocks noChangeAspect="1" noChangeArrowheads="1"/>
          </p:cNvPicPr>
          <p:nvPr/>
        </p:nvPicPr>
        <p:blipFill>
          <a:blip r:embed="rId2"/>
          <a:srcRect/>
          <a:stretch>
            <a:fillRect/>
          </a:stretch>
        </p:blipFill>
        <p:spPr bwMode="auto">
          <a:xfrm>
            <a:off x="821063" y="1867711"/>
            <a:ext cx="5084952" cy="4339515"/>
          </a:xfrm>
          <a:prstGeom prst="rect">
            <a:avLst/>
          </a:prstGeom>
          <a:noFill/>
        </p:spPr>
      </p:pic>
    </p:spTree>
    <p:extLst>
      <p:ext uri="{BB962C8B-B14F-4D97-AF65-F5344CB8AC3E}">
        <p14:creationId xmlns:p14="http://schemas.microsoft.com/office/powerpoint/2010/main" val="3558984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199415" y="244887"/>
            <a:ext cx="9424359"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a:solidFill>
                  <a:schemeClr val="accent2">
                    <a:lumMod val="50000"/>
                  </a:schemeClr>
                </a:solidFill>
                <a:latin typeface="Times New Roman" panose="02020603050405020304" pitchFamily="18" charset="0"/>
                <a:cs typeface="Times New Roman" panose="02020603050405020304" pitchFamily="18" charset="0"/>
              </a:rPr>
              <a:t>“TAI NẠN” PHÁT NGÔN: VIỆC HỌC PHÁT NGÔN TRƯỚC CÔNG LUẬN LÀ “BẮT BUỘC” ĐỐI VỚI LÃNH ĐẠO THỜI NAY</a:t>
            </a:r>
          </a:p>
        </p:txBody>
      </p:sp>
      <p:sp>
        <p:nvSpPr>
          <p:cNvPr id="6" name="AutoShape 2" descr="Kết quả hình ảnh cho vietjet air u23 cô giáo thả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Kết quả hình ảnh cho vietjet air u23 cô giáo thả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4754" name="Picture 2" descr="Image result for PHÁT NGÔN ẤN TƯỢNG QUAN CHỨC"/>
          <p:cNvPicPr>
            <a:picLocks noChangeAspect="1" noChangeArrowheads="1"/>
          </p:cNvPicPr>
          <p:nvPr/>
        </p:nvPicPr>
        <p:blipFill>
          <a:blip r:embed="rId2"/>
          <a:srcRect/>
          <a:stretch>
            <a:fillRect/>
          </a:stretch>
        </p:blipFill>
        <p:spPr bwMode="auto">
          <a:xfrm>
            <a:off x="155575" y="2062264"/>
            <a:ext cx="4893013" cy="3430196"/>
          </a:xfrm>
          <a:prstGeom prst="rect">
            <a:avLst/>
          </a:prstGeom>
          <a:noFill/>
        </p:spPr>
      </p:pic>
      <p:pic>
        <p:nvPicPr>
          <p:cNvPr id="74756" name="Picture 4" descr="Image result for PHÁT NGÔN ẤN TƯỢNG QUAN CHỨC"/>
          <p:cNvPicPr>
            <a:picLocks noChangeAspect="1" noChangeArrowheads="1"/>
          </p:cNvPicPr>
          <p:nvPr/>
        </p:nvPicPr>
        <p:blipFill>
          <a:blip r:embed="rId3"/>
          <a:srcRect/>
          <a:stretch>
            <a:fillRect/>
          </a:stretch>
        </p:blipFill>
        <p:spPr bwMode="auto">
          <a:xfrm>
            <a:off x="5048588" y="1857152"/>
            <a:ext cx="4727574" cy="4248151"/>
          </a:xfrm>
          <a:prstGeom prst="rect">
            <a:avLst/>
          </a:prstGeom>
          <a:noFill/>
        </p:spPr>
      </p:pic>
    </p:spTree>
    <p:extLst>
      <p:ext uri="{BB962C8B-B14F-4D97-AF65-F5344CB8AC3E}">
        <p14:creationId xmlns:p14="http://schemas.microsoft.com/office/powerpoint/2010/main" val="3558984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5575" y="5838729"/>
            <a:ext cx="9497383" cy="877163"/>
          </a:xfrm>
          <a:prstGeom prst="rect">
            <a:avLst/>
          </a:prstGeom>
          <a:noFill/>
        </p:spPr>
        <p:txBody>
          <a:bodyPr wrap="square">
            <a:spAutoFit/>
          </a:bodyPr>
          <a:lstStyle/>
          <a:p>
            <a:pPr>
              <a:defRPr/>
            </a:pPr>
            <a:r>
              <a:rPr lang="en-US" sz="1700" i="1" dirty="0">
                <a:solidFill>
                  <a:schemeClr val="accent2">
                    <a:lumMod val="50000"/>
                  </a:schemeClr>
                </a:solidFill>
                <a:latin typeface="Times New Roman" panose="02020603050405020304" pitchFamily="18" charset="0"/>
                <a:cs typeface="Times New Roman" panose="02020603050405020304" pitchFamily="18" charset="0"/>
              </a:rPr>
              <a:t>QUẢN TRỊ HÌNH ẢNH CÁ NHÂN TRONG SINH HOẠT, QUẢN TRỊ HÀNH VI Ở NƠI ĐÔNG NGƯỜI.  PHẢI CHÚ Ý TỪNG BỨC ẢNH CHỤP, TỪNG TIN NHẮN ĐIỆN THOẠI, VIỆC XUẤT HIỆN, PHÁT NGÔN TRONG CÁC HỘI NGHỊ, HỘI THẢO, VIỆC PHÁT NGÔN, CHIA SẺ QUAN ĐIỂM TRÊN MXH</a:t>
            </a:r>
          </a:p>
        </p:txBody>
      </p:sp>
      <p:sp>
        <p:nvSpPr>
          <p:cNvPr id="8" name="Flowchart: Alternate Process 7"/>
          <p:cNvSpPr/>
          <p:nvPr/>
        </p:nvSpPr>
        <p:spPr>
          <a:xfrm>
            <a:off x="228599" y="160338"/>
            <a:ext cx="9424359"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a:solidFill>
                  <a:schemeClr val="accent2">
                    <a:lumMod val="50000"/>
                  </a:schemeClr>
                </a:solidFill>
                <a:latin typeface="Times New Roman" panose="02020603050405020304" pitchFamily="18" charset="0"/>
                <a:cs typeface="Times New Roman" panose="02020603050405020304" pitchFamily="18" charset="0"/>
              </a:rPr>
              <a:t>QUẢN TRỊ HÌNH ẢNH - HÀNH VI - PHÁT NGÔN MỌI LÚC, MỌI NƠI</a:t>
            </a:r>
          </a:p>
        </p:txBody>
      </p:sp>
      <p:sp>
        <p:nvSpPr>
          <p:cNvPr id="6" name="AutoShape 2" descr="Kết quả hình ảnh cho vietjet air u23 cô giáo thả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Kết quả hình ảnh cho vietjet air u23 cô giáo thả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Image result for hÃ¬nh áº£nh pháº£n cáº£m quan ch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416" y="1681951"/>
            <a:ext cx="3225052" cy="327660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9416" y="4958552"/>
            <a:ext cx="3099566" cy="646331"/>
          </a:xfrm>
          <a:prstGeom prst="rect">
            <a:avLst/>
          </a:prstGeom>
          <a:noFill/>
        </p:spPr>
        <p:txBody>
          <a:bodyPr wrap="none" rtlCol="0">
            <a:spAutoFit/>
          </a:bodyPr>
          <a:lstStyle/>
          <a:p>
            <a:r>
              <a:rPr lang="en-US" dirty="0" err="1">
                <a:solidFill>
                  <a:srgbClr val="FF0000"/>
                </a:solidFill>
              </a:rPr>
              <a:t>Việc</a:t>
            </a:r>
            <a:r>
              <a:rPr lang="en-US" dirty="0">
                <a:solidFill>
                  <a:srgbClr val="FF0000"/>
                </a:solidFill>
              </a:rPr>
              <a:t> </a:t>
            </a:r>
            <a:r>
              <a:rPr lang="en-US" dirty="0" err="1">
                <a:solidFill>
                  <a:srgbClr val="FF0000"/>
                </a:solidFill>
              </a:rPr>
              <a:t>lãnh</a:t>
            </a:r>
            <a:r>
              <a:rPr lang="en-US" dirty="0">
                <a:solidFill>
                  <a:srgbClr val="FF0000"/>
                </a:solidFill>
              </a:rPr>
              <a:t> </a:t>
            </a:r>
            <a:r>
              <a:rPr lang="en-US" dirty="0" err="1">
                <a:solidFill>
                  <a:srgbClr val="FF0000"/>
                </a:solidFill>
              </a:rPr>
              <a:t>đạo</a:t>
            </a:r>
            <a:r>
              <a:rPr lang="en-US" dirty="0">
                <a:solidFill>
                  <a:srgbClr val="FF0000"/>
                </a:solidFill>
              </a:rPr>
              <a:t> </a:t>
            </a:r>
            <a:r>
              <a:rPr lang="en-US" dirty="0" err="1">
                <a:solidFill>
                  <a:srgbClr val="FF0000"/>
                </a:solidFill>
              </a:rPr>
              <a:t>đi</a:t>
            </a:r>
            <a:r>
              <a:rPr lang="en-US" dirty="0">
                <a:solidFill>
                  <a:srgbClr val="FF0000"/>
                </a:solidFill>
              </a:rPr>
              <a:t> “</a:t>
            </a:r>
            <a:r>
              <a:rPr lang="en-US" dirty="0" err="1">
                <a:solidFill>
                  <a:srgbClr val="FF0000"/>
                </a:solidFill>
              </a:rPr>
              <a:t>trồng</a:t>
            </a:r>
            <a:r>
              <a:rPr lang="en-US" dirty="0">
                <a:solidFill>
                  <a:srgbClr val="FF0000"/>
                </a:solidFill>
              </a:rPr>
              <a:t> </a:t>
            </a:r>
            <a:r>
              <a:rPr lang="en-US" dirty="0" err="1">
                <a:solidFill>
                  <a:srgbClr val="FF0000"/>
                </a:solidFill>
              </a:rPr>
              <a:t>cây</a:t>
            </a:r>
            <a:r>
              <a:rPr lang="en-US" dirty="0">
                <a:solidFill>
                  <a:srgbClr val="FF0000"/>
                </a:solidFill>
              </a:rPr>
              <a:t> to” </a:t>
            </a:r>
          </a:p>
          <a:p>
            <a:r>
              <a:rPr lang="en-US" dirty="0" err="1">
                <a:solidFill>
                  <a:srgbClr val="FF0000"/>
                </a:solidFill>
              </a:rPr>
              <a:t>Cũng</a:t>
            </a:r>
            <a:r>
              <a:rPr lang="en-US" dirty="0">
                <a:solidFill>
                  <a:srgbClr val="FF0000"/>
                </a:solidFill>
              </a:rPr>
              <a:t> </a:t>
            </a:r>
            <a:r>
              <a:rPr lang="en-US" dirty="0" err="1">
                <a:solidFill>
                  <a:srgbClr val="FF0000"/>
                </a:solidFill>
              </a:rPr>
              <a:t>có</a:t>
            </a:r>
            <a:r>
              <a:rPr lang="en-US" dirty="0">
                <a:solidFill>
                  <a:srgbClr val="FF0000"/>
                </a:solidFill>
              </a:rPr>
              <a:t> </a:t>
            </a:r>
            <a:r>
              <a:rPr lang="en-US" dirty="0" err="1">
                <a:solidFill>
                  <a:srgbClr val="FF0000"/>
                </a:solidFill>
              </a:rPr>
              <a:t>thể</a:t>
            </a:r>
            <a:r>
              <a:rPr lang="en-US" dirty="0">
                <a:solidFill>
                  <a:srgbClr val="FF0000"/>
                </a:solidFill>
              </a:rPr>
              <a:t> </a:t>
            </a:r>
            <a:r>
              <a:rPr lang="en-US" dirty="0" err="1">
                <a:solidFill>
                  <a:srgbClr val="FF0000"/>
                </a:solidFill>
              </a:rPr>
              <a:t>bị</a:t>
            </a:r>
            <a:r>
              <a:rPr lang="en-US" dirty="0">
                <a:solidFill>
                  <a:srgbClr val="FF0000"/>
                </a:solidFill>
              </a:rPr>
              <a:t> </a:t>
            </a:r>
            <a:r>
              <a:rPr lang="en-US" dirty="0" err="1">
                <a:solidFill>
                  <a:srgbClr val="FF0000"/>
                </a:solidFill>
              </a:rPr>
              <a:t>coi</a:t>
            </a:r>
            <a:r>
              <a:rPr lang="en-US" dirty="0">
                <a:solidFill>
                  <a:srgbClr val="FF0000"/>
                </a:solidFill>
              </a:rPr>
              <a:t> </a:t>
            </a:r>
            <a:r>
              <a:rPr lang="en-US" dirty="0" err="1">
                <a:solidFill>
                  <a:srgbClr val="FF0000"/>
                </a:solidFill>
              </a:rPr>
              <a:t>là</a:t>
            </a:r>
            <a:r>
              <a:rPr lang="en-US" dirty="0">
                <a:solidFill>
                  <a:srgbClr val="FF0000"/>
                </a:solidFill>
              </a:rPr>
              <a:t> </a:t>
            </a:r>
            <a:r>
              <a:rPr lang="en-US" dirty="0" err="1">
                <a:solidFill>
                  <a:srgbClr val="FF0000"/>
                </a:solidFill>
              </a:rPr>
              <a:t>phản</a:t>
            </a:r>
            <a:r>
              <a:rPr lang="en-US" dirty="0">
                <a:solidFill>
                  <a:srgbClr val="FF0000"/>
                </a:solidFill>
              </a:rPr>
              <a:t> </a:t>
            </a:r>
            <a:r>
              <a:rPr lang="en-US" dirty="0" err="1">
                <a:solidFill>
                  <a:srgbClr val="FF0000"/>
                </a:solidFill>
              </a:rPr>
              <a:t>cảm</a:t>
            </a:r>
            <a:endParaRPr lang="en-US" dirty="0">
              <a:solidFill>
                <a:srgbClr val="FF0000"/>
              </a:solidFill>
            </a:endParaRPr>
          </a:p>
        </p:txBody>
      </p:sp>
      <p:sp>
        <p:nvSpPr>
          <p:cNvPr id="15" name="TextBox 14"/>
          <p:cNvSpPr txBox="1"/>
          <p:nvPr/>
        </p:nvSpPr>
        <p:spPr>
          <a:xfrm>
            <a:off x="3732174" y="2130357"/>
            <a:ext cx="2762655" cy="2585323"/>
          </a:xfrm>
          <a:prstGeom prst="rect">
            <a:avLst/>
          </a:prstGeom>
          <a:noFill/>
        </p:spPr>
        <p:txBody>
          <a:bodyPr wrap="square" rtlCol="0">
            <a:spAutoFit/>
          </a:bodyPr>
          <a:lstStyle/>
          <a:p>
            <a:r>
              <a:rPr lang="en-US" dirty="0" err="1">
                <a:solidFill>
                  <a:srgbClr val="FF0000"/>
                </a:solidFill>
              </a:rPr>
              <a:t>Giữa</a:t>
            </a:r>
            <a:r>
              <a:rPr lang="en-US" dirty="0">
                <a:solidFill>
                  <a:srgbClr val="FF0000"/>
                </a:solidFill>
              </a:rPr>
              <a:t> </a:t>
            </a:r>
            <a:r>
              <a:rPr lang="en-US" dirty="0" err="1">
                <a:solidFill>
                  <a:srgbClr val="FF0000"/>
                </a:solidFill>
              </a:rPr>
              <a:t>cơn</a:t>
            </a:r>
            <a:r>
              <a:rPr lang="en-US" dirty="0">
                <a:solidFill>
                  <a:srgbClr val="FF0000"/>
                </a:solidFill>
              </a:rPr>
              <a:t> </a:t>
            </a:r>
            <a:r>
              <a:rPr lang="en-US" dirty="0" err="1">
                <a:solidFill>
                  <a:srgbClr val="FF0000"/>
                </a:solidFill>
              </a:rPr>
              <a:t>lũ</a:t>
            </a:r>
            <a:r>
              <a:rPr lang="en-US" dirty="0">
                <a:solidFill>
                  <a:srgbClr val="FF0000"/>
                </a:solidFill>
              </a:rPr>
              <a:t> </a:t>
            </a:r>
            <a:r>
              <a:rPr lang="en-US" dirty="0" err="1">
                <a:solidFill>
                  <a:srgbClr val="FF0000"/>
                </a:solidFill>
              </a:rPr>
              <a:t>miền</a:t>
            </a:r>
            <a:r>
              <a:rPr lang="en-US" dirty="0">
                <a:solidFill>
                  <a:srgbClr val="FF0000"/>
                </a:solidFill>
              </a:rPr>
              <a:t> </a:t>
            </a:r>
            <a:r>
              <a:rPr lang="en-US" dirty="0" err="1">
                <a:solidFill>
                  <a:srgbClr val="FF0000"/>
                </a:solidFill>
              </a:rPr>
              <a:t>Trung</a:t>
            </a:r>
            <a:r>
              <a:rPr lang="en-US" dirty="0">
                <a:solidFill>
                  <a:srgbClr val="FF0000"/>
                </a:solidFill>
              </a:rPr>
              <a:t> 2020, </a:t>
            </a:r>
            <a:r>
              <a:rPr lang="en-US" dirty="0" err="1">
                <a:solidFill>
                  <a:srgbClr val="FF0000"/>
                </a:solidFill>
              </a:rPr>
              <a:t>cộng</a:t>
            </a:r>
            <a:r>
              <a:rPr lang="en-US" dirty="0">
                <a:solidFill>
                  <a:srgbClr val="FF0000"/>
                </a:solidFill>
              </a:rPr>
              <a:t> </a:t>
            </a:r>
            <a:r>
              <a:rPr lang="en-US" dirty="0" err="1">
                <a:solidFill>
                  <a:srgbClr val="FF0000"/>
                </a:solidFill>
              </a:rPr>
              <a:t>đồng</a:t>
            </a:r>
            <a:r>
              <a:rPr lang="en-US" dirty="0">
                <a:solidFill>
                  <a:srgbClr val="FF0000"/>
                </a:solidFill>
              </a:rPr>
              <a:t> </a:t>
            </a:r>
            <a:r>
              <a:rPr lang="en-US" dirty="0" err="1">
                <a:solidFill>
                  <a:srgbClr val="FF0000"/>
                </a:solidFill>
              </a:rPr>
              <a:t>mạng</a:t>
            </a:r>
            <a:r>
              <a:rPr lang="en-US" dirty="0">
                <a:solidFill>
                  <a:srgbClr val="FF0000"/>
                </a:solidFill>
              </a:rPr>
              <a:t> </a:t>
            </a:r>
            <a:r>
              <a:rPr lang="en-US" dirty="0" err="1">
                <a:solidFill>
                  <a:srgbClr val="FF0000"/>
                </a:solidFill>
              </a:rPr>
              <a:t>bức</a:t>
            </a:r>
            <a:r>
              <a:rPr lang="en-US" dirty="0">
                <a:solidFill>
                  <a:srgbClr val="FF0000"/>
                </a:solidFill>
              </a:rPr>
              <a:t> </a:t>
            </a:r>
            <a:r>
              <a:rPr lang="en-US" dirty="0" err="1">
                <a:solidFill>
                  <a:srgbClr val="FF0000"/>
                </a:solidFill>
              </a:rPr>
              <a:t>xúc</a:t>
            </a:r>
            <a:r>
              <a:rPr lang="en-US" dirty="0">
                <a:solidFill>
                  <a:srgbClr val="FF0000"/>
                </a:solidFill>
              </a:rPr>
              <a:t> </a:t>
            </a:r>
            <a:r>
              <a:rPr lang="en-US" dirty="0" err="1">
                <a:solidFill>
                  <a:srgbClr val="FF0000"/>
                </a:solidFill>
              </a:rPr>
              <a:t>nạn</a:t>
            </a:r>
            <a:r>
              <a:rPr lang="en-US" dirty="0">
                <a:solidFill>
                  <a:srgbClr val="FF0000"/>
                </a:solidFill>
              </a:rPr>
              <a:t> </a:t>
            </a:r>
            <a:r>
              <a:rPr lang="en-US" dirty="0" err="1">
                <a:solidFill>
                  <a:srgbClr val="FF0000"/>
                </a:solidFill>
              </a:rPr>
              <a:t>phá</a:t>
            </a:r>
            <a:r>
              <a:rPr lang="en-US" dirty="0">
                <a:solidFill>
                  <a:srgbClr val="FF0000"/>
                </a:solidFill>
              </a:rPr>
              <a:t> </a:t>
            </a:r>
            <a:r>
              <a:rPr lang="en-US" dirty="0" err="1">
                <a:solidFill>
                  <a:srgbClr val="FF0000"/>
                </a:solidFill>
              </a:rPr>
              <a:t>rừng</a:t>
            </a:r>
            <a:r>
              <a:rPr lang="en-US" dirty="0">
                <a:solidFill>
                  <a:srgbClr val="FF0000"/>
                </a:solidFill>
              </a:rPr>
              <a:t> </a:t>
            </a:r>
            <a:r>
              <a:rPr lang="en-US" dirty="0" err="1">
                <a:solidFill>
                  <a:srgbClr val="FF0000"/>
                </a:solidFill>
              </a:rPr>
              <a:t>và</a:t>
            </a:r>
            <a:r>
              <a:rPr lang="en-US" dirty="0">
                <a:solidFill>
                  <a:srgbClr val="FF0000"/>
                </a:solidFill>
              </a:rPr>
              <a:t> </a:t>
            </a:r>
            <a:r>
              <a:rPr lang="en-US" dirty="0" err="1">
                <a:solidFill>
                  <a:srgbClr val="FF0000"/>
                </a:solidFill>
              </a:rPr>
              <a:t>chia</a:t>
            </a:r>
            <a:r>
              <a:rPr lang="en-US" dirty="0">
                <a:solidFill>
                  <a:srgbClr val="FF0000"/>
                </a:solidFill>
              </a:rPr>
              <a:t> </a:t>
            </a:r>
            <a:r>
              <a:rPr lang="en-US" dirty="0" err="1">
                <a:solidFill>
                  <a:srgbClr val="FF0000"/>
                </a:solidFill>
              </a:rPr>
              <a:t>sẻ</a:t>
            </a:r>
            <a:r>
              <a:rPr lang="en-US" dirty="0">
                <a:solidFill>
                  <a:srgbClr val="FF0000"/>
                </a:solidFill>
              </a:rPr>
              <a:t> </a:t>
            </a:r>
            <a:r>
              <a:rPr lang="en-US" dirty="0" err="1">
                <a:solidFill>
                  <a:srgbClr val="FF0000"/>
                </a:solidFill>
              </a:rPr>
              <a:t>ảnh</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a:solidFill>
                  <a:srgbClr val="FF0000"/>
                </a:solidFill>
              </a:rPr>
              <a:t>nguyên</a:t>
            </a:r>
            <a:r>
              <a:rPr lang="en-US" dirty="0">
                <a:solidFill>
                  <a:srgbClr val="FF0000"/>
                </a:solidFill>
              </a:rPr>
              <a:t> </a:t>
            </a:r>
            <a:r>
              <a:rPr lang="en-US" dirty="0" err="1">
                <a:solidFill>
                  <a:srgbClr val="FF0000"/>
                </a:solidFill>
              </a:rPr>
              <a:t>thứ</a:t>
            </a:r>
            <a:r>
              <a:rPr lang="en-US" dirty="0">
                <a:solidFill>
                  <a:srgbClr val="FF0000"/>
                </a:solidFill>
              </a:rPr>
              <a:t> </a:t>
            </a:r>
            <a:r>
              <a:rPr lang="en-US" dirty="0" err="1">
                <a:solidFill>
                  <a:srgbClr val="FF0000"/>
                </a:solidFill>
              </a:rPr>
              <a:t>trưởng</a:t>
            </a:r>
            <a:r>
              <a:rPr lang="en-US" dirty="0">
                <a:solidFill>
                  <a:srgbClr val="FF0000"/>
                </a:solidFill>
              </a:rPr>
              <a:t> TNMT </a:t>
            </a:r>
            <a:r>
              <a:rPr lang="en-US" dirty="0" err="1">
                <a:solidFill>
                  <a:srgbClr val="FF0000"/>
                </a:solidFill>
              </a:rPr>
              <a:t>ngồi</a:t>
            </a:r>
            <a:r>
              <a:rPr lang="en-US" dirty="0">
                <a:solidFill>
                  <a:srgbClr val="FF0000"/>
                </a:solidFill>
              </a:rPr>
              <a:t> </a:t>
            </a:r>
            <a:r>
              <a:rPr lang="en-US" dirty="0" err="1">
                <a:solidFill>
                  <a:srgbClr val="FF0000"/>
                </a:solidFill>
              </a:rPr>
              <a:t>ghế</a:t>
            </a:r>
            <a:r>
              <a:rPr lang="en-US" dirty="0">
                <a:solidFill>
                  <a:srgbClr val="FF0000"/>
                </a:solidFill>
              </a:rPr>
              <a:t> </a:t>
            </a:r>
            <a:r>
              <a:rPr lang="en-US" dirty="0" err="1">
                <a:solidFill>
                  <a:srgbClr val="FF0000"/>
                </a:solidFill>
              </a:rPr>
              <a:t>gỗ</a:t>
            </a:r>
            <a:r>
              <a:rPr lang="en-US" dirty="0">
                <a:solidFill>
                  <a:srgbClr val="FF0000"/>
                </a:solidFill>
              </a:rPr>
              <a:t>. </a:t>
            </a:r>
            <a:r>
              <a:rPr lang="en-US" dirty="0" err="1">
                <a:solidFill>
                  <a:srgbClr val="FF0000"/>
                </a:solidFill>
              </a:rPr>
              <a:t>Không</a:t>
            </a:r>
            <a:r>
              <a:rPr lang="en-US" dirty="0">
                <a:solidFill>
                  <a:srgbClr val="FF0000"/>
                </a:solidFill>
              </a:rPr>
              <a:t> </a:t>
            </a:r>
            <a:r>
              <a:rPr lang="en-US" dirty="0" err="1">
                <a:solidFill>
                  <a:srgbClr val="FF0000"/>
                </a:solidFill>
              </a:rPr>
              <a:t>ai</a:t>
            </a:r>
            <a:r>
              <a:rPr lang="en-US" dirty="0">
                <a:solidFill>
                  <a:srgbClr val="FF0000"/>
                </a:solidFill>
              </a:rPr>
              <a:t> </a:t>
            </a:r>
            <a:r>
              <a:rPr lang="en-US" dirty="0" err="1">
                <a:solidFill>
                  <a:srgbClr val="FF0000"/>
                </a:solidFill>
              </a:rPr>
              <a:t>quan</a:t>
            </a:r>
            <a:r>
              <a:rPr lang="en-US" dirty="0">
                <a:solidFill>
                  <a:srgbClr val="FF0000"/>
                </a:solidFill>
              </a:rPr>
              <a:t> </a:t>
            </a:r>
            <a:r>
              <a:rPr lang="en-US" dirty="0" err="1">
                <a:solidFill>
                  <a:srgbClr val="FF0000"/>
                </a:solidFill>
              </a:rPr>
              <a:t>tâm</a:t>
            </a:r>
            <a:r>
              <a:rPr lang="en-US" dirty="0">
                <a:solidFill>
                  <a:srgbClr val="FF0000"/>
                </a:solidFill>
              </a:rPr>
              <a:t> </a:t>
            </a:r>
            <a:r>
              <a:rPr lang="en-US" dirty="0" err="1">
                <a:solidFill>
                  <a:srgbClr val="FF0000"/>
                </a:solidFill>
              </a:rPr>
              <a:t>ảnh</a:t>
            </a:r>
            <a:r>
              <a:rPr lang="en-US" dirty="0">
                <a:solidFill>
                  <a:srgbClr val="FF0000"/>
                </a:solidFill>
              </a:rPr>
              <a:t> </a:t>
            </a:r>
            <a:r>
              <a:rPr lang="en-US" dirty="0" err="1">
                <a:solidFill>
                  <a:srgbClr val="FF0000"/>
                </a:solidFill>
              </a:rPr>
              <a:t>này</a:t>
            </a:r>
            <a:r>
              <a:rPr lang="en-US" dirty="0">
                <a:solidFill>
                  <a:srgbClr val="FF0000"/>
                </a:solidFill>
              </a:rPr>
              <a:t> </a:t>
            </a:r>
            <a:r>
              <a:rPr lang="en-US" dirty="0" err="1">
                <a:solidFill>
                  <a:srgbClr val="FF0000"/>
                </a:solidFill>
              </a:rPr>
              <a:t>chụp</a:t>
            </a:r>
            <a:r>
              <a:rPr lang="en-US" dirty="0">
                <a:solidFill>
                  <a:srgbClr val="FF0000"/>
                </a:solidFill>
              </a:rPr>
              <a:t> </a:t>
            </a:r>
            <a:r>
              <a:rPr lang="en-US" dirty="0" err="1">
                <a:solidFill>
                  <a:srgbClr val="FF0000"/>
                </a:solidFill>
              </a:rPr>
              <a:t>từ</a:t>
            </a:r>
            <a:r>
              <a:rPr lang="en-US" dirty="0">
                <a:solidFill>
                  <a:srgbClr val="FF0000"/>
                </a:solidFill>
              </a:rPr>
              <a:t> </a:t>
            </a:r>
            <a:r>
              <a:rPr lang="en-US" dirty="0" err="1">
                <a:solidFill>
                  <a:srgbClr val="FF0000"/>
                </a:solidFill>
              </a:rPr>
              <a:t>bao</a:t>
            </a:r>
            <a:r>
              <a:rPr lang="en-US" dirty="0">
                <a:solidFill>
                  <a:srgbClr val="FF0000"/>
                </a:solidFill>
              </a:rPr>
              <a:t> </a:t>
            </a:r>
            <a:r>
              <a:rPr lang="en-US" dirty="0" err="1">
                <a:solidFill>
                  <a:srgbClr val="FF0000"/>
                </a:solidFill>
              </a:rPr>
              <a:t>giờ</a:t>
            </a:r>
            <a:r>
              <a:rPr lang="en-US" dirty="0">
                <a:solidFill>
                  <a:srgbClr val="FF0000"/>
                </a:solidFill>
              </a:rPr>
              <a:t>, </a:t>
            </a:r>
            <a:r>
              <a:rPr lang="en-US" dirty="0" err="1">
                <a:solidFill>
                  <a:srgbClr val="FF0000"/>
                </a:solidFill>
              </a:rPr>
              <a:t>có</a:t>
            </a:r>
            <a:r>
              <a:rPr lang="en-US" dirty="0">
                <a:solidFill>
                  <a:srgbClr val="FF0000"/>
                </a:solidFill>
              </a:rPr>
              <a:t> </a:t>
            </a:r>
            <a:r>
              <a:rPr lang="en-US" dirty="0" err="1">
                <a:solidFill>
                  <a:srgbClr val="FF0000"/>
                </a:solidFill>
              </a:rPr>
              <a:t>phải</a:t>
            </a:r>
            <a:r>
              <a:rPr lang="en-US" dirty="0">
                <a:solidFill>
                  <a:srgbClr val="FF0000"/>
                </a:solidFill>
              </a:rPr>
              <a:t> </a:t>
            </a:r>
            <a:r>
              <a:rPr lang="en-US" dirty="0" err="1">
                <a:solidFill>
                  <a:srgbClr val="FF0000"/>
                </a:solidFill>
              </a:rPr>
              <a:t>nhà</a:t>
            </a:r>
            <a:r>
              <a:rPr lang="en-US" dirty="0">
                <a:solidFill>
                  <a:srgbClr val="FF0000"/>
                </a:solidFill>
              </a:rPr>
              <a:t> </a:t>
            </a:r>
            <a:r>
              <a:rPr lang="en-US" dirty="0" err="1">
                <a:solidFill>
                  <a:srgbClr val="FF0000"/>
                </a:solidFill>
              </a:rPr>
              <a:t>ông</a:t>
            </a:r>
            <a:r>
              <a:rPr lang="en-US" dirty="0">
                <a:solidFill>
                  <a:srgbClr val="FF0000"/>
                </a:solidFill>
              </a:rPr>
              <a:t> </a:t>
            </a:r>
            <a:r>
              <a:rPr lang="en-US" dirty="0" err="1">
                <a:solidFill>
                  <a:srgbClr val="FF0000"/>
                </a:solidFill>
              </a:rPr>
              <a:t>Võ</a:t>
            </a:r>
            <a:r>
              <a:rPr lang="en-US" dirty="0">
                <a:solidFill>
                  <a:srgbClr val="FF0000"/>
                </a:solidFill>
              </a:rPr>
              <a:t> </a:t>
            </a:r>
            <a:r>
              <a:rPr lang="en-US" dirty="0" err="1">
                <a:solidFill>
                  <a:srgbClr val="FF0000"/>
                </a:solidFill>
              </a:rPr>
              <a:t>không</a:t>
            </a:r>
            <a:r>
              <a:rPr lang="en-US" dirty="0">
                <a:solidFill>
                  <a:srgbClr val="FF0000"/>
                </a:solidFill>
              </a:rPr>
              <a:t>, </a:t>
            </a:r>
            <a:r>
              <a:rPr lang="en-US" dirty="0" err="1">
                <a:solidFill>
                  <a:srgbClr val="FF0000"/>
                </a:solidFill>
              </a:rPr>
              <a:t>và</a:t>
            </a:r>
            <a:r>
              <a:rPr lang="en-US" dirty="0">
                <a:solidFill>
                  <a:srgbClr val="FF0000"/>
                </a:solidFill>
              </a:rPr>
              <a:t> </a:t>
            </a:r>
            <a:r>
              <a:rPr lang="en-US" dirty="0" err="1">
                <a:solidFill>
                  <a:srgbClr val="FF0000"/>
                </a:solidFill>
              </a:rPr>
              <a:t>có</a:t>
            </a:r>
            <a:r>
              <a:rPr lang="en-US" dirty="0">
                <a:solidFill>
                  <a:srgbClr val="FF0000"/>
                </a:solidFill>
              </a:rPr>
              <a:t> </a:t>
            </a:r>
            <a:r>
              <a:rPr lang="en-US" dirty="0" err="1">
                <a:solidFill>
                  <a:srgbClr val="FF0000"/>
                </a:solidFill>
              </a:rPr>
              <a:t>liên</a:t>
            </a:r>
            <a:r>
              <a:rPr lang="en-US" dirty="0">
                <a:solidFill>
                  <a:srgbClr val="FF0000"/>
                </a:solidFill>
              </a:rPr>
              <a:t> </a:t>
            </a:r>
            <a:r>
              <a:rPr lang="en-US" dirty="0" err="1">
                <a:solidFill>
                  <a:srgbClr val="FF0000"/>
                </a:solidFill>
              </a:rPr>
              <a:t>quan</a:t>
            </a:r>
            <a:r>
              <a:rPr lang="en-US" dirty="0">
                <a:solidFill>
                  <a:srgbClr val="FF0000"/>
                </a:solidFill>
              </a:rPr>
              <a:t> </a:t>
            </a:r>
            <a:r>
              <a:rPr lang="en-US" dirty="0" err="1">
                <a:solidFill>
                  <a:srgbClr val="FF0000"/>
                </a:solidFill>
              </a:rPr>
              <a:t>gì</a:t>
            </a:r>
            <a:r>
              <a:rPr lang="en-US" dirty="0">
                <a:solidFill>
                  <a:srgbClr val="FF0000"/>
                </a:solidFill>
              </a:rPr>
              <a:t> </a:t>
            </a:r>
            <a:r>
              <a:rPr lang="en-US" dirty="0" err="1">
                <a:solidFill>
                  <a:srgbClr val="FF0000"/>
                </a:solidFill>
              </a:rPr>
              <a:t>đến</a:t>
            </a:r>
            <a:r>
              <a:rPr lang="en-US" dirty="0">
                <a:solidFill>
                  <a:srgbClr val="FF0000"/>
                </a:solidFill>
              </a:rPr>
              <a:t> </a:t>
            </a:r>
            <a:r>
              <a:rPr lang="en-US" dirty="0" err="1">
                <a:solidFill>
                  <a:srgbClr val="FF0000"/>
                </a:solidFill>
              </a:rPr>
              <a:t>lũ</a:t>
            </a:r>
            <a:r>
              <a:rPr lang="en-US" dirty="0">
                <a:solidFill>
                  <a:srgbClr val="FF0000"/>
                </a:solidFill>
              </a:rPr>
              <a:t> </a:t>
            </a:r>
            <a:r>
              <a:rPr lang="en-US" dirty="0" err="1">
                <a:solidFill>
                  <a:srgbClr val="FF0000"/>
                </a:solidFill>
              </a:rPr>
              <a:t>lụt</a:t>
            </a:r>
            <a:r>
              <a:rPr lang="en-US" dirty="0">
                <a:solidFill>
                  <a:srgbClr val="FF0000"/>
                </a:solidFill>
              </a:rPr>
              <a:t> </a:t>
            </a:r>
            <a:r>
              <a:rPr lang="en-US" dirty="0" err="1">
                <a:solidFill>
                  <a:srgbClr val="FF0000"/>
                </a:solidFill>
              </a:rPr>
              <a:t>năm</a:t>
            </a:r>
            <a:r>
              <a:rPr lang="en-US" dirty="0">
                <a:solidFill>
                  <a:srgbClr val="FF0000"/>
                </a:solidFill>
              </a:rPr>
              <a:t> nay </a:t>
            </a:r>
            <a:r>
              <a:rPr lang="en-US" dirty="0" err="1">
                <a:solidFill>
                  <a:srgbClr val="FF0000"/>
                </a:solidFill>
              </a:rPr>
              <a:t>không</a:t>
            </a:r>
            <a:endParaRPr lang="en-US" dirty="0">
              <a:solidFill>
                <a:srgbClr val="FF0000"/>
              </a:solidFill>
            </a:endParaRPr>
          </a:p>
        </p:txBody>
      </p:sp>
      <p:pic>
        <p:nvPicPr>
          <p:cNvPr id="1026" name="Picture 2"/>
          <p:cNvPicPr>
            <a:picLocks noChangeAspect="1" noChangeArrowheads="1"/>
          </p:cNvPicPr>
          <p:nvPr/>
        </p:nvPicPr>
        <p:blipFill>
          <a:blip r:embed="rId3"/>
          <a:srcRect/>
          <a:stretch>
            <a:fillRect/>
          </a:stretch>
        </p:blipFill>
        <p:spPr bwMode="auto">
          <a:xfrm>
            <a:off x="6617528" y="1210840"/>
            <a:ext cx="3288472" cy="4627889"/>
          </a:xfrm>
          <a:prstGeom prst="rect">
            <a:avLst/>
          </a:prstGeom>
          <a:noFill/>
          <a:ln w="9525">
            <a:noFill/>
            <a:miter lim="800000"/>
            <a:headEnd/>
            <a:tailEnd/>
          </a:ln>
          <a:effectLst/>
        </p:spPr>
      </p:pic>
    </p:spTree>
    <p:extLst>
      <p:ext uri="{BB962C8B-B14F-4D97-AF65-F5344CB8AC3E}">
        <p14:creationId xmlns:p14="http://schemas.microsoft.com/office/powerpoint/2010/main" val="3558984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706105" y="2122098"/>
            <a:ext cx="8506905" cy="2251494"/>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a:solidFill>
                  <a:schemeClr val="accent2">
                    <a:lumMod val="50000"/>
                  </a:schemeClr>
                </a:solidFill>
                <a:latin typeface="Times New Roman" panose="02020603050405020304" pitchFamily="18" charset="0"/>
                <a:cs typeface="Times New Roman" panose="02020603050405020304" pitchFamily="18" charset="0"/>
              </a:rPr>
              <a:t>PHẦN II</a:t>
            </a:r>
          </a:p>
          <a:p>
            <a:pPr algn="ctr">
              <a:defRPr/>
            </a:pPr>
            <a:r>
              <a:rPr lang="en-US" sz="4000"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Lỗi</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thường</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gặp</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khi</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4000" dirty="0">
                <a:solidFill>
                  <a:schemeClr val="accent2">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2">
                    <a:lumMod val="50000"/>
                  </a:schemeClr>
                </a:solidFill>
                <a:latin typeface="Times New Roman" panose="02020603050405020304" pitchFamily="18" charset="0"/>
                <a:cs typeface="Times New Roman" panose="02020603050405020304" pitchFamily="18" charset="0"/>
              </a:rPr>
              <a:t>thông</a:t>
            </a:r>
            <a:endParaRPr lang="en-US" sz="4000" dirty="0">
              <a:ln w="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369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279410" y="1668324"/>
            <a:ext cx="9581467" cy="5008522"/>
            <a:chOff x="-404932" y="1744180"/>
            <a:chExt cx="10562070" cy="5519928"/>
          </a:xfrm>
        </p:grpSpPr>
        <p:sp>
          <p:nvSpPr>
            <p:cNvPr id="5" name="Cloud 4"/>
            <p:cNvSpPr/>
            <p:nvPr/>
          </p:nvSpPr>
          <p:spPr>
            <a:xfrm>
              <a:off x="2103503" y="1744180"/>
              <a:ext cx="6219988" cy="1487206"/>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u="sng" dirty="0">
                  <a:solidFill>
                    <a:schemeClr val="accent2">
                      <a:lumMod val="50000"/>
                    </a:schemeClr>
                  </a:solidFill>
                  <a:latin typeface="Times New Roman" panose="02020603050405020304" pitchFamily="18" charset="0"/>
                  <a:cs typeface="Times New Roman" panose="02020603050405020304" pitchFamily="18" charset="0"/>
                </a:rPr>
                <a:t>LỖI DỰ BÁO</a:t>
              </a:r>
              <a:r>
                <a:rPr lang="en-US" b="1" dirty="0">
                  <a:solidFill>
                    <a:schemeClr val="accent2">
                      <a:lumMod val="50000"/>
                    </a:schemeClr>
                  </a:solidFill>
                  <a:latin typeface="Times New Roman" panose="02020603050405020304" pitchFamily="18" charset="0"/>
                  <a:cs typeface="Times New Roman" panose="02020603050405020304" pitchFamily="18" charset="0"/>
                </a:rPr>
                <a:t>: KHÔNG LƯỜNG TRƯỚC ĐƯỢC KHỦNG HOẢNG TRUYỀN THÔNG XẢY RA</a:t>
              </a:r>
            </a:p>
          </p:txBody>
        </p:sp>
        <p:sp>
          <p:nvSpPr>
            <p:cNvPr id="9" name="Cloud 8"/>
            <p:cNvSpPr/>
            <p:nvPr/>
          </p:nvSpPr>
          <p:spPr>
            <a:xfrm>
              <a:off x="-404932" y="3423187"/>
              <a:ext cx="3897413" cy="2110606"/>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Cloud 9"/>
            <p:cNvSpPr/>
            <p:nvPr/>
          </p:nvSpPr>
          <p:spPr>
            <a:xfrm>
              <a:off x="5851725" y="3279740"/>
              <a:ext cx="4305413" cy="1953520"/>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p>
            <a:p>
              <a:pPr algn="ctr">
                <a:defRPr/>
              </a:pPr>
              <a:r>
                <a:rPr lang="en-US" b="1" u="sng" dirty="0">
                  <a:solidFill>
                    <a:schemeClr val="accent2">
                      <a:lumMod val="50000"/>
                    </a:schemeClr>
                  </a:solidFill>
                  <a:latin typeface="Times New Roman" panose="02020603050405020304" pitchFamily="18" charset="0"/>
                  <a:cs typeface="Times New Roman" panose="02020603050405020304" pitchFamily="18" charset="0"/>
                </a:rPr>
                <a:t>LỖI CHỦ QUAN</a:t>
              </a:r>
              <a:r>
                <a:rPr lang="en-US" b="1" dirty="0">
                  <a:solidFill>
                    <a:schemeClr val="accent2">
                      <a:lumMod val="50000"/>
                    </a:schemeClr>
                  </a:solidFill>
                  <a:latin typeface="Times New Roman" panose="02020603050405020304" pitchFamily="18" charset="0"/>
                  <a:cs typeface="Times New Roman" panose="02020603050405020304" pitchFamily="18" charset="0"/>
                </a:rPr>
                <a:t>: QUÁ TỰ TIN VÀO CÁC MỐI QUAN HỆ ĐỂ CHỈ ĐẠO TRUYỀN THÔNG</a:t>
              </a:r>
            </a:p>
            <a:p>
              <a:pPr algn="ctr">
                <a:defRPr/>
              </a:pPr>
              <a:endParaRPr lang="en-US" sz="2177"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1" name="Cloud 10"/>
            <p:cNvSpPr/>
            <p:nvPr/>
          </p:nvSpPr>
          <p:spPr>
            <a:xfrm>
              <a:off x="1312538" y="5608163"/>
              <a:ext cx="8796079" cy="1655945"/>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b="1" dirty="0">
                  <a:solidFill>
                    <a:schemeClr val="accent2">
                      <a:lumMod val="50000"/>
                    </a:schemeClr>
                  </a:solidFill>
                  <a:latin typeface="Times New Roman" panose="02020603050405020304" pitchFamily="18" charset="0"/>
                  <a:cs typeface="Times New Roman" panose="02020603050405020304" pitchFamily="18" charset="0"/>
                </a:rPr>
                <a:t> </a:t>
              </a:r>
            </a:p>
            <a:p>
              <a:pPr algn="ctr">
                <a:defRPr/>
              </a:pPr>
              <a:r>
                <a:rPr lang="en-US" sz="1500" b="1" u="sng" dirty="0">
                  <a:solidFill>
                    <a:schemeClr val="accent2">
                      <a:lumMod val="50000"/>
                    </a:schemeClr>
                  </a:solidFill>
                  <a:latin typeface="Times New Roman" panose="02020603050405020304" pitchFamily="18" charset="0"/>
                  <a:cs typeface="Times New Roman" panose="02020603050405020304" pitchFamily="18" charset="0"/>
                </a:rPr>
                <a:t>LỖI “ĐỔ VẤY”: </a:t>
              </a:r>
              <a:r>
                <a:rPr lang="en-US" sz="1500" b="1" dirty="0">
                  <a:solidFill>
                    <a:schemeClr val="accent2">
                      <a:lumMod val="50000"/>
                    </a:schemeClr>
                  </a:solidFill>
                  <a:latin typeface="Times New Roman" panose="02020603050405020304" pitchFamily="18" charset="0"/>
                  <a:cs typeface="Times New Roman" panose="02020603050405020304" pitchFamily="18" charset="0"/>
                </a:rPr>
                <a:t>TÌM MỌI CÁCH ĐỂ ĐẨY TRÁCH NHIỆM HOẶC ĐỔ LỖI (CHO “CÁC BAN NGÀNH KHÁC”, CHO CÔNG LUẬN, CHO BÁO CHÍ, CHO CƠ QUAN QUẢN LÝ, THẬM CHÍ CHO CẤP TRÊN, VÀ CẢ CHO ….“THẾ LỰC THÙ ĐỊCH”…. </a:t>
              </a:r>
            </a:p>
          </p:txBody>
        </p:sp>
      </p:grpSp>
      <p:sp>
        <p:nvSpPr>
          <p:cNvPr id="12" name="Flowchart: Alternate Process 11"/>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2.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Lỗi</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thường</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gặp</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khi</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600" dirty="0">
                <a:solidFill>
                  <a:schemeClr val="accent2">
                    <a:lumMod val="50000"/>
                  </a:schemeClr>
                </a:solidFill>
                <a:latin typeface="Times New Roman" panose="02020603050405020304" pitchFamily="18" charset="0"/>
                <a:cs typeface="Times New Roman" panose="02020603050405020304" pitchFamily="18" charset="0"/>
              </a:rPr>
              <a:t> </a:t>
            </a:r>
            <a:r>
              <a:rPr lang="en-US" sz="3600" dirty="0" err="1">
                <a:solidFill>
                  <a:schemeClr val="accent2">
                    <a:lumMod val="50000"/>
                  </a:schemeClr>
                </a:solidFill>
                <a:latin typeface="Times New Roman" panose="02020603050405020304" pitchFamily="18" charset="0"/>
                <a:cs typeface="Times New Roman" panose="02020603050405020304" pitchFamily="18" charset="0"/>
              </a:rPr>
              <a:t>thông</a:t>
            </a:r>
            <a:endParaRPr lang="en-US" sz="3600" dirty="0">
              <a:ln w="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5124" name="Picture 4"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980" y="3365635"/>
            <a:ext cx="2035534" cy="1356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33245" y="3347622"/>
            <a:ext cx="2829463" cy="1815882"/>
          </a:xfrm>
          <a:prstGeom prst="rect">
            <a:avLst/>
          </a:prstGeom>
        </p:spPr>
        <p:txBody>
          <a:bodyPr wrap="square">
            <a:spAutoFit/>
          </a:bodyPr>
          <a:lstStyle/>
          <a:p>
            <a:pPr algn="ctr">
              <a:defRPr/>
            </a:pPr>
            <a:r>
              <a:rPr lang="en-US" sz="1600" b="1" u="sng" dirty="0">
                <a:solidFill>
                  <a:schemeClr val="accent2">
                    <a:lumMod val="50000"/>
                  </a:schemeClr>
                </a:solidFill>
                <a:latin typeface="Times New Roman" panose="02020603050405020304" pitchFamily="18" charset="0"/>
                <a:cs typeface="Times New Roman" panose="02020603050405020304" pitchFamily="18" charset="0"/>
              </a:rPr>
              <a:t>LỖI NHẬN ĐỊNH:</a:t>
            </a:r>
            <a:r>
              <a:rPr lang="en-US" sz="1600" b="1" dirty="0">
                <a:solidFill>
                  <a:schemeClr val="accent2">
                    <a:lumMod val="50000"/>
                  </a:schemeClr>
                </a:solidFill>
                <a:latin typeface="Times New Roman" panose="02020603050405020304" pitchFamily="18" charset="0"/>
                <a:cs typeface="Times New Roman" panose="02020603050405020304" pitchFamily="18" charset="0"/>
              </a:rPr>
              <a:t> COI MỌI SỰ VIỆC ĐƯỢC TUNG LÊN MẠNG ĐỀU LÀ KHỦNG HOẢNG TRUYỀN THÔNG; COI KHỦNG HOẢNG XẢY RA LÀ DO TRUYỀN THÔNG</a:t>
            </a:r>
          </a:p>
        </p:txBody>
      </p:sp>
    </p:spTree>
    <p:extLst>
      <p:ext uri="{BB962C8B-B14F-4D97-AF65-F5344CB8AC3E}">
        <p14:creationId xmlns:p14="http://schemas.microsoft.com/office/powerpoint/2010/main" val="2578369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43797" y="273629"/>
            <a:ext cx="8170476" cy="1287752"/>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ln w="0"/>
                <a:solidFill>
                  <a:schemeClr val="accent2">
                    <a:lumMod val="50000"/>
                  </a:schemeClr>
                </a:solidFill>
                <a:latin typeface="Times New Roman" panose="02020603050405020304" pitchFamily="18" charset="0"/>
                <a:cs typeface="Times New Roman" panose="02020603050405020304" pitchFamily="18" charset="0"/>
              </a:rPr>
              <a:t>2.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số</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cách</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làm</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cũ</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còn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p>
          <a:p>
            <a:pPr algn="ctr">
              <a:defRPr/>
            </a:pPr>
            <a:r>
              <a:rPr lang="en-US" sz="2800" dirty="0" err="1">
                <a:solidFill>
                  <a:schemeClr val="accent2">
                    <a:lumMod val="50000"/>
                  </a:schemeClr>
                </a:solidFill>
                <a:latin typeface="Times New Roman" panose="02020603050405020304" pitchFamily="18" charset="0"/>
                <a:cs typeface="Times New Roman" panose="02020603050405020304" pitchFamily="18" charset="0"/>
              </a:rPr>
              <a:t>mang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quả</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nên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lạm</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p>
          <a:p>
            <a:pPr algn="ctr">
              <a:defRPr/>
            </a:pPr>
            <a:r>
              <a:rPr lang="en-US" sz="2800" dirty="0">
                <a:solidFill>
                  <a:schemeClr val="accent2">
                    <a:lumMod val="50000"/>
                  </a:schemeClr>
                </a:solidFill>
                <a:latin typeface="Times New Roman" panose="02020603050405020304" pitchFamily="18" charset="0"/>
                <a:cs typeface="Times New Roman" panose="02020603050405020304" pitchFamily="18" charset="0"/>
              </a:rPr>
              <a:t>(</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được</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triệt</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800" dirty="0">
                <a:solidFill>
                  <a:schemeClr val="accent2">
                    <a:lumMod val="50000"/>
                  </a:schemeClr>
                </a:solidFill>
                <a:latin typeface="Times New Roman" panose="02020603050405020304" pitchFamily="18" charset="0"/>
                <a:cs typeface="Times New Roman" panose="02020603050405020304" pitchFamily="18" charset="0"/>
              </a:rPr>
              <a:t>)</a:t>
            </a:r>
            <a:endParaRPr lang="en-US" sz="2800" dirty="0">
              <a:ln w="0"/>
              <a:solidFill>
                <a:schemeClr val="accent2">
                  <a:lumMod val="50000"/>
                </a:schemeClr>
              </a:solidFill>
              <a:latin typeface="Times New Roman" panose="02020603050405020304" pitchFamily="18" charset="0"/>
              <a:cs typeface="Times New Roman" panose="02020603050405020304" pitchFamily="18" charset="0"/>
            </a:endParaRPr>
          </a:p>
        </p:txBody>
      </p:sp>
      <p:grpSp>
        <p:nvGrpSpPr>
          <p:cNvPr id="14339" name="Group 6"/>
          <p:cNvGrpSpPr>
            <a:grpSpLocks/>
          </p:cNvGrpSpPr>
          <p:nvPr/>
        </p:nvGrpSpPr>
        <p:grpSpPr bwMode="auto">
          <a:xfrm>
            <a:off x="223359" y="1625932"/>
            <a:ext cx="9409572" cy="4775780"/>
            <a:chOff x="132366" y="1792532"/>
            <a:chExt cx="10372583" cy="5263421"/>
          </a:xfrm>
        </p:grpSpPr>
        <p:sp>
          <p:nvSpPr>
            <p:cNvPr id="5" name="Cloud 4"/>
            <p:cNvSpPr/>
            <p:nvPr/>
          </p:nvSpPr>
          <p:spPr>
            <a:xfrm>
              <a:off x="2376986" y="1792532"/>
              <a:ext cx="6219988" cy="1487206"/>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77" b="1"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bằng</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hệ</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ngoài</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luồng</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gỡ</a:t>
              </a:r>
              <a:r>
                <a:rPr lang="en-US" sz="2177" b="1" dirty="0">
                  <a:solidFill>
                    <a:schemeClr val="accent2">
                      <a:lumMod val="50000"/>
                    </a:schemeClr>
                  </a:solidFill>
                  <a:latin typeface="Times New Roman" panose="02020603050405020304" pitchFamily="18" charset="0"/>
                  <a:cs typeface="Times New Roman" panose="02020603050405020304" pitchFamily="18" charset="0"/>
                </a:rPr>
                <a:t> tin,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bài</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đã</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đăng</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trên</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mạng</a:t>
              </a:r>
              <a:endParaRPr lang="en-US" sz="2177"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9" name="Cloud 8"/>
            <p:cNvSpPr/>
            <p:nvPr/>
          </p:nvSpPr>
          <p:spPr>
            <a:xfrm>
              <a:off x="132366" y="3026021"/>
              <a:ext cx="3897415" cy="2835860"/>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chemeClr val="accent2">
                      <a:lumMod val="50000"/>
                    </a:schemeClr>
                  </a:solidFill>
                  <a:latin typeface="Times New Roman" panose="02020603050405020304" pitchFamily="18" charset="0"/>
                  <a:cs typeface="Times New Roman" panose="02020603050405020304" pitchFamily="18" charset="0"/>
                </a:rPr>
                <a:t>Gửi</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công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văn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Mật</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theo</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nâng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quan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điểm</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đến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các</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cơ</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quan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chỉ</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đạo</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định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b="1" dirty="0">
                  <a:solidFill>
                    <a:schemeClr val="accent2">
                      <a:lumMod val="50000"/>
                    </a:schemeClr>
                  </a:solidFill>
                  <a:latin typeface="Times New Roman" panose="02020603050405020304" pitchFamily="18" charset="0"/>
                  <a:cs typeface="Times New Roman" panose="02020603050405020304" pitchFamily="18" charset="0"/>
                </a:rPr>
                <a:t> tin </a:t>
              </a:r>
              <a:r>
                <a:rPr lang="en-US" b="1" dirty="0" err="1">
                  <a:solidFill>
                    <a:schemeClr val="accent2">
                      <a:lumMod val="50000"/>
                    </a:schemeClr>
                  </a:solidFill>
                  <a:latin typeface="Times New Roman" panose="02020603050405020304" pitchFamily="18" charset="0"/>
                  <a:cs typeface="Times New Roman" panose="02020603050405020304" pitchFamily="18" charset="0"/>
                </a:rPr>
                <a:t>báo</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chí</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mục</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đích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che</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đậy</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sự</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b="1" dirty="0">
                  <a:solidFill>
                    <a:schemeClr val="accent2">
                      <a:lumMod val="50000"/>
                    </a:schemeClr>
                  </a:solidFill>
                  <a:latin typeface="Times New Roman" panose="02020603050405020304" pitchFamily="18" charset="0"/>
                  <a:cs typeface="Times New Roman" panose="02020603050405020304" pitchFamily="18" charset="0"/>
                </a:rPr>
                <a:t>, né </a:t>
              </a:r>
              <a:r>
                <a:rPr lang="en-US" b="1" dirty="0" err="1">
                  <a:solidFill>
                    <a:schemeClr val="accent2">
                      <a:lumMod val="50000"/>
                    </a:schemeClr>
                  </a:solidFill>
                  <a:latin typeface="Times New Roman" panose="02020603050405020304" pitchFamily="18" charset="0"/>
                  <a:cs typeface="Times New Roman" panose="02020603050405020304" pitchFamily="18" charset="0"/>
                </a:rPr>
                <a:t>tránh</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thông</a:t>
              </a:r>
              <a:endParaRPr lang="en-US"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Cloud 9"/>
            <p:cNvSpPr/>
            <p:nvPr/>
          </p:nvSpPr>
          <p:spPr>
            <a:xfrm>
              <a:off x="6199536" y="3180800"/>
              <a:ext cx="4305413" cy="2027082"/>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nêu</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giải</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pháp</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cụ</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xử</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lý</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vấn</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đề</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chỉ</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kêu</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gọi</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niềm</a:t>
              </a:r>
              <a:r>
                <a:rPr lang="en-US" b="1" dirty="0">
                  <a:solidFill>
                    <a:schemeClr val="accent2">
                      <a:lumMod val="50000"/>
                    </a:schemeClr>
                  </a:solidFill>
                  <a:latin typeface="Times New Roman" panose="02020603050405020304" pitchFamily="18" charset="0"/>
                  <a:cs typeface="Times New Roman" panose="02020603050405020304" pitchFamily="18" charset="0"/>
                </a:rPr>
                <a:t> tin </a:t>
              </a:r>
              <a:r>
                <a:rPr lang="en-US" b="1" dirty="0" err="1">
                  <a:solidFill>
                    <a:schemeClr val="accent2">
                      <a:lumMod val="50000"/>
                    </a:schemeClr>
                  </a:solidFill>
                  <a:latin typeface="Times New Roman" panose="02020603050405020304" pitchFamily="18" charset="0"/>
                  <a:cs typeface="Times New Roman" panose="02020603050405020304" pitchFamily="18" charset="0"/>
                </a:rPr>
                <a:t>chung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chung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điệp</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thuyết</a:t>
              </a:r>
              <a:r>
                <a:rPr lang="en-US" b="1" dirty="0">
                  <a:solidFill>
                    <a:schemeClr val="accent2">
                      <a:lumMod val="50000"/>
                    </a:schemeClr>
                  </a:solidFill>
                  <a:latin typeface="Times New Roman" panose="02020603050405020304" pitchFamily="18" charset="0"/>
                  <a:cs typeface="Times New Roman" panose="02020603050405020304" pitchFamily="18" charset="0"/>
                </a:rPr>
                <a:t> </a:t>
              </a:r>
              <a:r>
                <a:rPr lang="en-US" b="1" dirty="0" err="1">
                  <a:solidFill>
                    <a:schemeClr val="accent2">
                      <a:lumMod val="50000"/>
                    </a:schemeClr>
                  </a:solidFill>
                  <a:latin typeface="Times New Roman" panose="02020603050405020304" pitchFamily="18" charset="0"/>
                  <a:cs typeface="Times New Roman" panose="02020603050405020304" pitchFamily="18" charset="0"/>
                </a:rPr>
                <a:t>phục</a:t>
              </a:r>
              <a:endParaRPr lang="en-US"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1" name="Cloud 10"/>
            <p:cNvSpPr/>
            <p:nvPr/>
          </p:nvSpPr>
          <p:spPr>
            <a:xfrm>
              <a:off x="2414253" y="5385144"/>
              <a:ext cx="7208292" cy="1670809"/>
            </a:xfrm>
            <a:prstGeom prst="clou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Tuyệt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hóa</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yếu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tố</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Quy</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trình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tập</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hóa</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trách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nhiệm</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thiếu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chân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cầu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thị</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ngôn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giải</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pháp</a:t>
              </a:r>
              <a:endParaRPr lang="en-US" sz="2000" b="1" dirty="0">
                <a:solidFill>
                  <a:schemeClr val="accent2">
                    <a:lumMod val="50000"/>
                  </a:schemeClr>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57836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16706">
            <a:off x="1608418" y="1945225"/>
            <a:ext cx="2119903" cy="74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312353">
            <a:off x="6042758" y="1798751"/>
            <a:ext cx="2019092" cy="90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02101" y="2588759"/>
            <a:ext cx="1571205" cy="111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14323" y="2927570"/>
            <a:ext cx="4171414" cy="3416320"/>
          </a:xfrm>
          <a:prstGeom prst="rect">
            <a:avLst/>
          </a:prstGeom>
          <a:noFill/>
        </p:spPr>
        <p:txBody>
          <a:bodyPr wrap="square">
            <a:spAutoFit/>
          </a:bodyPr>
          <a:lstStyle/>
          <a:p>
            <a:pPr>
              <a:defRPr/>
            </a:pPr>
            <a:r>
              <a:rPr lang="en-US" sz="2400" b="1" dirty="0" err="1">
                <a:solidFill>
                  <a:srgbClr val="C00000"/>
                </a:solidFill>
                <a:latin typeface="Times New Roman" panose="02020603050405020304" pitchFamily="18" charset="0"/>
                <a:cs typeface="Times New Roman" panose="02020603050405020304" pitchFamily="18" charset="0"/>
              </a:rPr>
              <a:t>Các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công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cụ</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tìm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kiếm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trên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mạng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lưu</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giữ</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gợi</a:t>
            </a:r>
            <a:r>
              <a:rPr lang="en-US" sz="2400" b="1" dirty="0">
                <a:solidFill>
                  <a:srgbClr val="C00000"/>
                </a:solidFill>
                <a:latin typeface="Times New Roman" panose="02020603050405020304" pitchFamily="18" charset="0"/>
                <a:cs typeface="Times New Roman" panose="02020603050405020304" pitchFamily="18" charset="0"/>
              </a:rPr>
              <a:t> ý </a:t>
            </a:r>
            <a:r>
              <a:rPr lang="en-US" sz="2400" b="1" dirty="0" err="1">
                <a:solidFill>
                  <a:srgbClr val="C00000"/>
                </a:solidFill>
                <a:latin typeface="Times New Roman" panose="02020603050405020304" pitchFamily="18" charset="0"/>
                <a:cs typeface="Times New Roman" panose="02020603050405020304" pitchFamily="18" charset="0"/>
              </a:rPr>
              <a:t>các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nội</a:t>
            </a:r>
            <a:r>
              <a:rPr lang="en-US" sz="2400" b="1" dirty="0">
                <a:solidFill>
                  <a:srgbClr val="C00000"/>
                </a:solidFill>
                <a:latin typeface="Times New Roman" panose="02020603050405020304" pitchFamily="18" charset="0"/>
                <a:cs typeface="Times New Roman" panose="02020603050405020304" pitchFamily="18" charset="0"/>
              </a:rPr>
              <a:t> dung </a:t>
            </a:r>
            <a:r>
              <a:rPr lang="en-US" sz="2400" b="1" dirty="0" err="1">
                <a:solidFill>
                  <a:srgbClr val="C00000"/>
                </a:solidFill>
                <a:latin typeface="Times New Roman" panose="02020603050405020304" pitchFamily="18" charset="0"/>
                <a:cs typeface="Times New Roman" panose="02020603050405020304" pitchFamily="18" charset="0"/>
              </a:rPr>
              <a:t>tìm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kiếm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có</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liên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quan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hiển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thị</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các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nội</a:t>
            </a:r>
            <a:r>
              <a:rPr lang="en-US" sz="2400" b="1" dirty="0">
                <a:solidFill>
                  <a:srgbClr val="C00000"/>
                </a:solidFill>
                <a:latin typeface="Times New Roman" panose="02020603050405020304" pitchFamily="18" charset="0"/>
                <a:cs typeface="Times New Roman" panose="02020603050405020304" pitchFamily="18" charset="0"/>
              </a:rPr>
              <a:t> dung </a:t>
            </a:r>
            <a:r>
              <a:rPr lang="en-US" sz="2400" b="1" dirty="0" err="1">
                <a:solidFill>
                  <a:srgbClr val="C00000"/>
                </a:solidFill>
                <a:latin typeface="Times New Roman" panose="02020603050405020304" pitchFamily="18" charset="0"/>
                <a:cs typeface="Times New Roman" panose="02020603050405020304" pitchFamily="18" charset="0"/>
              </a:rPr>
              <a:t>được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xem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nhiều</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thông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thường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là</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nội</a:t>
            </a:r>
            <a:r>
              <a:rPr lang="en-US" sz="2400" b="1" dirty="0">
                <a:solidFill>
                  <a:srgbClr val="C00000"/>
                </a:solidFill>
                <a:latin typeface="Times New Roman" panose="02020603050405020304" pitchFamily="18" charset="0"/>
                <a:cs typeface="Times New Roman" panose="02020603050405020304" pitchFamily="18" charset="0"/>
              </a:rPr>
              <a:t> dung “</a:t>
            </a:r>
            <a:r>
              <a:rPr lang="en-US" sz="2400" b="1" dirty="0" err="1">
                <a:solidFill>
                  <a:srgbClr val="C00000"/>
                </a:solidFill>
                <a:latin typeface="Times New Roman" panose="02020603050405020304" pitchFamily="18" charset="0"/>
                <a:cs typeface="Times New Roman" panose="02020603050405020304" pitchFamily="18" charset="0"/>
              </a:rPr>
              <a:t>tiêu</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cực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vì</a:t>
            </a:r>
            <a:r>
              <a:rPr lang="en-US" sz="2400" b="1" dirty="0">
                <a:solidFill>
                  <a:srgbClr val="C00000"/>
                </a:solidFill>
                <a:latin typeface="Times New Roman" panose="02020603050405020304" pitchFamily="18" charset="0"/>
                <a:cs typeface="Times New Roman" panose="02020603050405020304" pitchFamily="18" charset="0"/>
              </a:rPr>
              <a:t> Tin </a:t>
            </a:r>
            <a:r>
              <a:rPr lang="en-US" sz="2400" b="1" dirty="0" err="1">
                <a:solidFill>
                  <a:srgbClr val="C00000"/>
                </a:solidFill>
                <a:latin typeface="Times New Roman" panose="02020603050405020304" pitchFamily="18" charset="0"/>
                <a:cs typeface="Times New Roman" panose="02020603050405020304" pitchFamily="18" charset="0"/>
              </a:rPr>
              <a:t>tốt</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không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được</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xem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nhiều</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bằng</a:t>
            </a:r>
            <a:r>
              <a:rPr lang="en-US" sz="2400" b="1" dirty="0">
                <a:solidFill>
                  <a:srgbClr val="C00000"/>
                </a:solidFill>
                <a:latin typeface="Times New Roman" panose="02020603050405020304" pitchFamily="18" charset="0"/>
                <a:cs typeface="Times New Roman" panose="02020603050405020304" pitchFamily="18" charset="0"/>
              </a:rPr>
              <a:t> tin </a:t>
            </a:r>
            <a:r>
              <a:rPr lang="en-US" sz="2400" b="1" dirty="0" err="1">
                <a:solidFill>
                  <a:srgbClr val="C00000"/>
                </a:solidFill>
                <a:latin typeface="Times New Roman" panose="02020603050405020304" pitchFamily="18" charset="0"/>
                <a:cs typeface="Times New Roman" panose="02020603050405020304" pitchFamily="18" charset="0"/>
              </a:rPr>
              <a:t>xấu</a:t>
            </a:r>
            <a:r>
              <a:rPr lang="en-US" sz="2400" b="1" dirty="0">
                <a:solidFill>
                  <a:srgbClr val="C00000"/>
                </a:solidFill>
                <a:latin typeface="Times New Roman" panose="02020603050405020304" pitchFamily="18" charset="0"/>
                <a:cs typeface="Times New Roman" panose="02020603050405020304" pitchFamily="18" charset="0"/>
              </a:rPr>
              <a:t>, tin </a:t>
            </a:r>
            <a:r>
              <a:rPr lang="en-US" sz="2400" b="1" dirty="0" err="1">
                <a:solidFill>
                  <a:srgbClr val="C00000"/>
                </a:solidFill>
                <a:latin typeface="Times New Roman" panose="02020603050405020304" pitchFamily="18" charset="0"/>
                <a:cs typeface="Times New Roman" panose="02020603050405020304" pitchFamily="18" charset="0"/>
              </a:rPr>
              <a:t>giả</a:t>
            </a:r>
            <a:r>
              <a:rPr lang="en-US" sz="2400" b="1" dirty="0">
                <a:solidFill>
                  <a:srgbClr val="C00000"/>
                </a:solidFill>
                <a:latin typeface="Times New Roman" panose="02020603050405020304" pitchFamily="18" charset="0"/>
                <a:cs typeface="Times New Roman" panose="02020603050405020304" pitchFamily="18" charset="0"/>
              </a:rPr>
              <a:t>, tin </a:t>
            </a:r>
            <a:r>
              <a:rPr lang="en-US" sz="2400" b="1" dirty="0" err="1">
                <a:solidFill>
                  <a:srgbClr val="C00000"/>
                </a:solidFill>
                <a:latin typeface="Times New Roman" panose="02020603050405020304" pitchFamily="18" charset="0"/>
                <a:cs typeface="Times New Roman" panose="02020603050405020304" pitchFamily="18" charset="0"/>
              </a:rPr>
              <a:t>đồn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thất</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thiệt</a:t>
            </a:r>
            <a:r>
              <a:rPr lang="en-US" sz="2400" b="1" dirty="0">
                <a:solidFill>
                  <a:srgbClr val="C00000"/>
                </a:solidFill>
                <a:latin typeface="Times New Roman" panose="02020603050405020304" pitchFamily="18" charset="0"/>
                <a:cs typeface="Times New Roman" panose="02020603050405020304" pitchFamily="18" charset="0"/>
              </a:rPr>
              <a:t>….</a:t>
            </a:r>
          </a:p>
        </p:txBody>
      </p:sp>
      <p:sp>
        <p:nvSpPr>
          <p:cNvPr id="10" name="Explosion 2 9"/>
          <p:cNvSpPr/>
          <p:nvPr/>
        </p:nvSpPr>
        <p:spPr>
          <a:xfrm>
            <a:off x="4152596" y="3469289"/>
            <a:ext cx="5753404" cy="2868781"/>
          </a:xfrm>
          <a:prstGeom prst="irregularSeal2">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77" b="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Ngàn</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năm</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bia</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vẫn</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còn</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trơ</a:t>
            </a:r>
            <a:r>
              <a:rPr lang="en-US" sz="2177" b="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dirty="0" err="1">
                <a:solidFill>
                  <a:schemeClr val="accent2">
                    <a:lumMod val="50000"/>
                  </a:schemeClr>
                </a:solidFill>
                <a:latin typeface="Times New Roman" panose="02020603050405020304" pitchFamily="18" charset="0"/>
                <a:cs typeface="Times New Roman" panose="02020603050405020304" pitchFamily="18" charset="0"/>
              </a:rPr>
              <a:t>trơ</a:t>
            </a:r>
            <a:r>
              <a:rPr lang="en-US" sz="2177" b="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spTree>
    <p:extLst>
      <p:ext uri="{BB962C8B-B14F-4D97-AF65-F5344CB8AC3E}">
        <p14:creationId xmlns:p14="http://schemas.microsoft.com/office/powerpoint/2010/main" val="3685820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p:cNvSpPr/>
          <p:nvPr/>
        </p:nvSpPr>
        <p:spPr>
          <a:xfrm>
            <a:off x="327804" y="1533525"/>
            <a:ext cx="9256144" cy="3278188"/>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000" b="1" dirty="0">
                <a:solidFill>
                  <a:schemeClr val="accent2">
                    <a:lumMod val="50000"/>
                  </a:schemeClr>
                </a:solidFill>
                <a:latin typeface="Times New Roman" panose="02020603050405020304" pitchFamily="18" charset="0"/>
                <a:cs typeface="Times New Roman" panose="02020603050405020304" pitchFamily="18" charset="0"/>
              </a:rPr>
              <a:t>PHẦN III</a:t>
            </a:r>
          </a:p>
          <a:p>
            <a:pPr algn="ctr" eaLnBrk="1" fontAlgn="auto" hangingPunct="1">
              <a:spcBef>
                <a:spcPts val="0"/>
              </a:spcBef>
              <a:spcAft>
                <a:spcPts val="0"/>
              </a:spcAft>
              <a:defRPr/>
            </a:pPr>
            <a:endParaRPr lang="en-US" sz="3200" b="1" dirty="0">
              <a:solidFill>
                <a:schemeClr val="accent2">
                  <a:lumMod val="50000"/>
                </a:schemeClr>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en-US" sz="3200" b="1" dirty="0">
                <a:solidFill>
                  <a:schemeClr val="accent2">
                    <a:lumMod val="50000"/>
                  </a:schemeClr>
                </a:solidFill>
                <a:latin typeface="Times New Roman" panose="02020603050405020304" pitchFamily="18" charset="0"/>
                <a:cs typeface="Times New Roman" panose="02020603050405020304" pitchFamily="18" charset="0"/>
              </a:rPr>
              <a:t>CẦN TIẾP CẬN VÀ XỬ LÝ KHỦNG HOẢNG TRUYỀN THÔNG NHƯ THẾ NÀO?</a:t>
            </a:r>
          </a:p>
        </p:txBody>
      </p:sp>
    </p:spTree>
    <p:extLst>
      <p:ext uri="{BB962C8B-B14F-4D97-AF65-F5344CB8AC3E}">
        <p14:creationId xmlns:p14="http://schemas.microsoft.com/office/powerpoint/2010/main" val="120899037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173184"/>
            <a:ext cx="9705975" cy="800745"/>
          </a:xfrm>
        </p:spPr>
        <p:txBody>
          <a:bodyPr>
            <a:normAutofit fontScale="90000"/>
          </a:bodyPr>
          <a:lstStyle/>
          <a:p>
            <a:br>
              <a:rPr lang="en-US" sz="2438" b="1" dirty="0">
                <a:latin typeface="Times New Roman" panose="02020603050405020304" pitchFamily="18" charset="0"/>
                <a:cs typeface="Times New Roman" panose="02020603050405020304" pitchFamily="18" charset="0"/>
              </a:rPr>
            </a:br>
            <a:r>
              <a:rPr lang="en-US" sz="3250" b="1" dirty="0" err="1">
                <a:latin typeface="Times New Roman" panose="02020603050405020304" pitchFamily="18" charset="0"/>
                <a:cs typeface="Times New Roman" panose="02020603050405020304" pitchFamily="18" charset="0"/>
              </a:rPr>
              <a:t>Mức</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độ</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phát</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triển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các</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hội</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nhóm</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trên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mạng</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xã</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hội</a:t>
            </a:r>
            <a:br>
              <a:rPr lang="en-US" sz="3250" b="1" dirty="0">
                <a:latin typeface="Times New Roman" panose="02020603050405020304" pitchFamily="18" charset="0"/>
                <a:cs typeface="Times New Roman" panose="02020603050405020304" pitchFamily="18" charset="0"/>
              </a:rPr>
            </a:br>
            <a:r>
              <a:rPr lang="en-US" sz="3250" b="1" dirty="0" err="1">
                <a:latin typeface="Times New Roman" panose="02020603050405020304" pitchFamily="18" charset="0"/>
                <a:cs typeface="Times New Roman" panose="02020603050405020304" pitchFamily="18" charset="0"/>
              </a:rPr>
              <a:t>liên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quan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đến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từ</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khóa</a:t>
            </a:r>
            <a:r>
              <a:rPr lang="en-US" sz="3250" b="1" dirty="0">
                <a:latin typeface="Times New Roman" panose="02020603050405020304" pitchFamily="18" charset="0"/>
                <a:cs typeface="Times New Roman" panose="02020603050405020304" pitchFamily="18" charset="0"/>
              </a:rPr>
              <a:t> “</a:t>
            </a:r>
            <a:r>
              <a:rPr lang="en-US" sz="3250" b="1" dirty="0" err="1">
                <a:highlight>
                  <a:srgbClr val="FFFF00"/>
                </a:highlight>
                <a:latin typeface="Times New Roman" panose="02020603050405020304" pitchFamily="18" charset="0"/>
                <a:cs typeface="Times New Roman" panose="02020603050405020304" pitchFamily="18" charset="0"/>
              </a:rPr>
              <a:t>Sóc</a:t>
            </a:r>
            <a:r>
              <a:rPr lang="en-US" sz="3250" b="1" dirty="0">
                <a:highlight>
                  <a:srgbClr val="FFFF00"/>
                </a:highlight>
                <a:latin typeface="Times New Roman" panose="02020603050405020304" pitchFamily="18" charset="0"/>
                <a:cs typeface="Times New Roman" panose="02020603050405020304" pitchFamily="18" charset="0"/>
              </a:rPr>
              <a:t> </a:t>
            </a:r>
            <a:r>
              <a:rPr lang="en-US" sz="3250" b="1" dirty="0" err="1">
                <a:highlight>
                  <a:srgbClr val="FFFF00"/>
                </a:highlight>
                <a:latin typeface="Times New Roman" panose="02020603050405020304" pitchFamily="18" charset="0"/>
                <a:cs typeface="Times New Roman" panose="02020603050405020304" pitchFamily="18" charset="0"/>
              </a:rPr>
              <a:t>Sơn</a:t>
            </a:r>
            <a:r>
              <a:rPr lang="en-US" sz="3250" b="1" dirty="0">
                <a:latin typeface="Times New Roman" panose="02020603050405020304" pitchFamily="18" charset="0"/>
                <a:cs typeface="Times New Roman" panose="02020603050405020304" pitchFamily="18" charset="0"/>
              </a:rPr>
              <a:t>”</a:t>
            </a:r>
            <a:endParaRPr lang="en-US" sz="2438"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0152B6F-2161-AA00-3EAD-B89B0200F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34" y="2965202"/>
            <a:ext cx="3018815" cy="3181574"/>
          </a:xfrm>
          <a:prstGeom prst="rect">
            <a:avLst/>
          </a:prstGeom>
        </p:spPr>
      </p:pic>
      <p:pic>
        <p:nvPicPr>
          <p:cNvPr id="9" name="Picture 8">
            <a:extLst>
              <a:ext uri="{FF2B5EF4-FFF2-40B4-BE49-F238E27FC236}">
                <a16:creationId xmlns:a16="http://schemas.microsoft.com/office/drawing/2014/main" id="{B9C521A1-3652-576A-DC15-47B5CD628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83" y="2965201"/>
            <a:ext cx="3205904" cy="3181574"/>
          </a:xfrm>
          <a:prstGeom prst="rect">
            <a:avLst/>
          </a:prstGeom>
        </p:spPr>
      </p:pic>
      <p:pic>
        <p:nvPicPr>
          <p:cNvPr id="11" name="Picture 10">
            <a:extLst>
              <a:ext uri="{FF2B5EF4-FFF2-40B4-BE49-F238E27FC236}">
                <a16:creationId xmlns:a16="http://schemas.microsoft.com/office/drawing/2014/main" id="{976163ED-A392-77B7-7D7D-45ECAD998D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9346" y="2965200"/>
            <a:ext cx="3228639" cy="3181574"/>
          </a:xfrm>
          <a:prstGeom prst="rect">
            <a:avLst/>
          </a:prstGeom>
        </p:spPr>
      </p:pic>
      <p:pic>
        <p:nvPicPr>
          <p:cNvPr id="15" name="Picture 14">
            <a:extLst>
              <a:ext uri="{FF2B5EF4-FFF2-40B4-BE49-F238E27FC236}">
                <a16:creationId xmlns:a16="http://schemas.microsoft.com/office/drawing/2014/main" id="{D59D5528-C790-83C7-2613-BF522123D0B4}"/>
              </a:ext>
            </a:extLst>
          </p:cNvPr>
          <p:cNvPicPr>
            <a:picLocks noChangeAspect="1"/>
          </p:cNvPicPr>
          <p:nvPr/>
        </p:nvPicPr>
        <p:blipFill>
          <a:blip r:embed="rId5"/>
          <a:stretch>
            <a:fillRect/>
          </a:stretch>
        </p:blipFill>
        <p:spPr>
          <a:xfrm>
            <a:off x="68433" y="1637687"/>
            <a:ext cx="3018815" cy="2005625"/>
          </a:xfrm>
          <a:prstGeom prst="rect">
            <a:avLst/>
          </a:prstGeom>
        </p:spPr>
      </p:pic>
      <p:pic>
        <p:nvPicPr>
          <p:cNvPr id="19" name="Picture 18">
            <a:extLst>
              <a:ext uri="{FF2B5EF4-FFF2-40B4-BE49-F238E27FC236}">
                <a16:creationId xmlns:a16="http://schemas.microsoft.com/office/drawing/2014/main" id="{BE4E8954-478A-5B06-8055-E5E91DC71724}"/>
              </a:ext>
            </a:extLst>
          </p:cNvPr>
          <p:cNvPicPr>
            <a:picLocks noChangeAspect="1"/>
          </p:cNvPicPr>
          <p:nvPr/>
        </p:nvPicPr>
        <p:blipFill>
          <a:blip r:embed="rId6"/>
          <a:stretch>
            <a:fillRect/>
          </a:stretch>
        </p:blipFill>
        <p:spPr>
          <a:xfrm>
            <a:off x="3229346" y="1614355"/>
            <a:ext cx="3228639" cy="1350845"/>
          </a:xfrm>
          <a:prstGeom prst="rect">
            <a:avLst/>
          </a:prstGeom>
        </p:spPr>
      </p:pic>
      <p:pic>
        <p:nvPicPr>
          <p:cNvPr id="21" name="Picture 20">
            <a:extLst>
              <a:ext uri="{FF2B5EF4-FFF2-40B4-BE49-F238E27FC236}">
                <a16:creationId xmlns:a16="http://schemas.microsoft.com/office/drawing/2014/main" id="{A7FD1BF6-D00F-5198-1D60-0BFAC5D9D495}"/>
              </a:ext>
            </a:extLst>
          </p:cNvPr>
          <p:cNvPicPr>
            <a:picLocks noChangeAspect="1"/>
          </p:cNvPicPr>
          <p:nvPr/>
        </p:nvPicPr>
        <p:blipFill>
          <a:blip r:embed="rId7"/>
          <a:stretch>
            <a:fillRect/>
          </a:stretch>
        </p:blipFill>
        <p:spPr>
          <a:xfrm>
            <a:off x="6568503" y="1637687"/>
            <a:ext cx="3237484" cy="1224576"/>
          </a:xfrm>
          <a:prstGeom prst="rect">
            <a:avLst/>
          </a:prstGeom>
        </p:spPr>
      </p:pic>
      <p:cxnSp>
        <p:nvCxnSpPr>
          <p:cNvPr id="23" name="Straight Connector 22">
            <a:extLst>
              <a:ext uri="{FF2B5EF4-FFF2-40B4-BE49-F238E27FC236}">
                <a16:creationId xmlns:a16="http://schemas.microsoft.com/office/drawing/2014/main" id="{965D31D6-1CDC-8E27-65E6-E0B272792D59}"/>
              </a:ext>
            </a:extLst>
          </p:cNvPr>
          <p:cNvCxnSpPr/>
          <p:nvPr/>
        </p:nvCxnSpPr>
        <p:spPr>
          <a:xfrm>
            <a:off x="2362201" y="1232518"/>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8967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13486" y="504523"/>
            <a:ext cx="9705975" cy="516830"/>
          </a:xfrm>
        </p:spPr>
        <p:txBody>
          <a:bodyPr>
            <a:normAutofit fontScale="90000"/>
          </a:bodyPr>
          <a:lstStyle/>
          <a:p>
            <a:r>
              <a:rPr lang="en-US" sz="3250" b="1" dirty="0" err="1">
                <a:latin typeface="Times New Roman" panose="02020603050405020304" pitchFamily="18" charset="0"/>
                <a:cs typeface="Times New Roman" panose="02020603050405020304" pitchFamily="18" charset="0"/>
              </a:rPr>
              <a:t>Một</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số</a:t>
            </a:r>
            <a:r>
              <a:rPr lang="en-US" sz="3250" b="1" dirty="0">
                <a:latin typeface="Times New Roman" panose="02020603050405020304" pitchFamily="18" charset="0"/>
                <a:cs typeface="Times New Roman" panose="02020603050405020304" pitchFamily="18" charset="0"/>
              </a:rPr>
              <a:t> tin </a:t>
            </a:r>
            <a:r>
              <a:rPr lang="en-US" sz="3250" b="1" dirty="0" err="1">
                <a:latin typeface="Times New Roman" panose="02020603050405020304" pitchFamily="18" charset="0"/>
                <a:cs typeface="Times New Roman" panose="02020603050405020304" pitchFamily="18" charset="0"/>
              </a:rPr>
              <a:t>tức</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nóng</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trên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mạng</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xã</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hội</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thời</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gian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gần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đây</a:t>
            </a:r>
            <a:endParaRPr lang="en-US" sz="2275"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6EBE6D5-CE84-9028-A36E-417E838F7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86" y="1289758"/>
            <a:ext cx="4839514" cy="5170415"/>
          </a:xfrm>
          <a:prstGeom prst="rect">
            <a:avLst/>
          </a:prstGeom>
        </p:spPr>
      </p:pic>
      <p:pic>
        <p:nvPicPr>
          <p:cNvPr id="7" name="Picture 6">
            <a:extLst>
              <a:ext uri="{FF2B5EF4-FFF2-40B4-BE49-F238E27FC236}">
                <a16:creationId xmlns:a16="http://schemas.microsoft.com/office/drawing/2014/main" id="{C661D669-4C84-48E9-3DD5-504C1C3F6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6342" y="1289758"/>
            <a:ext cx="4736171" cy="5170413"/>
          </a:xfrm>
          <a:prstGeom prst="rect">
            <a:avLst/>
          </a:prstGeom>
        </p:spPr>
      </p:pic>
      <p:cxnSp>
        <p:nvCxnSpPr>
          <p:cNvPr id="12" name="Straight Connector 11">
            <a:extLst>
              <a:ext uri="{FF2B5EF4-FFF2-40B4-BE49-F238E27FC236}">
                <a16:creationId xmlns:a16="http://schemas.microsoft.com/office/drawing/2014/main" id="{545EA954-2DA0-F428-D8D0-E0CE5CC95247}"/>
              </a:ext>
            </a:extLst>
          </p:cNvPr>
          <p:cNvCxnSpPr/>
          <p:nvPr/>
        </p:nvCxnSpPr>
        <p:spPr>
          <a:xfrm>
            <a:off x="2332193" y="1155555"/>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06488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86539" y="392487"/>
            <a:ext cx="9705975" cy="516830"/>
          </a:xfrm>
        </p:spPr>
        <p:txBody>
          <a:bodyPr>
            <a:normAutofit fontScale="90000"/>
          </a:bodyPr>
          <a:lstStyle/>
          <a:p>
            <a:r>
              <a:rPr lang="en-US" sz="3250" b="1" dirty="0" err="1">
                <a:latin typeface="Times New Roman" panose="02020603050405020304" pitchFamily="18" charset="0"/>
                <a:cs typeface="Times New Roman" panose="02020603050405020304" pitchFamily="18" charset="0"/>
              </a:rPr>
              <a:t>Một</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số</a:t>
            </a:r>
            <a:r>
              <a:rPr lang="en-US" sz="3250" b="1" dirty="0">
                <a:latin typeface="Times New Roman" panose="02020603050405020304" pitchFamily="18" charset="0"/>
                <a:cs typeface="Times New Roman" panose="02020603050405020304" pitchFamily="18" charset="0"/>
              </a:rPr>
              <a:t> tin </a:t>
            </a:r>
            <a:r>
              <a:rPr lang="en-US" sz="3250" b="1" dirty="0" err="1">
                <a:latin typeface="Times New Roman" panose="02020603050405020304" pitchFamily="18" charset="0"/>
                <a:cs typeface="Times New Roman" panose="02020603050405020304" pitchFamily="18" charset="0"/>
              </a:rPr>
              <a:t>tức</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nóng</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trên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mạng</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xã</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hội</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thời</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gian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gần</a:t>
            </a:r>
            <a:r>
              <a:rPr lang="en-US" sz="3250" b="1" dirty="0">
                <a:latin typeface="Times New Roman" panose="02020603050405020304" pitchFamily="18" charset="0"/>
                <a:cs typeface="Times New Roman" panose="02020603050405020304" pitchFamily="18" charset="0"/>
              </a:rPr>
              <a:t> </a:t>
            </a:r>
            <a:r>
              <a:rPr lang="en-US" sz="3250" b="1" dirty="0" err="1">
                <a:latin typeface="Times New Roman" panose="02020603050405020304" pitchFamily="18" charset="0"/>
                <a:cs typeface="Times New Roman" panose="02020603050405020304" pitchFamily="18" charset="0"/>
              </a:rPr>
              <a:t>đây</a:t>
            </a:r>
            <a:endParaRPr lang="en-US" sz="2275" b="1" dirty="0">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545EA954-2DA0-F428-D8D0-E0CE5CC95247}"/>
              </a:ext>
            </a:extLst>
          </p:cNvPr>
          <p:cNvCxnSpPr/>
          <p:nvPr/>
        </p:nvCxnSpPr>
        <p:spPr>
          <a:xfrm>
            <a:off x="2332193" y="909317"/>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ECEBE7BD-86D4-CDCC-DF8B-D9702702C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39" y="1223158"/>
            <a:ext cx="5010150" cy="5242351"/>
          </a:xfrm>
          <a:prstGeom prst="rect">
            <a:avLst/>
          </a:prstGeom>
        </p:spPr>
      </p:pic>
      <p:pic>
        <p:nvPicPr>
          <p:cNvPr id="8" name="Picture 7">
            <a:extLst>
              <a:ext uri="{FF2B5EF4-FFF2-40B4-BE49-F238E27FC236}">
                <a16:creationId xmlns:a16="http://schemas.microsoft.com/office/drawing/2014/main" id="{7F783218-0E20-4B91-C7ED-388A55FD1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6929" y="1223159"/>
            <a:ext cx="4702532" cy="5242350"/>
          </a:xfrm>
          <a:prstGeom prst="rect">
            <a:avLst/>
          </a:prstGeom>
        </p:spPr>
      </p:pic>
    </p:spTree>
    <p:extLst>
      <p:ext uri="{BB962C8B-B14F-4D97-AF65-F5344CB8AC3E}">
        <p14:creationId xmlns:p14="http://schemas.microsoft.com/office/powerpoint/2010/main" val="812861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7975" y="802382"/>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Kết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quả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tương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người</a:t>
            </a:r>
            <a:r>
              <a:rPr lang="en-US" sz="2438" b="1" dirty="0">
                <a:latin typeface="Times New Roman" panose="02020603050405020304" pitchFamily="18" charset="0"/>
                <a:cs typeface="Times New Roman" panose="02020603050405020304" pitchFamily="18" charset="0"/>
              </a:rPr>
              <a:t> dung </a:t>
            </a:r>
            <a:r>
              <a:rPr lang="en-US" sz="2438" b="1" dirty="0" err="1">
                <a:latin typeface="Times New Roman" panose="02020603050405020304" pitchFamily="18" charset="0"/>
                <a:cs typeface="Times New Roman" panose="02020603050405020304" pitchFamily="18" charset="0"/>
              </a:rPr>
              <a:t>trên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tảng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xã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hội</a:t>
            </a:r>
            <a:endParaRPr lang="en-US" sz="2438"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77855D0-4F83-1E8B-44B1-EC061EAA4C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0975" y="1414463"/>
            <a:ext cx="5001072" cy="4638675"/>
          </a:xfrm>
          <a:prstGeom prst="rect">
            <a:avLst/>
          </a:prstGeom>
        </p:spPr>
      </p:pic>
      <p:pic>
        <p:nvPicPr>
          <p:cNvPr id="7" name="Picture 6">
            <a:extLst>
              <a:ext uri="{FF2B5EF4-FFF2-40B4-BE49-F238E27FC236}">
                <a16:creationId xmlns:a16="http://schemas.microsoft.com/office/drawing/2014/main" id="{575921A9-B70E-B93D-CD04-14467E3E6E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2" y="1401365"/>
            <a:ext cx="4633913" cy="4539953"/>
          </a:xfrm>
          <a:prstGeom prst="rect">
            <a:avLst/>
          </a:prstGeom>
        </p:spPr>
      </p:pic>
      <p:cxnSp>
        <p:nvCxnSpPr>
          <p:cNvPr id="8" name="Straight Connector 7">
            <a:extLst>
              <a:ext uri="{FF2B5EF4-FFF2-40B4-BE49-F238E27FC236}">
                <a16:creationId xmlns:a16="http://schemas.microsoft.com/office/drawing/2014/main" id="{622DC7E1-A79E-6D28-F58F-222F9F383B22}"/>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067571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916682"/>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Kết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quả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tương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người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dùng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tảng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xã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hội</a:t>
            </a:r>
            <a:endParaRPr lang="en-US" sz="2438"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7927390-0F65-EC20-B493-458AF3E59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4040" y="1690688"/>
            <a:ext cx="5081961" cy="4250630"/>
          </a:xfrm>
          <a:prstGeom prst="rect">
            <a:avLst/>
          </a:prstGeom>
        </p:spPr>
      </p:pic>
      <p:pic>
        <p:nvPicPr>
          <p:cNvPr id="8" name="Picture 7">
            <a:extLst>
              <a:ext uri="{FF2B5EF4-FFF2-40B4-BE49-F238E27FC236}">
                <a16:creationId xmlns:a16="http://schemas.microsoft.com/office/drawing/2014/main" id="{63A9F496-AB25-6F28-36F3-C97E80450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90686"/>
            <a:ext cx="4803131" cy="4250631"/>
          </a:xfrm>
          <a:prstGeom prst="rect">
            <a:avLst/>
          </a:prstGeom>
        </p:spPr>
      </p:pic>
      <p:cxnSp>
        <p:nvCxnSpPr>
          <p:cNvPr id="9" name="Straight Connector 8">
            <a:extLst>
              <a:ext uri="{FF2B5EF4-FFF2-40B4-BE49-F238E27FC236}">
                <a16:creationId xmlns:a16="http://schemas.microsoft.com/office/drawing/2014/main" id="{409B1435-F478-1260-B07A-D46E11D20966}"/>
              </a:ext>
            </a:extLst>
          </p:cNvPr>
          <p:cNvCxnSpPr/>
          <p:nvPr/>
        </p:nvCxnSpPr>
        <p:spPr>
          <a:xfrm>
            <a:off x="2447925" y="1423986"/>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63693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Kết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quả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tương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người</a:t>
            </a:r>
            <a:r>
              <a:rPr lang="en-US" sz="2438" b="1" dirty="0">
                <a:latin typeface="Times New Roman" panose="02020603050405020304" pitchFamily="18" charset="0"/>
                <a:cs typeface="Times New Roman" panose="02020603050405020304" pitchFamily="18" charset="0"/>
              </a:rPr>
              <a:t> dung </a:t>
            </a:r>
            <a:r>
              <a:rPr lang="en-US" sz="2438" b="1" dirty="0" err="1">
                <a:latin typeface="Times New Roman" panose="02020603050405020304" pitchFamily="18" charset="0"/>
                <a:cs typeface="Times New Roman" panose="02020603050405020304" pitchFamily="18" charset="0"/>
              </a:rPr>
              <a:t>trên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tảng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xã</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hội</a:t>
            </a:r>
            <a:endParaRPr lang="en-US" sz="2438" b="1"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F781882-8896-938F-E1FC-DD6653223A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300" y="1486557"/>
            <a:ext cx="5119687" cy="4395356"/>
          </a:xfrm>
          <a:prstGeom prst="rect">
            <a:avLst/>
          </a:prstGeom>
        </p:spPr>
      </p:pic>
      <p:pic>
        <p:nvPicPr>
          <p:cNvPr id="14" name="Picture 13">
            <a:extLst>
              <a:ext uri="{FF2B5EF4-FFF2-40B4-BE49-F238E27FC236}">
                <a16:creationId xmlns:a16="http://schemas.microsoft.com/office/drawing/2014/main" id="{319EA81A-3E8C-B7BC-70EB-D611B53A788C}"/>
              </a:ext>
            </a:extLst>
          </p:cNvPr>
          <p:cNvPicPr>
            <a:picLocks noChangeAspect="1"/>
          </p:cNvPicPr>
          <p:nvPr/>
        </p:nvPicPr>
        <p:blipFill>
          <a:blip r:embed="rId3"/>
          <a:stretch>
            <a:fillRect/>
          </a:stretch>
        </p:blipFill>
        <p:spPr>
          <a:xfrm>
            <a:off x="100012" y="1486557"/>
            <a:ext cx="4586288" cy="4432754"/>
          </a:xfrm>
          <a:prstGeom prst="rect">
            <a:avLst/>
          </a:prstGeom>
        </p:spPr>
      </p:pic>
      <p:cxnSp>
        <p:nvCxnSpPr>
          <p:cNvPr id="15" name="Straight Connector 14">
            <a:extLst>
              <a:ext uri="{FF2B5EF4-FFF2-40B4-BE49-F238E27FC236}">
                <a16:creationId xmlns:a16="http://schemas.microsoft.com/office/drawing/2014/main" id="{16CA7FCE-8447-AEC1-F8B0-06081270AE01}"/>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62942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bài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tuyên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một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số</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vị</a:t>
            </a:r>
            <a:endParaRPr lang="en-US" sz="2438"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CC2EFD7-DA6E-5291-4F2A-D3B105C4526D}"/>
              </a:ext>
            </a:extLst>
          </p:cNvPr>
          <p:cNvPicPr>
            <a:picLocks noChangeAspect="1"/>
          </p:cNvPicPr>
          <p:nvPr/>
        </p:nvPicPr>
        <p:blipFill>
          <a:blip r:embed="rId2"/>
          <a:stretch>
            <a:fillRect/>
          </a:stretch>
        </p:blipFill>
        <p:spPr>
          <a:xfrm>
            <a:off x="3556" y="1883469"/>
            <a:ext cx="4949444" cy="3969642"/>
          </a:xfrm>
          <a:prstGeom prst="rect">
            <a:avLst/>
          </a:prstGeom>
        </p:spPr>
      </p:pic>
      <p:pic>
        <p:nvPicPr>
          <p:cNvPr id="6" name="Picture 5">
            <a:extLst>
              <a:ext uri="{FF2B5EF4-FFF2-40B4-BE49-F238E27FC236}">
                <a16:creationId xmlns:a16="http://schemas.microsoft.com/office/drawing/2014/main" id="{BFFAA04F-44EC-93E6-756A-4D56740177D3}"/>
              </a:ext>
            </a:extLst>
          </p:cNvPr>
          <p:cNvPicPr>
            <a:picLocks noChangeAspect="1"/>
          </p:cNvPicPr>
          <p:nvPr/>
        </p:nvPicPr>
        <p:blipFill>
          <a:blip r:embed="rId3"/>
          <a:stretch>
            <a:fillRect/>
          </a:stretch>
        </p:blipFill>
        <p:spPr>
          <a:xfrm>
            <a:off x="4962524" y="1883470"/>
            <a:ext cx="4852988" cy="4005679"/>
          </a:xfrm>
          <a:prstGeom prst="rect">
            <a:avLst/>
          </a:prstGeom>
        </p:spPr>
      </p:pic>
      <p:cxnSp>
        <p:nvCxnSpPr>
          <p:cNvPr id="7" name="Straight Connector 6">
            <a:extLst>
              <a:ext uri="{FF2B5EF4-FFF2-40B4-BE49-F238E27FC236}">
                <a16:creationId xmlns:a16="http://schemas.microsoft.com/office/drawing/2014/main" id="{2F043663-718A-B354-92C2-A60C2B70E937}"/>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83219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bài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tuyên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một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số</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vị</a:t>
            </a:r>
            <a:endParaRPr lang="en-US" sz="2438"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2100C08-46C6-E529-20E0-FF9DDE657E68}"/>
              </a:ext>
            </a:extLst>
          </p:cNvPr>
          <p:cNvPicPr>
            <a:picLocks noChangeAspect="1"/>
          </p:cNvPicPr>
          <p:nvPr/>
        </p:nvPicPr>
        <p:blipFill>
          <a:blip r:embed="rId2"/>
          <a:stretch>
            <a:fillRect/>
          </a:stretch>
        </p:blipFill>
        <p:spPr>
          <a:xfrm>
            <a:off x="90488" y="1531045"/>
            <a:ext cx="5155382" cy="4264918"/>
          </a:xfrm>
          <a:prstGeom prst="rect">
            <a:avLst/>
          </a:prstGeom>
        </p:spPr>
      </p:pic>
      <p:pic>
        <p:nvPicPr>
          <p:cNvPr id="8" name="Picture 7">
            <a:extLst>
              <a:ext uri="{FF2B5EF4-FFF2-40B4-BE49-F238E27FC236}">
                <a16:creationId xmlns:a16="http://schemas.microsoft.com/office/drawing/2014/main" id="{86C2E9D4-E33B-1E00-7871-4488636BAF1D}"/>
              </a:ext>
            </a:extLst>
          </p:cNvPr>
          <p:cNvPicPr>
            <a:picLocks noChangeAspect="1"/>
          </p:cNvPicPr>
          <p:nvPr/>
        </p:nvPicPr>
        <p:blipFill>
          <a:blip r:embed="rId3"/>
          <a:stretch>
            <a:fillRect/>
          </a:stretch>
        </p:blipFill>
        <p:spPr>
          <a:xfrm>
            <a:off x="5245871" y="1531044"/>
            <a:ext cx="4560117" cy="4507016"/>
          </a:xfrm>
          <a:prstGeom prst="rect">
            <a:avLst/>
          </a:prstGeom>
        </p:spPr>
      </p:pic>
      <p:cxnSp>
        <p:nvCxnSpPr>
          <p:cNvPr id="9" name="Straight Connector 8">
            <a:extLst>
              <a:ext uri="{FF2B5EF4-FFF2-40B4-BE49-F238E27FC236}">
                <a16:creationId xmlns:a16="http://schemas.microsoft.com/office/drawing/2014/main" id="{707FC1B6-12DD-52EC-5959-732D9F1E3D7F}"/>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24563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bài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tuyên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một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số</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vị</a:t>
            </a:r>
            <a:endParaRPr lang="en-US" sz="2438"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50E5990-F74E-27E2-7B95-771D6082AA78}"/>
              </a:ext>
            </a:extLst>
          </p:cNvPr>
          <p:cNvPicPr>
            <a:picLocks noChangeAspect="1"/>
          </p:cNvPicPr>
          <p:nvPr/>
        </p:nvPicPr>
        <p:blipFill>
          <a:blip r:embed="rId2"/>
          <a:stretch>
            <a:fillRect/>
          </a:stretch>
        </p:blipFill>
        <p:spPr>
          <a:xfrm>
            <a:off x="176212" y="1338773"/>
            <a:ext cx="4633913" cy="4600065"/>
          </a:xfrm>
          <a:prstGeom prst="rect">
            <a:avLst/>
          </a:prstGeom>
        </p:spPr>
      </p:pic>
      <p:pic>
        <p:nvPicPr>
          <p:cNvPr id="8" name="Picture 7">
            <a:extLst>
              <a:ext uri="{FF2B5EF4-FFF2-40B4-BE49-F238E27FC236}">
                <a16:creationId xmlns:a16="http://schemas.microsoft.com/office/drawing/2014/main" id="{7ADC7733-09B3-518D-6B14-CF03AF4BDE3B}"/>
              </a:ext>
            </a:extLst>
          </p:cNvPr>
          <p:cNvPicPr>
            <a:picLocks noChangeAspect="1"/>
          </p:cNvPicPr>
          <p:nvPr/>
        </p:nvPicPr>
        <p:blipFill>
          <a:blip r:embed="rId3"/>
          <a:stretch>
            <a:fillRect/>
          </a:stretch>
        </p:blipFill>
        <p:spPr>
          <a:xfrm>
            <a:off x="4896366" y="1338772"/>
            <a:ext cx="4909621" cy="4745420"/>
          </a:xfrm>
          <a:prstGeom prst="rect">
            <a:avLst/>
          </a:prstGeom>
        </p:spPr>
      </p:pic>
      <p:cxnSp>
        <p:nvCxnSpPr>
          <p:cNvPr id="9" name="Straight Connector 8">
            <a:extLst>
              <a:ext uri="{FF2B5EF4-FFF2-40B4-BE49-F238E27FC236}">
                <a16:creationId xmlns:a16="http://schemas.microsoft.com/office/drawing/2014/main" id="{B5E23369-C64C-AC2D-1941-36370802F5AF}"/>
              </a:ext>
            </a:extLst>
          </p:cNvPr>
          <p:cNvCxnSpPr/>
          <p:nvPr/>
        </p:nvCxnSpPr>
        <p:spPr>
          <a:xfrm>
            <a:off x="2447925" y="1271587"/>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30365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3211" y="3998011"/>
            <a:ext cx="4648808" cy="2602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172324" y="1528001"/>
            <a:ext cx="7107715" cy="594906"/>
          </a:xfrm>
          <a:prstGeom prst="rect">
            <a:avLst/>
          </a:prstGeom>
          <a:noFill/>
        </p:spPr>
        <p:txBody>
          <a:bodyPr wrap="none">
            <a:spAutoFit/>
          </a:bodyPr>
          <a:lstStyle/>
          <a:p>
            <a:pPr lvl="1" indent="-414772" algn="just">
              <a:defRPr/>
            </a:pPr>
            <a:r>
              <a:rPr lang="en-US" sz="3266" b="1"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Điện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thoại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minh</a:t>
            </a:r>
          </a:p>
        </p:txBody>
      </p:sp>
      <p:sp>
        <p:nvSpPr>
          <p:cNvPr id="7" name="TextBox 6"/>
          <p:cNvSpPr txBox="1"/>
          <p:nvPr/>
        </p:nvSpPr>
        <p:spPr>
          <a:xfrm>
            <a:off x="210085" y="2122907"/>
            <a:ext cx="8904232" cy="427361"/>
          </a:xfrm>
          <a:prstGeom prst="rect">
            <a:avLst/>
          </a:prstGeom>
          <a:noFill/>
        </p:spPr>
        <p:txBody>
          <a:bodyPr wrap="none">
            <a:spAutoFit/>
          </a:bodyPr>
          <a:lstStyle/>
          <a:p>
            <a:pPr>
              <a:defRPr/>
            </a:pP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gì</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còn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bí</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mật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được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nữa</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Ai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nguồn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tin”……</a:t>
            </a:r>
          </a:p>
        </p:txBody>
      </p:sp>
      <p:sp>
        <p:nvSpPr>
          <p:cNvPr id="8" name="TextBox 7"/>
          <p:cNvSpPr txBox="1"/>
          <p:nvPr/>
        </p:nvSpPr>
        <p:spPr>
          <a:xfrm>
            <a:off x="3525090" y="2510359"/>
            <a:ext cx="5589227" cy="1432443"/>
          </a:xfrm>
          <a:prstGeom prst="rect">
            <a:avLst/>
          </a:prstGeom>
          <a:noFill/>
        </p:spPr>
        <p:txBody>
          <a:bodyPr>
            <a:spAutoFit/>
          </a:bodyPr>
          <a:lstStyle/>
          <a:p>
            <a:pPr algn="just">
              <a:defRPr/>
            </a:pPr>
            <a:r>
              <a:rPr lang="en-US" sz="2177" b="1" i="1" dirty="0">
                <a:solidFill>
                  <a:schemeClr val="accent2">
                    <a:lumMod val="50000"/>
                  </a:schemeClr>
                </a:solidFill>
                <a:latin typeface="Times New Roman" panose="02020603050405020304" pitchFamily="18" charset="0"/>
                <a:cs typeface="Times New Roman" panose="02020603050405020304" pitchFamily="18" charset="0"/>
              </a:rPr>
              <a:t>…..</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Mọi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làm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hành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vi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cá</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nhân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tổ</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chức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đều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dấu</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vết</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trở</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mầm</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mống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status, comment,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ảnh</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video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trực</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r>
              <a:rPr lang="en-US" sz="2177" b="1" i="1" dirty="0" err="1">
                <a:solidFill>
                  <a:schemeClr val="accent2">
                    <a:lumMod val="50000"/>
                  </a:schemeClr>
                </a:solidFill>
                <a:latin typeface="Times New Roman" panose="02020603050405020304" pitchFamily="18" charset="0"/>
                <a:cs typeface="Times New Roman" panose="02020603050405020304" pitchFamily="18" charset="0"/>
              </a:rPr>
              <a:t>tiếp</a:t>
            </a:r>
            <a:r>
              <a:rPr lang="en-US" sz="2177" b="1" i="1" dirty="0">
                <a:solidFill>
                  <a:schemeClr val="accent2">
                    <a:lumMod val="50000"/>
                  </a:schemeClr>
                </a:solidFill>
                <a:latin typeface="Times New Roman" panose="02020603050405020304" pitchFamily="18" charset="0"/>
                <a:cs typeface="Times New Roman" panose="02020603050405020304" pitchFamily="18" charset="0"/>
              </a:rPr>
              <a:t>….. </a:t>
            </a:r>
          </a:p>
        </p:txBody>
      </p:sp>
      <p:pic>
        <p:nvPicPr>
          <p:cNvPr id="9" name="Picture 10" descr="C:\Users\Administrator\Desktop\facebook_2015_logo_detail.png"/>
          <p:cNvPicPr>
            <a:picLocks noChangeAspect="1" noChangeArrowheads="1"/>
          </p:cNvPicPr>
          <p:nvPr/>
        </p:nvPicPr>
        <p:blipFill>
          <a:blip r:embed="rId3"/>
          <a:srcRect/>
          <a:stretch>
            <a:fillRect/>
          </a:stretch>
        </p:blipFill>
        <p:spPr bwMode="auto">
          <a:xfrm>
            <a:off x="930094" y="2810944"/>
            <a:ext cx="2228850" cy="773113"/>
          </a:xfrm>
          <a:prstGeom prst="rect">
            <a:avLst/>
          </a:prstGeom>
          <a:noFill/>
          <a:ln w="9525">
            <a:noFill/>
            <a:miter lim="800000"/>
            <a:headEnd/>
            <a:tailEnd/>
          </a:ln>
        </p:spPr>
      </p:pic>
      <p:sp>
        <p:nvSpPr>
          <p:cNvPr id="10" name="Flowchart: Alternate Process 9"/>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pic>
        <p:nvPicPr>
          <p:cNvPr id="1026" name="Picture 2" descr="Résultat de recherche d'images pour &quot;crowd with smart phon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542" y="3998011"/>
            <a:ext cx="3799775" cy="2533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061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bài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tuyên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một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số</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vị</a:t>
            </a:r>
            <a:endParaRPr lang="en-US" sz="2438"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6C44BBA-2B7D-B0D0-46D2-36D6DD24546D}"/>
              </a:ext>
            </a:extLst>
          </p:cNvPr>
          <p:cNvPicPr>
            <a:picLocks noChangeAspect="1"/>
          </p:cNvPicPr>
          <p:nvPr/>
        </p:nvPicPr>
        <p:blipFill>
          <a:blip r:embed="rId3"/>
          <a:stretch>
            <a:fillRect/>
          </a:stretch>
        </p:blipFill>
        <p:spPr>
          <a:xfrm>
            <a:off x="100013" y="1357010"/>
            <a:ext cx="4888267" cy="4727183"/>
          </a:xfrm>
          <a:prstGeom prst="rect">
            <a:avLst/>
          </a:prstGeom>
        </p:spPr>
      </p:pic>
      <p:pic>
        <p:nvPicPr>
          <p:cNvPr id="8" name="Picture 7">
            <a:extLst>
              <a:ext uri="{FF2B5EF4-FFF2-40B4-BE49-F238E27FC236}">
                <a16:creationId xmlns:a16="http://schemas.microsoft.com/office/drawing/2014/main" id="{A267E3CB-E1E0-B7ED-44B3-D041A4BB3FE8}"/>
              </a:ext>
            </a:extLst>
          </p:cNvPr>
          <p:cNvPicPr>
            <a:picLocks noChangeAspect="1"/>
          </p:cNvPicPr>
          <p:nvPr/>
        </p:nvPicPr>
        <p:blipFill>
          <a:blip r:embed="rId4"/>
          <a:stretch>
            <a:fillRect/>
          </a:stretch>
        </p:blipFill>
        <p:spPr>
          <a:xfrm>
            <a:off x="4988280" y="1357010"/>
            <a:ext cx="4817707" cy="4737811"/>
          </a:xfrm>
          <a:prstGeom prst="rect">
            <a:avLst/>
          </a:prstGeom>
        </p:spPr>
      </p:pic>
      <p:cxnSp>
        <p:nvCxnSpPr>
          <p:cNvPr id="9" name="Straight Connector 8">
            <a:extLst>
              <a:ext uri="{FF2B5EF4-FFF2-40B4-BE49-F238E27FC236}">
                <a16:creationId xmlns:a16="http://schemas.microsoft.com/office/drawing/2014/main" id="{600204D9-A6ED-9332-5640-3179F2A84CA3}"/>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99884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0013" y="773808"/>
            <a:ext cx="9705975" cy="497780"/>
          </a:xfrm>
        </p:spPr>
        <p:txBody>
          <a:bodyPr>
            <a:normAutofit/>
          </a:bodyPr>
          <a:lstStyle/>
          <a:p>
            <a:r>
              <a:rPr lang="en-US" sz="2438" b="1" dirty="0" err="1">
                <a:latin typeface="Times New Roman" panose="02020603050405020304" pitchFamily="18" charset="0"/>
                <a:cs typeface="Times New Roman" panose="02020603050405020304" pitchFamily="18" charset="0"/>
              </a:rPr>
              <a:t>Các</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bài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tin </a:t>
            </a:r>
            <a:r>
              <a:rPr lang="en-US" sz="2438" b="1" dirty="0" err="1">
                <a:latin typeface="Times New Roman" panose="02020603050405020304" pitchFamily="18" charset="0"/>
                <a:cs typeface="Times New Roman" panose="02020603050405020304" pitchFamily="18" charset="0"/>
              </a:rPr>
              <a:t>tuyên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của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một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số</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vị</a:t>
            </a:r>
            <a:endParaRPr lang="en-US" sz="2438"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A45ECCE-47DB-2899-1F23-A643EA308063}"/>
              </a:ext>
            </a:extLst>
          </p:cNvPr>
          <p:cNvPicPr>
            <a:picLocks noChangeAspect="1"/>
          </p:cNvPicPr>
          <p:nvPr/>
        </p:nvPicPr>
        <p:blipFill>
          <a:blip r:embed="rId3"/>
          <a:stretch>
            <a:fillRect/>
          </a:stretch>
        </p:blipFill>
        <p:spPr>
          <a:xfrm>
            <a:off x="100012" y="1372491"/>
            <a:ext cx="4698267" cy="4633022"/>
          </a:xfrm>
          <a:prstGeom prst="rect">
            <a:avLst/>
          </a:prstGeom>
        </p:spPr>
      </p:pic>
      <p:pic>
        <p:nvPicPr>
          <p:cNvPr id="7" name="Picture 6">
            <a:extLst>
              <a:ext uri="{FF2B5EF4-FFF2-40B4-BE49-F238E27FC236}">
                <a16:creationId xmlns:a16="http://schemas.microsoft.com/office/drawing/2014/main" id="{046762F3-4F93-1A55-BDF0-A48DFE19F71D}"/>
              </a:ext>
            </a:extLst>
          </p:cNvPr>
          <p:cNvPicPr>
            <a:picLocks noChangeAspect="1"/>
          </p:cNvPicPr>
          <p:nvPr/>
        </p:nvPicPr>
        <p:blipFill>
          <a:blip r:embed="rId4"/>
          <a:stretch>
            <a:fillRect/>
          </a:stretch>
        </p:blipFill>
        <p:spPr>
          <a:xfrm>
            <a:off x="4952999" y="1372491"/>
            <a:ext cx="4852988" cy="4633022"/>
          </a:xfrm>
          <a:prstGeom prst="rect">
            <a:avLst/>
          </a:prstGeom>
        </p:spPr>
      </p:pic>
      <p:cxnSp>
        <p:nvCxnSpPr>
          <p:cNvPr id="9" name="Straight Connector 8">
            <a:extLst>
              <a:ext uri="{FF2B5EF4-FFF2-40B4-BE49-F238E27FC236}">
                <a16:creationId xmlns:a16="http://schemas.microsoft.com/office/drawing/2014/main" id="{4C41618A-5A2C-A9BB-AA6C-763D42B13E4E}"/>
              </a:ext>
            </a:extLst>
          </p:cNvPr>
          <p:cNvCxnSpPr/>
          <p:nvPr/>
        </p:nvCxnSpPr>
        <p:spPr>
          <a:xfrm>
            <a:off x="2455887" y="1300161"/>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770486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97174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diện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Khủng</a:t>
            </a:r>
            <a:r>
              <a:rPr lang="en-US" sz="325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hoảng</a:t>
            </a:r>
            <a:r>
              <a:rPr lang="en-US" sz="325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truyền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7F15FA24-DDDF-2075-0D76-6005B656A57B}"/>
              </a:ext>
            </a:extLst>
          </p:cNvPr>
          <p:cNvSpPr txBox="1"/>
          <p:nvPr/>
        </p:nvSpPr>
        <p:spPr>
          <a:xfrm>
            <a:off x="692603" y="2112315"/>
            <a:ext cx="8648699" cy="842667"/>
          </a:xfrm>
          <a:prstGeom prst="rect">
            <a:avLst/>
          </a:prstGeom>
          <a:noFill/>
        </p:spPr>
        <p:txBody>
          <a:bodyPr wrap="square" rtlCol="0">
            <a:spAutoFit/>
          </a:bodyPr>
          <a:lstStyle/>
          <a:p>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Tổ</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chức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phải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đối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mặt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với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mọt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sự</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kiện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bất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ngờ</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phát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sinh</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có</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tác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động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tiêu</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cực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đối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với</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cộng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đồng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và</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trờ</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thành</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bão</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dư</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luận</a:t>
            </a:r>
            <a:endParaRPr lang="en-US" sz="2438"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11FA88A-5A9E-2AE1-65A2-146F7763B600}"/>
              </a:ext>
            </a:extLst>
          </p:cNvPr>
          <p:cNvSpPr txBox="1"/>
          <p:nvPr/>
        </p:nvSpPr>
        <p:spPr>
          <a:xfrm>
            <a:off x="692603" y="4078109"/>
            <a:ext cx="8520792" cy="1217834"/>
          </a:xfrm>
          <a:prstGeom prst="rect">
            <a:avLst/>
          </a:prstGeom>
          <a:noFill/>
        </p:spPr>
        <p:txBody>
          <a:bodyPr wrap="square">
            <a:spAutoFit/>
          </a:bodyPr>
          <a:lstStyle/>
          <a:p>
            <a:pPr algn="just"/>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Sự</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kiện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truyền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thông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có</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tính</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chất</a:t>
            </a:r>
            <a:r>
              <a:rPr lang="en-US" sz="2438" b="1" dirty="0">
                <a:latin typeface="Times New Roman" panose="02020603050405020304" pitchFamily="18" charset="0"/>
                <a:cs typeface="Times New Roman" panose="02020603050405020304" pitchFamily="18" charset="0"/>
              </a:rPr>
              <a:t> </a:t>
            </a:r>
            <a:r>
              <a:rPr lang="en-US" sz="2438" b="1" dirty="0" err="1">
                <a:solidFill>
                  <a:srgbClr val="FF0000"/>
                </a:solidFill>
                <a:latin typeface="Times New Roman" panose="02020603050405020304" pitchFamily="18" charset="0"/>
                <a:cs typeface="Times New Roman" panose="02020603050405020304" pitchFamily="18" charset="0"/>
              </a:rPr>
              <a:t>tiêu</a:t>
            </a:r>
            <a:r>
              <a:rPr lang="en-US" sz="2438" b="1" dirty="0">
                <a:solidFill>
                  <a:srgbClr val="FF0000"/>
                </a:solidFill>
                <a:latin typeface="Times New Roman" panose="02020603050405020304" pitchFamily="18" charset="0"/>
                <a:cs typeface="Times New Roman" panose="02020603050405020304" pitchFamily="18" charset="0"/>
              </a:rPr>
              <a:t> </a:t>
            </a:r>
            <a:r>
              <a:rPr lang="en-US" sz="2438" b="1" dirty="0" err="1">
                <a:solidFill>
                  <a:srgbClr val="FF0000"/>
                </a:solidFill>
                <a:latin typeface="Times New Roman" panose="02020603050405020304" pitchFamily="18" charset="0"/>
                <a:cs typeface="Times New Roman" panose="02020603050405020304" pitchFamily="18" charset="0"/>
              </a:rPr>
              <a:t>cực</a:t>
            </a:r>
            <a:r>
              <a:rPr lang="en-US" sz="2438" b="1" dirty="0">
                <a:solidFill>
                  <a:srgbClr val="FF0000"/>
                </a:solidFill>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có</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thể</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gây</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ra</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tình</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trạng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tổ</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chức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bị</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công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chúng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đồng</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loạt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lên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án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căm</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ghét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hoặc</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có</a:t>
            </a:r>
            <a:r>
              <a:rPr lang="en-US" sz="2438" b="1" dirty="0">
                <a:latin typeface="Times New Roman" panose="02020603050405020304" pitchFamily="18" charset="0"/>
                <a:cs typeface="Times New Roman" panose="02020603050405020304" pitchFamily="18" charset="0"/>
              </a:rPr>
              <a:t> ý </a:t>
            </a:r>
            <a:r>
              <a:rPr lang="en-US" sz="2438" b="1" dirty="0" err="1">
                <a:latin typeface="Times New Roman" panose="02020603050405020304" pitchFamily="18" charset="0"/>
                <a:cs typeface="Times New Roman" panose="02020603050405020304" pitchFamily="18" charset="0"/>
              </a:rPr>
              <a:t>định</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Cắt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đứt</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quan</a:t>
            </a:r>
            <a:r>
              <a:rPr lang="en-US" sz="2438" b="1" dirty="0">
                <a:latin typeface="Times New Roman" panose="02020603050405020304" pitchFamily="18" charset="0"/>
                <a:cs typeface="Times New Roman" panose="02020603050405020304" pitchFamily="18" charset="0"/>
              </a:rPr>
              <a:t> </a:t>
            </a:r>
            <a:r>
              <a:rPr lang="en-US" sz="2438" b="1" dirty="0" err="1">
                <a:latin typeface="Times New Roman" panose="02020603050405020304" pitchFamily="18" charset="0"/>
                <a:cs typeface="Times New Roman" panose="02020603050405020304" pitchFamily="18" charset="0"/>
              </a:rPr>
              <a:t>hệ</a:t>
            </a:r>
            <a:endParaRPr lang="en-US" sz="2438" b="1" dirty="0">
              <a:latin typeface="Times New Roman" panose="02020603050405020304" pitchFamily="18" charset="0"/>
              <a:cs typeface="Times New Roman" panose="02020603050405020304" pitchFamily="18" charset="0"/>
            </a:endParaRPr>
          </a:p>
        </p:txBody>
      </p:sp>
      <p:sp>
        <p:nvSpPr>
          <p:cNvPr id="8" name="Arrow: Down 7">
            <a:extLst>
              <a:ext uri="{FF2B5EF4-FFF2-40B4-BE49-F238E27FC236}">
                <a16:creationId xmlns:a16="http://schemas.microsoft.com/office/drawing/2014/main" id="{4B046235-E311-D75E-04B8-431B2055E6F6}"/>
              </a:ext>
            </a:extLst>
          </p:cNvPr>
          <p:cNvSpPr/>
          <p:nvPr/>
        </p:nvSpPr>
        <p:spPr>
          <a:xfrm>
            <a:off x="4772023" y="3095234"/>
            <a:ext cx="361950" cy="825226"/>
          </a:xfrm>
          <a:prstGeom prst="down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63" dirty="0"/>
          </a:p>
        </p:txBody>
      </p:sp>
      <p:cxnSp>
        <p:nvCxnSpPr>
          <p:cNvPr id="9" name="Straight Connector 8">
            <a:extLst>
              <a:ext uri="{FF2B5EF4-FFF2-40B4-BE49-F238E27FC236}">
                <a16:creationId xmlns:a16="http://schemas.microsoft.com/office/drawing/2014/main" id="{C11183B1-794C-B56A-7B9A-C1937232B790}"/>
              </a:ext>
            </a:extLst>
          </p:cNvPr>
          <p:cNvCxnSpPr/>
          <p:nvPr/>
        </p:nvCxnSpPr>
        <p:spPr>
          <a:xfrm>
            <a:off x="2447923" y="1526675"/>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430115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Nguyên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nhân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khủng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hoảng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truyền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F15FA24-DDDF-2075-0D76-6005B656A57B}"/>
              </a:ext>
            </a:extLst>
          </p:cNvPr>
          <p:cNvSpPr txBox="1"/>
          <p:nvPr/>
        </p:nvSpPr>
        <p:spPr>
          <a:xfrm>
            <a:off x="692603" y="2112315"/>
            <a:ext cx="8648699" cy="3693319"/>
          </a:xfrm>
          <a:prstGeom prst="rect">
            <a:avLst/>
          </a:prstGeom>
          <a:noFill/>
        </p:spPr>
        <p:txBody>
          <a:bodyPr wrap="square" rtlCol="0">
            <a:spAutoFit/>
          </a:bodyPr>
          <a:lstStyle/>
          <a:p>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a:t>
            </a:r>
            <a:r>
              <a:rPr lang="en-US" sz="2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HIỂU LẦM</a:t>
            </a: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 </a:t>
            </a:r>
            <a:r>
              <a:rPr lang="en-US" sz="2600" b="1" dirty="0" err="1">
                <a:latin typeface="Times New Roman" panose="02020603050405020304" pitchFamily="18" charset="0"/>
                <a:cs typeface="Times New Roman" panose="02020603050405020304" pitchFamily="18" charset="0"/>
              </a:rPr>
              <a:t>Nhóm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TRÁCH NHIỆM LIÊN ĐỚI</a:t>
            </a: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 </a:t>
            </a:r>
            <a:r>
              <a:rPr lang="en-US" sz="2600" b="1" dirty="0" err="1">
                <a:latin typeface="Times New Roman" panose="02020603050405020304" pitchFamily="18" charset="0"/>
                <a:cs typeface="Times New Roman" panose="02020603050405020304" pitchFamily="18" charset="0"/>
              </a:rPr>
              <a:t>Nhóm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LỖI / SỰ CỐ</a:t>
            </a: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 </a:t>
            </a:r>
            <a:r>
              <a:rPr lang="en-US" sz="2600" b="1" dirty="0" err="1">
                <a:latin typeface="Times New Roman" panose="02020603050405020304" pitchFamily="18" charset="0"/>
                <a:cs typeface="Times New Roman" panose="02020603050405020304" pitchFamily="18" charset="0"/>
              </a:rPr>
              <a:t>Nhóm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VI PHẠM</a:t>
            </a: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 </a:t>
            </a:r>
            <a:r>
              <a:rPr lang="en-US" sz="2600" b="1" dirty="0" err="1">
                <a:latin typeface="Times New Roman" panose="02020603050405020304" pitchFamily="18" charset="0"/>
                <a:cs typeface="Times New Roman" panose="02020603050405020304" pitchFamily="18" charset="0"/>
              </a:rPr>
              <a:t>Nhóm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GIÁ TRỊ</a:t>
            </a:r>
          </a:p>
        </p:txBody>
      </p:sp>
      <p:cxnSp>
        <p:nvCxnSpPr>
          <p:cNvPr id="4" name="Straight Connector 3">
            <a:extLst>
              <a:ext uri="{FF2B5EF4-FFF2-40B4-BE49-F238E27FC236}">
                <a16:creationId xmlns:a16="http://schemas.microsoft.com/office/drawing/2014/main" id="{6B8093E9-5E73-E3E6-AE0B-3A98287A139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5134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giá</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mức</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độ</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khủng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hoảng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truyền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Explosion: 8 Points 11">
            <a:extLst>
              <a:ext uri="{FF2B5EF4-FFF2-40B4-BE49-F238E27FC236}">
                <a16:creationId xmlns:a16="http://schemas.microsoft.com/office/drawing/2014/main" id="{4879F249-8F1D-81D8-BA08-12CAD2C36B77}"/>
              </a:ext>
            </a:extLst>
          </p:cNvPr>
          <p:cNvSpPr/>
          <p:nvPr/>
        </p:nvSpPr>
        <p:spPr>
          <a:xfrm>
            <a:off x="3550445" y="2557462"/>
            <a:ext cx="2250280" cy="2348690"/>
          </a:xfrm>
          <a:prstGeom prst="irregularSeal1">
            <a:avLst/>
          </a:prstGeom>
          <a:solidFill>
            <a:schemeClr val="accent2">
              <a:lumMod val="75000"/>
            </a:scheme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BÙNG NỔ</a:t>
            </a:r>
          </a:p>
        </p:txBody>
      </p:sp>
      <p:sp>
        <p:nvSpPr>
          <p:cNvPr id="13" name="Arrow: Striped Right 12">
            <a:extLst>
              <a:ext uri="{FF2B5EF4-FFF2-40B4-BE49-F238E27FC236}">
                <a16:creationId xmlns:a16="http://schemas.microsoft.com/office/drawing/2014/main" id="{E39D15E6-65F2-F083-5137-D89C13B2350F}"/>
              </a:ext>
            </a:extLst>
          </p:cNvPr>
          <p:cNvSpPr/>
          <p:nvPr/>
        </p:nvSpPr>
        <p:spPr>
          <a:xfrm>
            <a:off x="5800725" y="2453149"/>
            <a:ext cx="1685925" cy="1457325"/>
          </a:xfrm>
          <a:prstGeom prst="striped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13" b="1" dirty="0">
                <a:solidFill>
                  <a:srgbClr val="FF0000"/>
                </a:solidFill>
                <a:latin typeface="Times New Roman" panose="02020603050405020304" pitchFamily="18" charset="0"/>
                <a:cs typeface="Times New Roman" panose="02020603050405020304" pitchFamily="18" charset="0"/>
              </a:rPr>
              <a:t>KHẨN CẤP</a:t>
            </a:r>
          </a:p>
        </p:txBody>
      </p:sp>
      <p:sp>
        <p:nvSpPr>
          <p:cNvPr id="14" name="Callout: Down Arrow 13">
            <a:extLst>
              <a:ext uri="{FF2B5EF4-FFF2-40B4-BE49-F238E27FC236}">
                <a16:creationId xmlns:a16="http://schemas.microsoft.com/office/drawing/2014/main" id="{379EFF21-89E1-1A7B-0311-C5E518C15810}"/>
              </a:ext>
            </a:extLst>
          </p:cNvPr>
          <p:cNvSpPr/>
          <p:nvPr/>
        </p:nvSpPr>
        <p:spPr>
          <a:xfrm>
            <a:off x="7486649" y="1782305"/>
            <a:ext cx="1905001" cy="1646695"/>
          </a:xfrm>
          <a:prstGeom prst="downArrowCallou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50" b="1" dirty="0">
                <a:solidFill>
                  <a:srgbClr val="FFFF00"/>
                </a:solidFill>
                <a:latin typeface="Times New Roman" panose="02020603050405020304" pitchFamily="18" charset="0"/>
                <a:cs typeface="Times New Roman" panose="02020603050405020304" pitchFamily="18" charset="0"/>
              </a:rPr>
              <a:t>ĐỔ VỠ</a:t>
            </a:r>
          </a:p>
        </p:txBody>
      </p:sp>
      <p:sp>
        <p:nvSpPr>
          <p:cNvPr id="15" name="Star: 5 Points 14">
            <a:extLst>
              <a:ext uri="{FF2B5EF4-FFF2-40B4-BE49-F238E27FC236}">
                <a16:creationId xmlns:a16="http://schemas.microsoft.com/office/drawing/2014/main" id="{E016D1D5-A094-2058-4076-6D8C0AEFC68C}"/>
              </a:ext>
            </a:extLst>
          </p:cNvPr>
          <p:cNvSpPr/>
          <p:nvPr/>
        </p:nvSpPr>
        <p:spPr>
          <a:xfrm>
            <a:off x="300037" y="4394320"/>
            <a:ext cx="1638301" cy="1485900"/>
          </a:xfrm>
          <a:prstGeom prst="star5">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63" b="1" dirty="0">
                <a:latin typeface="Times New Roman" panose="02020603050405020304" pitchFamily="18" charset="0"/>
                <a:cs typeface="Times New Roman" panose="02020603050405020304" pitchFamily="18" charset="0"/>
              </a:rPr>
              <a:t>BỊ NÊU TÊN</a:t>
            </a:r>
          </a:p>
          <a:p>
            <a:pPr algn="ctr"/>
            <a:endParaRPr lang="en-US" sz="1463" dirty="0"/>
          </a:p>
        </p:txBody>
      </p:sp>
      <p:sp>
        <p:nvSpPr>
          <p:cNvPr id="16" name="Star: 10 Points 15">
            <a:extLst>
              <a:ext uri="{FF2B5EF4-FFF2-40B4-BE49-F238E27FC236}">
                <a16:creationId xmlns:a16="http://schemas.microsoft.com/office/drawing/2014/main" id="{678355BA-30F4-6D95-363E-00859ADA9743}"/>
              </a:ext>
            </a:extLst>
          </p:cNvPr>
          <p:cNvSpPr/>
          <p:nvPr/>
        </p:nvSpPr>
        <p:spPr>
          <a:xfrm>
            <a:off x="1912144" y="3779140"/>
            <a:ext cx="1638301" cy="1485900"/>
          </a:xfrm>
          <a:prstGeom prst="star10">
            <a:avLst/>
          </a:prstGeom>
          <a:solidFill>
            <a:srgbClr val="00B05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b="1" dirty="0">
                <a:solidFill>
                  <a:schemeClr val="accent2">
                    <a:lumMod val="50000"/>
                  </a:schemeClr>
                </a:solidFill>
                <a:latin typeface="Times New Roman" panose="02020603050405020304" pitchFamily="18" charset="0"/>
                <a:cs typeface="Times New Roman" panose="02020603050405020304" pitchFamily="18" charset="0"/>
              </a:rPr>
              <a:t>BỊ CHÚ Ý</a:t>
            </a:r>
          </a:p>
        </p:txBody>
      </p:sp>
      <p:cxnSp>
        <p:nvCxnSpPr>
          <p:cNvPr id="17" name="Straight Connector 16">
            <a:extLst>
              <a:ext uri="{FF2B5EF4-FFF2-40B4-BE49-F238E27FC236}">
                <a16:creationId xmlns:a16="http://schemas.microsoft.com/office/drawing/2014/main" id="{F9192DDC-90F5-DC5E-F683-93E79B2754B7}"/>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54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ar: 5 Points 2">
            <a:extLst>
              <a:ext uri="{FF2B5EF4-FFF2-40B4-BE49-F238E27FC236}">
                <a16:creationId xmlns:a16="http://schemas.microsoft.com/office/drawing/2014/main" id="{B0720617-10AC-C99A-7B6D-58E5C3275A7F}"/>
              </a:ext>
            </a:extLst>
          </p:cNvPr>
          <p:cNvSpPr/>
          <p:nvPr/>
        </p:nvSpPr>
        <p:spPr>
          <a:xfrm>
            <a:off x="223837" y="2546470"/>
            <a:ext cx="1638301" cy="1485900"/>
          </a:xfrm>
          <a:prstGeom prst="star5">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63" b="1" dirty="0">
                <a:latin typeface="Times New Roman" panose="02020603050405020304" pitchFamily="18" charset="0"/>
                <a:cs typeface="Times New Roman" panose="02020603050405020304" pitchFamily="18" charset="0"/>
              </a:rPr>
              <a:t>BỊ NÊU TÊN</a:t>
            </a:r>
          </a:p>
          <a:p>
            <a:pPr algn="ctr"/>
            <a:endParaRPr lang="en-US" sz="1463" dirty="0"/>
          </a:p>
        </p:txBody>
      </p:sp>
      <p:sp>
        <p:nvSpPr>
          <p:cNvPr id="5" name="Title 1">
            <a:extLst>
              <a:ext uri="{FF2B5EF4-FFF2-40B4-BE49-F238E27FC236}">
                <a16:creationId xmlns:a16="http://schemas.microsoft.com/office/drawing/2014/main" id="{1F2CE79E-CBDC-42DE-ED52-A6FE9194E272}"/>
              </a:ext>
            </a:extLst>
          </p:cNvPr>
          <p:cNvSpPr txBox="1">
            <a:spLocks/>
          </p:cNvSpPr>
          <p:nvPr/>
        </p:nvSpPr>
        <p:spPr>
          <a:xfrm>
            <a:off x="2024063" y="2767518"/>
            <a:ext cx="7353300" cy="1043803"/>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2275" b="1" dirty="0" err="1">
                <a:latin typeface="Times New Roman" panose="02020603050405020304" pitchFamily="18" charset="0"/>
                <a:cs typeface="Times New Roman" panose="02020603050405020304" pitchFamily="18" charset="0"/>
              </a:rPr>
              <a:t>Tên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đơn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vị</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xuất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trong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một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hoặc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vài</a:t>
            </a:r>
            <a:r>
              <a:rPr lang="en-US" sz="2275" b="1" dirty="0">
                <a:latin typeface="Times New Roman" panose="02020603050405020304" pitchFamily="18" charset="0"/>
                <a:cs typeface="Times New Roman" panose="02020603050405020304" pitchFamily="18" charset="0"/>
              </a:rPr>
              <a:t> tin/</a:t>
            </a:r>
            <a:r>
              <a:rPr lang="en-US" sz="2275" b="1" dirty="0" err="1">
                <a:latin typeface="Times New Roman" panose="02020603050405020304" pitchFamily="18" charset="0"/>
                <a:cs typeface="Times New Roman" panose="02020603050405020304" pitchFamily="18" charset="0"/>
              </a:rPr>
              <a:t>bài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nào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chưa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phát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sinh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thành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chuỗi</a:t>
            </a:r>
            <a:r>
              <a:rPr lang="en-US" sz="2275" b="1" dirty="0">
                <a:latin typeface="Times New Roman" panose="02020603050405020304" pitchFamily="18" charset="0"/>
                <a:cs typeface="Times New Roman" panose="02020603050405020304" pitchFamily="18" charset="0"/>
              </a:rPr>
              <a:t> tin/</a:t>
            </a:r>
            <a:r>
              <a:rPr lang="en-US" sz="2275" b="1" dirty="0" err="1">
                <a:latin typeface="Times New Roman" panose="02020603050405020304" pitchFamily="18" charset="0"/>
                <a:cs typeface="Times New Roman" panose="02020603050405020304" pitchFamily="18" charset="0"/>
              </a:rPr>
              <a:t>bài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nhưng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thể</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chưa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gây</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chú</a:t>
            </a:r>
            <a:r>
              <a:rPr lang="en-US" sz="2275" b="1" dirty="0">
                <a:latin typeface="Times New Roman" panose="02020603050405020304" pitchFamily="18" charset="0"/>
                <a:cs typeface="Times New Roman" panose="02020603050405020304" pitchFamily="18" charset="0"/>
              </a:rPr>
              <a:t> ý </a:t>
            </a:r>
            <a:r>
              <a:rPr lang="en-US" sz="2275" b="1" dirty="0" err="1">
                <a:latin typeface="Times New Roman" panose="02020603050405020304" pitchFamily="18" charset="0"/>
                <a:cs typeface="Times New Roman" panose="02020603050405020304" pitchFamily="18" charset="0"/>
              </a:rPr>
              <a:t>với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dư</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luận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chưa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nhiều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phản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hồi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từ</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báo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giờ</a:t>
            </a:r>
            <a:endParaRPr lang="en-US" sz="2275" b="1" dirty="0">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703CC01F-F14F-A01C-B57B-0F455D540917}"/>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8" name="Title 1">
            <a:extLst>
              <a:ext uri="{FF2B5EF4-FFF2-40B4-BE49-F238E27FC236}">
                <a16:creationId xmlns:a16="http://schemas.microsoft.com/office/drawing/2014/main" id="{72266D2F-3C6B-511F-452A-4FCCCFED3569}"/>
              </a:ext>
            </a:extLst>
          </p:cNvPr>
          <p:cNvSpPr txBox="1">
            <a:spLocks/>
          </p:cNvSpPr>
          <p:nvPr/>
        </p:nvSpPr>
        <p:spPr>
          <a:xfrm>
            <a:off x="0" y="1177806"/>
            <a:ext cx="9705975" cy="497780"/>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mức độ khủng hoảng truyền 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06486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ar: 10 Points 2">
            <a:extLst>
              <a:ext uri="{FF2B5EF4-FFF2-40B4-BE49-F238E27FC236}">
                <a16:creationId xmlns:a16="http://schemas.microsoft.com/office/drawing/2014/main" id="{4C60D023-BE5C-32D8-4749-1C953830FA87}"/>
              </a:ext>
            </a:extLst>
          </p:cNvPr>
          <p:cNvSpPr/>
          <p:nvPr/>
        </p:nvSpPr>
        <p:spPr>
          <a:xfrm>
            <a:off x="208529" y="2686050"/>
            <a:ext cx="1638301" cy="1485900"/>
          </a:xfrm>
          <a:prstGeom prst="star10">
            <a:avLst/>
          </a:prstGeom>
          <a:solidFill>
            <a:srgbClr val="00B05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b="1" dirty="0">
                <a:solidFill>
                  <a:schemeClr val="accent2">
                    <a:lumMod val="50000"/>
                  </a:schemeClr>
                </a:solidFill>
                <a:latin typeface="Times New Roman" panose="02020603050405020304" pitchFamily="18" charset="0"/>
                <a:cs typeface="Times New Roman" panose="02020603050405020304" pitchFamily="18" charset="0"/>
              </a:rPr>
              <a:t>BỊ CHÚ Ý</a:t>
            </a:r>
          </a:p>
        </p:txBody>
      </p:sp>
      <p:sp>
        <p:nvSpPr>
          <p:cNvPr id="4" name="Title 1">
            <a:extLst>
              <a:ext uri="{FF2B5EF4-FFF2-40B4-BE49-F238E27FC236}">
                <a16:creationId xmlns:a16="http://schemas.microsoft.com/office/drawing/2014/main" id="{BA1789A5-DABB-AD5F-0F8E-046EE32DB64F}"/>
              </a:ext>
            </a:extLst>
          </p:cNvPr>
          <p:cNvSpPr txBox="1">
            <a:spLocks/>
          </p:cNvSpPr>
          <p:nvPr/>
        </p:nvSpPr>
        <p:spPr>
          <a:xfrm>
            <a:off x="2024063" y="2767518"/>
            <a:ext cx="7353300" cy="1485899"/>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2275" b="1" dirty="0" err="1">
                <a:latin typeface="Times New Roman" panose="02020603050405020304" pitchFamily="18" charset="0"/>
                <a:cs typeface="Times New Roman" panose="02020603050405020304" pitchFamily="18" charset="0"/>
              </a:rPr>
              <a:t>Xuất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một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dấu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lan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truyền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thông</a:t>
            </a:r>
            <a:r>
              <a:rPr lang="en-US" sz="2275" b="1" dirty="0">
                <a:latin typeface="Times New Roman" panose="02020603050405020304" pitchFamily="18" charset="0"/>
                <a:cs typeface="Times New Roman" panose="02020603050405020304" pitchFamily="18" charset="0"/>
              </a:rPr>
              <a:t> tin </a:t>
            </a:r>
            <a:r>
              <a:rPr lang="en-US" sz="2275" b="1" dirty="0" err="1">
                <a:latin typeface="Times New Roman" panose="02020603050405020304" pitchFamily="18" charset="0"/>
                <a:cs typeface="Times New Roman" panose="02020603050405020304" pitchFamily="18" charset="0"/>
              </a:rPr>
              <a:t>trên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mạng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xã</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hội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hút</a:t>
            </a:r>
            <a:r>
              <a:rPr lang="en-US" sz="2275" b="1" dirty="0">
                <a:latin typeface="Times New Roman" panose="02020603050405020304" pitchFamily="18" charset="0"/>
                <a:cs typeface="Times New Roman" panose="02020603050405020304" pitchFamily="18" charset="0"/>
              </a:rPr>
              <a:t> comment </a:t>
            </a:r>
            <a:r>
              <a:rPr lang="en-US" sz="2275" b="1" dirty="0" err="1">
                <a:latin typeface="Times New Roman" panose="02020603050405020304" pitchFamily="18" charset="0"/>
                <a:cs typeface="Times New Roman" panose="02020603050405020304" pitchFamily="18" charset="0"/>
              </a:rPr>
              <a:t>của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người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đọc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nhiều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báo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hệ</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tìm</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hiểu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nhưng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chưa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xuất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hiện</a:t>
            </a:r>
            <a:r>
              <a:rPr lang="en-US" sz="2275" b="1" dirty="0">
                <a:latin typeface="Times New Roman" panose="02020603050405020304" pitchFamily="18" charset="0"/>
                <a:cs typeface="Times New Roman" panose="02020603050405020304" pitchFamily="18" charset="0"/>
              </a:rPr>
              <a:t> tin/</a:t>
            </a:r>
            <a:r>
              <a:rPr lang="en-US" sz="2275" b="1" dirty="0" err="1">
                <a:latin typeface="Times New Roman" panose="02020603050405020304" pitchFamily="18" charset="0"/>
                <a:cs typeface="Times New Roman" panose="02020603050405020304" pitchFamily="18" charset="0"/>
              </a:rPr>
              <a:t>bài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lớn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quan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đến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đơn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vị</a:t>
            </a:r>
            <a:endParaRPr lang="en-US" sz="2275" b="1" dirty="0">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8CD8A75A-1AD1-6877-1A04-8130709B76F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8" name="Title 1">
            <a:extLst>
              <a:ext uri="{FF2B5EF4-FFF2-40B4-BE49-F238E27FC236}">
                <a16:creationId xmlns:a16="http://schemas.microsoft.com/office/drawing/2014/main" id="{0C6D8D58-F52C-0A4D-6F73-61700385B985}"/>
              </a:ext>
            </a:extLst>
          </p:cNvPr>
          <p:cNvSpPr txBox="1">
            <a:spLocks/>
          </p:cNvSpPr>
          <p:nvPr/>
        </p:nvSpPr>
        <p:spPr>
          <a:xfrm>
            <a:off x="0" y="1177806"/>
            <a:ext cx="9705975" cy="497780"/>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mức độ khủng hoảng truyền 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4230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xplosion: 8 Points 2">
            <a:extLst>
              <a:ext uri="{FF2B5EF4-FFF2-40B4-BE49-F238E27FC236}">
                <a16:creationId xmlns:a16="http://schemas.microsoft.com/office/drawing/2014/main" id="{A01816B4-43BA-EE8C-3AE0-F57F577A084E}"/>
              </a:ext>
            </a:extLst>
          </p:cNvPr>
          <p:cNvSpPr/>
          <p:nvPr/>
        </p:nvSpPr>
        <p:spPr>
          <a:xfrm>
            <a:off x="102395" y="2347912"/>
            <a:ext cx="2250280" cy="2348690"/>
          </a:xfrm>
          <a:prstGeom prst="irregularSeal1">
            <a:avLst/>
          </a:prstGeom>
          <a:solidFill>
            <a:schemeClr val="accent2">
              <a:lumMod val="75000"/>
            </a:scheme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BÙNG NỔ</a:t>
            </a:r>
          </a:p>
        </p:txBody>
      </p:sp>
      <p:sp>
        <p:nvSpPr>
          <p:cNvPr id="4" name="Title 1">
            <a:extLst>
              <a:ext uri="{FF2B5EF4-FFF2-40B4-BE49-F238E27FC236}">
                <a16:creationId xmlns:a16="http://schemas.microsoft.com/office/drawing/2014/main" id="{F7795C24-5FDB-74A1-7408-DD5E6844A668}"/>
              </a:ext>
            </a:extLst>
          </p:cNvPr>
          <p:cNvSpPr txBox="1">
            <a:spLocks/>
          </p:cNvSpPr>
          <p:nvPr/>
        </p:nvSpPr>
        <p:spPr>
          <a:xfrm>
            <a:off x="2271713" y="2907098"/>
            <a:ext cx="7353300" cy="1789503"/>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2275" b="1" dirty="0">
                <a:latin typeface="Times New Roman" panose="02020603050405020304" pitchFamily="18" charset="0"/>
                <a:cs typeface="Times New Roman" panose="02020603050405020304" pitchFamily="18" charset="0"/>
              </a:rPr>
              <a:t>Tin/</a:t>
            </a:r>
            <a:r>
              <a:rPr lang="en-US" sz="2275" b="1" dirty="0" err="1">
                <a:latin typeface="Times New Roman" panose="02020603050405020304" pitchFamily="18" charset="0"/>
                <a:cs typeface="Times New Roman" panose="02020603050405020304" pitchFamily="18" charset="0"/>
              </a:rPr>
              <a:t>bài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về</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đơn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vị</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xuất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nhiều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báo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chủ</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đề</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nóng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mạng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xã</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hội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các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từ</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khóa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quan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được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tìm</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kiếm</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tục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trên</a:t>
            </a:r>
            <a:r>
              <a:rPr lang="en-US" sz="2275" b="1" dirty="0">
                <a:latin typeface="Times New Roman" panose="02020603050405020304" pitchFamily="18" charset="0"/>
                <a:cs typeface="Times New Roman" panose="02020603050405020304" pitchFamily="18" charset="0"/>
              </a:rPr>
              <a:t> Google </a:t>
            </a:r>
            <a:r>
              <a:rPr lang="en-US" sz="2275" b="1" dirty="0" err="1">
                <a:latin typeface="Times New Roman" panose="02020603050405020304" pitchFamily="18" charset="0"/>
                <a:cs typeface="Times New Roman" panose="02020603050405020304" pitchFamily="18" charset="0"/>
              </a:rPr>
              <a:t>và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các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công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cụ</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tìm</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kiếm</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khác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số</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lượng</a:t>
            </a:r>
            <a:r>
              <a:rPr lang="en-US" sz="2275" b="1" dirty="0">
                <a:latin typeface="Times New Roman" panose="02020603050405020304" pitchFamily="18" charset="0"/>
                <a:cs typeface="Times New Roman" panose="02020603050405020304" pitchFamily="18" charset="0"/>
              </a:rPr>
              <a:t> like </a:t>
            </a:r>
            <a:r>
              <a:rPr lang="en-US" sz="2275" b="1" dirty="0" err="1">
                <a:latin typeface="Times New Roman" panose="02020603050405020304" pitchFamily="18" charset="0"/>
                <a:cs typeface="Times New Roman" panose="02020603050405020304" pitchFamily="18" charset="0"/>
              </a:rPr>
              <a:t>và</a:t>
            </a:r>
            <a:r>
              <a:rPr lang="en-US" sz="2275" b="1" dirty="0">
                <a:latin typeface="Times New Roman" panose="02020603050405020304" pitchFamily="18" charset="0"/>
                <a:cs typeface="Times New Roman" panose="02020603050405020304" pitchFamily="18" charset="0"/>
              </a:rPr>
              <a:t> comment </a:t>
            </a:r>
            <a:r>
              <a:rPr lang="en-US" sz="2275" b="1" dirty="0" err="1">
                <a:latin typeface="Times New Roman" panose="02020603050405020304" pitchFamily="18" charset="0"/>
                <a:cs typeface="Times New Roman" panose="02020603050405020304" pitchFamily="18" charset="0"/>
              </a:rPr>
              <a:t>của</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người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đọc</a:t>
            </a:r>
            <a:r>
              <a:rPr lang="en-US" sz="2275" b="1" dirty="0">
                <a:latin typeface="Times New Roman" panose="02020603050405020304" pitchFamily="18" charset="0"/>
                <a:cs typeface="Times New Roman" panose="02020603050405020304" pitchFamily="18" charset="0"/>
              </a:rPr>
              <a:t> tang </a:t>
            </a:r>
            <a:r>
              <a:rPr lang="en-US" sz="2275" b="1" dirty="0" err="1">
                <a:latin typeface="Times New Roman" panose="02020603050405020304" pitchFamily="18" charset="0"/>
                <a:cs typeface="Times New Roman" panose="02020603050405020304" pitchFamily="18" charset="0"/>
              </a:rPr>
              <a:t>chóng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mặt</a:t>
            </a:r>
            <a:r>
              <a:rPr lang="en-US" sz="2275" b="1" dirty="0">
                <a:latin typeface="Times New Roman" panose="02020603050405020304" pitchFamily="18" charset="0"/>
                <a:cs typeface="Times New Roman" panose="02020603050405020304" pitchFamily="18" charset="0"/>
              </a:rPr>
              <a:t>, tin/</a:t>
            </a:r>
            <a:r>
              <a:rPr lang="en-US" sz="2275" b="1" dirty="0" err="1">
                <a:latin typeface="Times New Roman" panose="02020603050405020304" pitchFamily="18" charset="0"/>
                <a:cs typeface="Times New Roman" panose="02020603050405020304" pitchFamily="18" charset="0"/>
              </a:rPr>
              <a:t>bài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được</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triển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khai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thành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vệt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chiều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sâu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báo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đài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nhiều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phòng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theo</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dõi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liên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tục</a:t>
            </a:r>
            <a:endParaRPr lang="en-US" sz="2275" b="1" dirty="0">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529E3086-FD14-525C-472F-22FA309A1D1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8" name="Title 1">
            <a:extLst>
              <a:ext uri="{FF2B5EF4-FFF2-40B4-BE49-F238E27FC236}">
                <a16:creationId xmlns:a16="http://schemas.microsoft.com/office/drawing/2014/main" id="{627DECD1-8297-1AC4-E3AD-056761DF06D5}"/>
              </a:ext>
            </a:extLst>
          </p:cNvPr>
          <p:cNvSpPr txBox="1">
            <a:spLocks/>
          </p:cNvSpPr>
          <p:nvPr/>
        </p:nvSpPr>
        <p:spPr>
          <a:xfrm>
            <a:off x="0" y="1177806"/>
            <a:ext cx="9705975" cy="497780"/>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mức độ khủng hoảng truyền 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84314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Striped Right 2">
            <a:extLst>
              <a:ext uri="{FF2B5EF4-FFF2-40B4-BE49-F238E27FC236}">
                <a16:creationId xmlns:a16="http://schemas.microsoft.com/office/drawing/2014/main" id="{3C55E15A-B6FA-B614-3F7E-4835B2744912}"/>
              </a:ext>
            </a:extLst>
          </p:cNvPr>
          <p:cNvSpPr/>
          <p:nvPr/>
        </p:nvSpPr>
        <p:spPr>
          <a:xfrm>
            <a:off x="354676" y="1971675"/>
            <a:ext cx="3371851" cy="1457325"/>
          </a:xfrm>
          <a:prstGeom prst="striped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13" b="1" dirty="0">
                <a:solidFill>
                  <a:srgbClr val="FF0000"/>
                </a:solidFill>
                <a:latin typeface="Times New Roman" panose="02020603050405020304" pitchFamily="18" charset="0"/>
                <a:cs typeface="Times New Roman" panose="02020603050405020304" pitchFamily="18" charset="0"/>
              </a:rPr>
              <a:t>KHẨN CẤP</a:t>
            </a:r>
          </a:p>
        </p:txBody>
      </p:sp>
      <p:sp>
        <p:nvSpPr>
          <p:cNvPr id="4" name="Title 1">
            <a:extLst>
              <a:ext uri="{FF2B5EF4-FFF2-40B4-BE49-F238E27FC236}">
                <a16:creationId xmlns:a16="http://schemas.microsoft.com/office/drawing/2014/main" id="{517FDF21-84D8-1E1A-4C28-7E0715522B13}"/>
              </a:ext>
            </a:extLst>
          </p:cNvPr>
          <p:cNvSpPr txBox="1">
            <a:spLocks/>
          </p:cNvSpPr>
          <p:nvPr/>
        </p:nvSpPr>
        <p:spPr>
          <a:xfrm>
            <a:off x="4111188" y="2063983"/>
            <a:ext cx="5440137" cy="1216972"/>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2275" b="1" dirty="0" err="1">
                <a:latin typeface="Times New Roman" panose="02020603050405020304" pitchFamily="18" charset="0"/>
                <a:cs typeface="Times New Roman" panose="02020603050405020304" pitchFamily="18" charset="0"/>
              </a:rPr>
              <a:t>Công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chúng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đòi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hỏi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chính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quyền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và</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luật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pháp</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xử</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lý</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vẫn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đề</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với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thái</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độ</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căng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thẳng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cương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quyết</a:t>
            </a:r>
            <a:endParaRPr lang="en-US" sz="2275"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38BB82A-25B0-7919-A298-25F652756450}"/>
              </a:ext>
            </a:extLst>
          </p:cNvPr>
          <p:cNvPicPr>
            <a:picLocks noChangeAspect="1"/>
          </p:cNvPicPr>
          <p:nvPr/>
        </p:nvPicPr>
        <p:blipFill>
          <a:blip r:embed="rId3"/>
          <a:stretch>
            <a:fillRect/>
          </a:stretch>
        </p:blipFill>
        <p:spPr>
          <a:xfrm>
            <a:off x="1609725" y="3669352"/>
            <a:ext cx="6679277" cy="2545710"/>
          </a:xfrm>
          <a:prstGeom prst="rect">
            <a:avLst/>
          </a:prstGeom>
        </p:spPr>
      </p:pic>
      <p:cxnSp>
        <p:nvCxnSpPr>
          <p:cNvPr id="7" name="Straight Connector 6">
            <a:extLst>
              <a:ext uri="{FF2B5EF4-FFF2-40B4-BE49-F238E27FC236}">
                <a16:creationId xmlns:a16="http://schemas.microsoft.com/office/drawing/2014/main" id="{65BFE532-D492-3C14-5285-30A854177EB7}"/>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9" name="Title 1">
            <a:extLst>
              <a:ext uri="{FF2B5EF4-FFF2-40B4-BE49-F238E27FC236}">
                <a16:creationId xmlns:a16="http://schemas.microsoft.com/office/drawing/2014/main" id="{8EA7F740-7F90-9617-5B54-A3BA7339B640}"/>
              </a:ext>
            </a:extLst>
          </p:cNvPr>
          <p:cNvSpPr txBox="1">
            <a:spLocks/>
          </p:cNvSpPr>
          <p:nvPr/>
        </p:nvSpPr>
        <p:spPr>
          <a:xfrm>
            <a:off x="0" y="1177806"/>
            <a:ext cx="9705975" cy="497780"/>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mức độ khủng hoảng truyền 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66999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Down Arrow 2">
            <a:extLst>
              <a:ext uri="{FF2B5EF4-FFF2-40B4-BE49-F238E27FC236}">
                <a16:creationId xmlns:a16="http://schemas.microsoft.com/office/drawing/2014/main" id="{2D9A86AF-F5BE-086E-0937-0D67E396F064}"/>
              </a:ext>
            </a:extLst>
          </p:cNvPr>
          <p:cNvSpPr/>
          <p:nvPr/>
        </p:nvSpPr>
        <p:spPr>
          <a:xfrm>
            <a:off x="160564" y="2128703"/>
            <a:ext cx="1905001" cy="1646695"/>
          </a:xfrm>
          <a:prstGeom prst="downArrowCallou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50" b="1" dirty="0">
                <a:solidFill>
                  <a:srgbClr val="FFFF00"/>
                </a:solidFill>
                <a:latin typeface="Times New Roman" panose="02020603050405020304" pitchFamily="18" charset="0"/>
                <a:cs typeface="Times New Roman" panose="02020603050405020304" pitchFamily="18" charset="0"/>
              </a:rPr>
              <a:t>ĐỔ VỠ</a:t>
            </a:r>
          </a:p>
        </p:txBody>
      </p:sp>
      <p:sp>
        <p:nvSpPr>
          <p:cNvPr id="4" name="Title 1">
            <a:extLst>
              <a:ext uri="{FF2B5EF4-FFF2-40B4-BE49-F238E27FC236}">
                <a16:creationId xmlns:a16="http://schemas.microsoft.com/office/drawing/2014/main" id="{560D64B2-FB83-2BFD-8941-87666CC02F9F}"/>
              </a:ext>
            </a:extLst>
          </p:cNvPr>
          <p:cNvSpPr txBox="1">
            <a:spLocks/>
          </p:cNvSpPr>
          <p:nvPr/>
        </p:nvSpPr>
        <p:spPr>
          <a:xfrm>
            <a:off x="2211161" y="2170551"/>
            <a:ext cx="7353300" cy="792855"/>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2275" b="1" dirty="0" err="1">
                <a:latin typeface="Times New Roman" panose="02020603050405020304" pitchFamily="18" charset="0"/>
                <a:cs typeface="Times New Roman" panose="02020603050405020304" pitchFamily="18" charset="0"/>
              </a:rPr>
              <a:t>Công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chúng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có</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dấu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hiệu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đoạn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tuyệt</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quan</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hệ</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như</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tẩy</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chay</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biểu</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tính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trong</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chính</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trị</a:t>
            </a:r>
            <a:r>
              <a:rPr lang="en-US" sz="2275" b="1" dirty="0">
                <a:latin typeface="Times New Roman" panose="02020603050405020304" pitchFamily="18" charset="0"/>
                <a:cs typeface="Times New Roman" panose="02020603050405020304" pitchFamily="18" charset="0"/>
              </a:rPr>
              <a:t> - </a:t>
            </a:r>
            <a:r>
              <a:rPr lang="en-US" sz="2275" b="1" dirty="0" err="1">
                <a:latin typeface="Times New Roman" panose="02020603050405020304" pitchFamily="18" charset="0"/>
                <a:cs typeface="Times New Roman" panose="02020603050405020304" pitchFamily="18" charset="0"/>
              </a:rPr>
              <a:t>xã</a:t>
            </a:r>
            <a:r>
              <a:rPr lang="en-US" sz="2275" b="1" dirty="0">
                <a:latin typeface="Times New Roman" panose="02020603050405020304" pitchFamily="18" charset="0"/>
                <a:cs typeface="Times New Roman" panose="02020603050405020304" pitchFamily="18" charset="0"/>
              </a:rPr>
              <a:t> </a:t>
            </a:r>
            <a:r>
              <a:rPr lang="en-US" sz="2275" b="1" dirty="0" err="1">
                <a:latin typeface="Times New Roman" panose="02020603050405020304" pitchFamily="18" charset="0"/>
                <a:cs typeface="Times New Roman" panose="02020603050405020304" pitchFamily="18" charset="0"/>
              </a:rPr>
              <a:t>hội</a:t>
            </a:r>
            <a:r>
              <a:rPr lang="en-US" sz="2275" b="1" dirty="0">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7ABF41C8-A782-60D2-F0CA-FCAFC51F3508}"/>
              </a:ext>
            </a:extLst>
          </p:cNvPr>
          <p:cNvPicPr>
            <a:picLocks noChangeAspect="1"/>
          </p:cNvPicPr>
          <p:nvPr/>
        </p:nvPicPr>
        <p:blipFill>
          <a:blip r:embed="rId3"/>
          <a:stretch>
            <a:fillRect/>
          </a:stretch>
        </p:blipFill>
        <p:spPr>
          <a:xfrm>
            <a:off x="2264229" y="3111255"/>
            <a:ext cx="6994875" cy="2873848"/>
          </a:xfrm>
          <a:prstGeom prst="rect">
            <a:avLst/>
          </a:prstGeom>
        </p:spPr>
      </p:pic>
      <p:cxnSp>
        <p:nvCxnSpPr>
          <p:cNvPr id="7" name="Straight Connector 6">
            <a:extLst>
              <a:ext uri="{FF2B5EF4-FFF2-40B4-BE49-F238E27FC236}">
                <a16:creationId xmlns:a16="http://schemas.microsoft.com/office/drawing/2014/main" id="{4EE3B7F7-8ED8-BF6F-251E-696A5CA45D0E}"/>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9" name="Title 1">
            <a:extLst>
              <a:ext uri="{FF2B5EF4-FFF2-40B4-BE49-F238E27FC236}">
                <a16:creationId xmlns:a16="http://schemas.microsoft.com/office/drawing/2014/main" id="{9B4E8994-9EA4-D319-1E96-F3481895059F}"/>
              </a:ext>
            </a:extLst>
          </p:cNvPr>
          <p:cNvSpPr txBox="1">
            <a:spLocks/>
          </p:cNvSpPr>
          <p:nvPr/>
        </p:nvSpPr>
        <p:spPr>
          <a:xfrm>
            <a:off x="0" y="1177806"/>
            <a:ext cx="9705975" cy="497780"/>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mức độ khủng hoảng truyền thông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671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USER1\Desktop\FB_IMG_1454161484323.jpg"/>
          <p:cNvPicPr>
            <a:picLocks noChangeAspect="1" noChangeArrowheads="1"/>
          </p:cNvPicPr>
          <p:nvPr/>
        </p:nvPicPr>
        <p:blipFill>
          <a:blip r:embed="rId3"/>
          <a:srcRect/>
          <a:stretch>
            <a:fillRect/>
          </a:stretch>
        </p:blipFill>
        <p:spPr bwMode="auto">
          <a:xfrm>
            <a:off x="228599" y="2643975"/>
            <a:ext cx="4846179" cy="3204317"/>
          </a:xfrm>
          <a:prstGeom prst="rect">
            <a:avLst/>
          </a:prstGeom>
          <a:noFill/>
        </p:spPr>
      </p:pic>
      <p:sp>
        <p:nvSpPr>
          <p:cNvPr id="2" name="TextBox 1"/>
          <p:cNvSpPr txBox="1"/>
          <p:nvPr/>
        </p:nvSpPr>
        <p:spPr>
          <a:xfrm>
            <a:off x="560717" y="1601780"/>
            <a:ext cx="8815512"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TRUYỀN THÔNG HIỆN ĐẠI CÓ XU HƯỚNG CÙNG ĐƯA TIN DỒN DẬP VỀ MỘT SỰ VIỆC, HIỆN TƯỢNG, DẪN ĐẾN XU HƯỚNG “NGHIÊM TRỌNG HÓA”, THỔI PHỒNG VỀ QUY MÔ, BẢN CHẤT SỰ VIỆC.</a:t>
            </a:r>
          </a:p>
        </p:txBody>
      </p:sp>
      <p:sp>
        <p:nvSpPr>
          <p:cNvPr id="9" name="Flowchart: Alternate Process 8"/>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000"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a:t>
            </a:r>
          </a:p>
        </p:txBody>
      </p:sp>
      <p:sp>
        <p:nvSpPr>
          <p:cNvPr id="4" name="TextBox 3"/>
          <p:cNvSpPr txBox="1"/>
          <p:nvPr/>
        </p:nvSpPr>
        <p:spPr>
          <a:xfrm>
            <a:off x="281659" y="5854186"/>
            <a:ext cx="4886787" cy="923330"/>
          </a:xfrm>
          <a:prstGeom prst="rect">
            <a:avLst/>
          </a:prstGeom>
          <a:noFill/>
        </p:spPr>
        <p:txBody>
          <a:bodyPr wrap="none" rtlCol="0">
            <a:spAutoFit/>
          </a:bodyPr>
          <a:lstStyle/>
          <a:p>
            <a:pPr algn="just"/>
            <a:r>
              <a:rPr lang="en-US" dirty="0" err="1">
                <a:latin typeface="Times New Roman" pitchFamily="18" charset="0"/>
                <a:cs typeface="Times New Roman" pitchFamily="18" charset="0"/>
              </a:rPr>
              <a:t>Xu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hướng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những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thị</a:t>
            </a:r>
            <a:r>
              <a:rPr lang="en-US" dirty="0">
                <a:latin typeface="Times New Roman" pitchFamily="18" charset="0"/>
                <a:cs typeface="Times New Roman" pitchFamily="18" charset="0"/>
              </a:rPr>
              <a:t> phi, </a:t>
            </a:r>
          </a:p>
          <a:p>
            <a:pPr algn="just"/>
            <a:r>
              <a:rPr lang="en-US" dirty="0" err="1">
                <a:latin typeface="Times New Roman" pitchFamily="18" charset="0"/>
                <a:cs typeface="Times New Roman" pitchFamily="18" charset="0"/>
              </a:rPr>
              <a:t>nhảm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truyền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p>
          <a:p>
            <a:pPr algn="just"/>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chí</a:t>
            </a:r>
            <a:endParaRPr lang="en-US" dirty="0">
              <a:latin typeface="Times New Roman" pitchFamily="18" charset="0"/>
              <a:cs typeface="Times New Roman" pitchFamily="18" charset="0"/>
            </a:endParaRPr>
          </a:p>
        </p:txBody>
      </p:sp>
      <p:pic>
        <p:nvPicPr>
          <p:cNvPr id="10" name="Picture 2" descr="Kết quả hình ảnh cho cải cách chữ viế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0604" y="2525110"/>
            <a:ext cx="4777292" cy="269265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074777" y="5207856"/>
            <a:ext cx="4604061" cy="1569660"/>
          </a:xfrm>
          <a:prstGeom prst="rect">
            <a:avLst/>
          </a:prstGeom>
          <a:noFill/>
        </p:spPr>
        <p:txBody>
          <a:bodyPr wrap="square" rtlCol="0">
            <a:spAutoFit/>
          </a:bodyPr>
          <a:lstStyle/>
          <a:p>
            <a:pPr algn="just"/>
            <a:r>
              <a:rPr lang="en-US" sz="1600" dirty="0" err="1"/>
              <a:t>Cơn</a:t>
            </a:r>
            <a:r>
              <a:rPr lang="en-US" sz="1600" dirty="0"/>
              <a:t> </a:t>
            </a:r>
            <a:r>
              <a:rPr lang="en-US" sz="1600" dirty="0" err="1"/>
              <a:t>mưa</a:t>
            </a:r>
            <a:r>
              <a:rPr lang="en-US" sz="1600" dirty="0"/>
              <a:t> “</a:t>
            </a:r>
            <a:r>
              <a:rPr lang="en-US" sz="1600" dirty="0" err="1"/>
              <a:t>gạch</a:t>
            </a:r>
            <a:r>
              <a:rPr lang="en-US" sz="1600" dirty="0"/>
              <a:t> </a:t>
            </a:r>
            <a:r>
              <a:rPr lang="en-US" sz="1600" dirty="0" err="1"/>
              <a:t>đá</a:t>
            </a:r>
            <a:r>
              <a:rPr lang="en-US" sz="1600" dirty="0"/>
              <a:t>” </a:t>
            </a:r>
            <a:r>
              <a:rPr lang="en-US" sz="1600" dirty="0" err="1"/>
              <a:t>vào</a:t>
            </a:r>
            <a:r>
              <a:rPr lang="en-US" sz="1600" dirty="0"/>
              <a:t> </a:t>
            </a:r>
            <a:r>
              <a:rPr lang="en-US" sz="1600" dirty="0" err="1"/>
              <a:t>công</a:t>
            </a:r>
            <a:r>
              <a:rPr lang="en-US" sz="1600" dirty="0"/>
              <a:t> </a:t>
            </a:r>
            <a:r>
              <a:rPr lang="en-US" sz="1600" dirty="0" err="1"/>
              <a:t>trình</a:t>
            </a:r>
            <a:r>
              <a:rPr lang="en-US" sz="1600" dirty="0"/>
              <a:t> </a:t>
            </a:r>
            <a:r>
              <a:rPr lang="en-US" sz="1600" dirty="0" err="1"/>
              <a:t>nghiên</a:t>
            </a:r>
            <a:r>
              <a:rPr lang="en-US" sz="1600" dirty="0"/>
              <a:t> </a:t>
            </a:r>
            <a:r>
              <a:rPr lang="en-US" sz="1600" dirty="0" err="1"/>
              <a:t>cứu</a:t>
            </a:r>
            <a:r>
              <a:rPr lang="en-US" sz="1600" dirty="0"/>
              <a:t> </a:t>
            </a:r>
            <a:r>
              <a:rPr lang="vi-VN" sz="1600" dirty="0"/>
              <a:t>đề xuất cải tiến chữ viết tiếng Việt được PGS-TS Bùi Hiền đưa ra tại hội thảo "Ngôn ngữ ở Việt Nam: </a:t>
            </a:r>
            <a:r>
              <a:rPr lang="en-US" sz="1600" b="1" dirty="0"/>
              <a:t>761</a:t>
            </a:r>
            <a:r>
              <a:rPr lang="en-US" sz="1600" dirty="0"/>
              <a:t> </a:t>
            </a:r>
            <a:r>
              <a:rPr lang="en-US" sz="1600" dirty="0" err="1"/>
              <a:t>bài</a:t>
            </a:r>
            <a:r>
              <a:rPr lang="en-US" sz="1600" dirty="0"/>
              <a:t> </a:t>
            </a:r>
            <a:r>
              <a:rPr lang="en-US" sz="1600" dirty="0" err="1"/>
              <a:t>viết</a:t>
            </a:r>
            <a:r>
              <a:rPr lang="en-US" sz="1600" dirty="0"/>
              <a:t> </a:t>
            </a:r>
            <a:r>
              <a:rPr lang="en-US" sz="1600" dirty="0" err="1"/>
              <a:t>trên</a:t>
            </a:r>
            <a:r>
              <a:rPr lang="en-US" sz="1600" dirty="0"/>
              <a:t> </a:t>
            </a:r>
            <a:r>
              <a:rPr lang="en-US" sz="1600" b="1" dirty="0"/>
              <a:t>99</a:t>
            </a:r>
            <a:r>
              <a:rPr lang="en-US" sz="1600" dirty="0"/>
              <a:t> </a:t>
            </a:r>
            <a:r>
              <a:rPr lang="en-US" sz="1600" dirty="0" err="1"/>
              <a:t>cơ</a:t>
            </a:r>
            <a:r>
              <a:rPr lang="en-US" sz="1600" dirty="0"/>
              <a:t> </a:t>
            </a:r>
            <a:r>
              <a:rPr lang="en-US" sz="1600" dirty="0" err="1"/>
              <a:t>quan</a:t>
            </a:r>
            <a:r>
              <a:rPr lang="en-US" sz="1600" dirty="0"/>
              <a:t> </a:t>
            </a:r>
            <a:r>
              <a:rPr lang="en-US" sz="1600" dirty="0" err="1"/>
              <a:t>báo</a:t>
            </a:r>
            <a:r>
              <a:rPr lang="en-US" sz="1600" dirty="0"/>
              <a:t> </a:t>
            </a:r>
            <a:r>
              <a:rPr lang="en-US" sz="1600" dirty="0" err="1"/>
              <a:t>chí</a:t>
            </a:r>
            <a:r>
              <a:rPr lang="en-US" sz="1600" dirty="0"/>
              <a:t> </a:t>
            </a:r>
            <a:r>
              <a:rPr lang="en-US" sz="1600" dirty="0" err="1"/>
              <a:t>đề</a:t>
            </a:r>
            <a:r>
              <a:rPr lang="en-US" sz="1600" dirty="0"/>
              <a:t> </a:t>
            </a:r>
            <a:r>
              <a:rPr lang="en-US" sz="1600" dirty="0" err="1"/>
              <a:t>cập</a:t>
            </a:r>
            <a:r>
              <a:rPr lang="en-US" sz="1600" dirty="0"/>
              <a:t> </a:t>
            </a:r>
            <a:r>
              <a:rPr lang="en-US" sz="1600" dirty="0" err="1"/>
              <a:t>đến</a:t>
            </a:r>
            <a:r>
              <a:rPr lang="en-US" sz="1600" dirty="0"/>
              <a:t> </a:t>
            </a:r>
            <a:r>
              <a:rPr lang="en-US" sz="1600" dirty="0" err="1"/>
              <a:t>đề</a:t>
            </a:r>
            <a:r>
              <a:rPr lang="en-US" sz="1600" dirty="0"/>
              <a:t> </a:t>
            </a:r>
            <a:r>
              <a:rPr lang="en-US" sz="1600" dirty="0" err="1"/>
              <a:t>tài</a:t>
            </a:r>
            <a:r>
              <a:rPr lang="en-US" sz="1600" dirty="0"/>
              <a:t> </a:t>
            </a:r>
            <a:r>
              <a:rPr lang="en-US" sz="1600" dirty="0" err="1"/>
              <a:t>này</a:t>
            </a:r>
            <a:r>
              <a:rPr lang="en-US" sz="1600" dirty="0"/>
              <a:t> </a:t>
            </a:r>
            <a:r>
              <a:rPr lang="en-US" sz="1600" dirty="0" err="1"/>
              <a:t>trong</a:t>
            </a:r>
            <a:r>
              <a:rPr lang="en-US" sz="1600" dirty="0"/>
              <a:t> </a:t>
            </a:r>
            <a:r>
              <a:rPr lang="en-US" sz="1600" dirty="0" err="1"/>
              <a:t>thời</a:t>
            </a:r>
            <a:r>
              <a:rPr lang="en-US" sz="1600" dirty="0"/>
              <a:t> </a:t>
            </a:r>
            <a:r>
              <a:rPr lang="en-US" sz="1600" dirty="0" err="1"/>
              <a:t>gian</a:t>
            </a:r>
            <a:r>
              <a:rPr lang="en-US" sz="1600" dirty="0"/>
              <a:t> </a:t>
            </a:r>
            <a:r>
              <a:rPr lang="en-US" sz="1600" dirty="0" err="1"/>
              <a:t>từ</a:t>
            </a:r>
            <a:r>
              <a:rPr lang="en-US" sz="1600" dirty="0"/>
              <a:t> 25/11-4/12/2017, </a:t>
            </a:r>
            <a:r>
              <a:rPr lang="en-US" sz="1600" dirty="0" err="1"/>
              <a:t>cùng</a:t>
            </a:r>
            <a:r>
              <a:rPr lang="en-US" sz="1600" dirty="0"/>
              <a:t> hang </a:t>
            </a:r>
            <a:r>
              <a:rPr lang="en-US" sz="1600" dirty="0" err="1"/>
              <a:t>triệu</a:t>
            </a:r>
            <a:r>
              <a:rPr lang="en-US" sz="1600" dirty="0"/>
              <a:t> comment </a:t>
            </a:r>
            <a:r>
              <a:rPr lang="en-US" sz="1600" dirty="0" err="1"/>
              <a:t>và</a:t>
            </a:r>
            <a:r>
              <a:rPr lang="en-US" sz="1600" dirty="0"/>
              <a:t> status </a:t>
            </a:r>
            <a:r>
              <a:rPr lang="en-US" sz="1600" dirty="0" err="1"/>
              <a:t>trên</a:t>
            </a:r>
            <a:r>
              <a:rPr lang="en-US" sz="1600" dirty="0"/>
              <a:t> MXH</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269255515"/>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hướng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giải</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quyết</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560D64B2-FB83-2BFD-8941-87666CC02F9F}"/>
              </a:ext>
            </a:extLst>
          </p:cNvPr>
          <p:cNvSpPr txBox="1">
            <a:spLocks/>
          </p:cNvSpPr>
          <p:nvPr/>
        </p:nvSpPr>
        <p:spPr>
          <a:xfrm>
            <a:off x="1751241" y="1993658"/>
            <a:ext cx="6454608" cy="3509643"/>
          </a:xfrm>
          <a:prstGeom prst="rect">
            <a:avLst/>
          </a:prstGeom>
        </p:spPr>
        <p:txBody>
          <a:bodyPr vert="horz" lIns="74295" tIns="37148" rIns="74295" bIns="3714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17909" indent="-417909" algn="just">
              <a:buAutoNum type="arabicPeriod"/>
            </a:pPr>
            <a:r>
              <a:rPr lang="en-US" sz="2600" b="1" dirty="0">
                <a:latin typeface="Times New Roman" panose="02020603050405020304" pitchFamily="18" charset="0"/>
                <a:cs typeface="Times New Roman" panose="02020603050405020304" pitchFamily="18" charset="0"/>
              </a:rPr>
              <a:t>IM LẶNG</a:t>
            </a:r>
          </a:p>
          <a:p>
            <a:pPr marL="417909" indent="-417909" algn="just">
              <a:buAutoNum type="arabicPeriod"/>
            </a:pPr>
            <a:endParaRPr lang="en-US" sz="2600" b="1"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	2. PHẢN CÔNG</a:t>
            </a:r>
          </a:p>
          <a:p>
            <a:pPr algn="just"/>
            <a:endParaRPr lang="en-US" sz="2600" b="1"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		3 “CHUYỀN BÓNG”</a:t>
            </a:r>
          </a:p>
          <a:p>
            <a:pPr algn="just"/>
            <a:endParaRPr lang="en-US" sz="2600" b="1"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			4. THỪA NHẬN</a:t>
            </a:r>
          </a:p>
          <a:p>
            <a:pPr algn="just"/>
            <a:r>
              <a:rPr lang="en-US" sz="2600" b="1" dirty="0">
                <a:latin typeface="Times New Roman" panose="02020603050405020304" pitchFamily="18" charset="0"/>
                <a:cs typeface="Times New Roman" panose="02020603050405020304" pitchFamily="18" charset="0"/>
              </a:rPr>
              <a:t>				</a:t>
            </a:r>
          </a:p>
          <a:p>
            <a:pPr algn="just"/>
            <a:r>
              <a:rPr lang="en-US" sz="2600" b="1" dirty="0">
                <a:latin typeface="Times New Roman" panose="02020603050405020304" pitchFamily="18" charset="0"/>
                <a:cs typeface="Times New Roman" panose="02020603050405020304" pitchFamily="18" charset="0"/>
              </a:rPr>
              <a:t>				5. “NHẢ TƠ”</a:t>
            </a:r>
          </a:p>
        </p:txBody>
      </p:sp>
      <p:cxnSp>
        <p:nvCxnSpPr>
          <p:cNvPr id="5" name="Straight Connector 4">
            <a:extLst>
              <a:ext uri="{FF2B5EF4-FFF2-40B4-BE49-F238E27FC236}">
                <a16:creationId xmlns:a16="http://schemas.microsoft.com/office/drawing/2014/main" id="{1CF5E0BD-88F4-A470-E0D3-59753BD4B8F0}"/>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157492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 LẶNG</a:t>
            </a:r>
          </a:p>
        </p:txBody>
      </p:sp>
      <p:graphicFrame>
        <p:nvGraphicFramePr>
          <p:cNvPr id="5" name="Table 4">
            <a:extLst>
              <a:ext uri="{FF2B5EF4-FFF2-40B4-BE49-F238E27FC236}">
                <a16:creationId xmlns:a16="http://schemas.microsoft.com/office/drawing/2014/main" id="{09AAD8D8-45FF-5026-8813-8A48E9A0A778}"/>
              </a:ext>
            </a:extLst>
          </p:cNvPr>
          <p:cNvGraphicFramePr>
            <a:graphicFrameLocks noGrp="1"/>
          </p:cNvGraphicFramePr>
          <p:nvPr/>
        </p:nvGraphicFramePr>
        <p:xfrm>
          <a:off x="306615" y="1846791"/>
          <a:ext cx="9104085" cy="2863323"/>
        </p:xfrm>
        <a:graphic>
          <a:graphicData uri="http://schemas.openxmlformats.org/drawingml/2006/table">
            <a:tbl>
              <a:tblPr firstRow="1" bandRow="1">
                <a:tableStyleId>{5C22544A-7EE6-4342-B048-85BDC9FD1C3A}</a:tableStyleId>
              </a:tblPr>
              <a:tblGrid>
                <a:gridCol w="3034695">
                  <a:extLst>
                    <a:ext uri="{9D8B030D-6E8A-4147-A177-3AD203B41FA5}">
                      <a16:colId xmlns:a16="http://schemas.microsoft.com/office/drawing/2014/main" val="1291241614"/>
                    </a:ext>
                  </a:extLst>
                </a:gridCol>
                <a:gridCol w="3034695">
                  <a:extLst>
                    <a:ext uri="{9D8B030D-6E8A-4147-A177-3AD203B41FA5}">
                      <a16:colId xmlns:a16="http://schemas.microsoft.com/office/drawing/2014/main" val="1244783266"/>
                    </a:ext>
                  </a:extLst>
                </a:gridCol>
                <a:gridCol w="3034695">
                  <a:extLst>
                    <a:ext uri="{9D8B030D-6E8A-4147-A177-3AD203B41FA5}">
                      <a16:colId xmlns:a16="http://schemas.microsoft.com/office/drawing/2014/main" val="1552820724"/>
                    </a:ext>
                  </a:extLst>
                </a:gridCol>
              </a:tblGrid>
              <a:tr h="666953">
                <a:tc>
                  <a:txBody>
                    <a:bodyPr/>
                    <a:lstStyle/>
                    <a:p>
                      <a:pPr algn="ctr"/>
                      <a:r>
                        <a:rPr lang="en-US" sz="2600" dirty="0">
                          <a:latin typeface="Times New Roman" panose="02020603050405020304" pitchFamily="18" charset="0"/>
                          <a:cs typeface="Times New Roman" panose="02020603050405020304" pitchFamily="18" charset="0"/>
                        </a:rPr>
                        <a:t>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BẤT 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LỜI KHUYÊN</a:t>
                      </a:r>
                    </a:p>
                  </a:txBody>
                  <a:tcPr marL="74295" marR="74295" marT="37148" marB="37148"/>
                </a:tc>
                <a:extLst>
                  <a:ext uri="{0D108BD9-81ED-4DB2-BD59-A6C34878D82A}">
                    <a16:rowId xmlns:a16="http://schemas.microsoft.com/office/drawing/2014/main" val="3701088182"/>
                  </a:ext>
                </a:extLst>
              </a:tr>
              <a:tr h="2196370">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Dễ</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chung</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giờ</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chờ</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xấu</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lẩn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nhiệm</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đen</a:t>
                      </a:r>
                      <a:r>
                        <a:rPr lang="en-US" sz="2000" dirty="0">
                          <a:latin typeface="Times New Roman" panose="02020603050405020304" pitchFamily="18" charset="0"/>
                          <a:cs typeface="Times New Roman" panose="02020603050405020304" pitchFamily="18" charset="0"/>
                        </a:rPr>
                        <a:t>”</a:t>
                      </a: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khủng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nhẹ</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ngắn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a:t>
                      </a:r>
                      <a:endParaRPr lang="en-US" sz="2000"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775208239"/>
                  </a:ext>
                </a:extLst>
              </a:tr>
            </a:tbl>
          </a:graphicData>
        </a:graphic>
      </p:graphicFrame>
      <p:cxnSp>
        <p:nvCxnSpPr>
          <p:cNvPr id="6" name="Straight Connector 5">
            <a:extLst>
              <a:ext uri="{FF2B5EF4-FFF2-40B4-BE49-F238E27FC236}">
                <a16:creationId xmlns:a16="http://schemas.microsoft.com/office/drawing/2014/main" id="{1455FA6A-7CAF-F1E2-D81C-9ED5CE0815E3}"/>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472070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PHẢN CÔNG</a:t>
            </a:r>
          </a:p>
        </p:txBody>
      </p:sp>
      <p:graphicFrame>
        <p:nvGraphicFramePr>
          <p:cNvPr id="5" name="Table 4">
            <a:extLst>
              <a:ext uri="{FF2B5EF4-FFF2-40B4-BE49-F238E27FC236}">
                <a16:creationId xmlns:a16="http://schemas.microsoft.com/office/drawing/2014/main" id="{09AAD8D8-45FF-5026-8813-8A48E9A0A778}"/>
              </a:ext>
            </a:extLst>
          </p:cNvPr>
          <p:cNvGraphicFramePr>
            <a:graphicFrameLocks noGrp="1"/>
          </p:cNvGraphicFramePr>
          <p:nvPr/>
        </p:nvGraphicFramePr>
        <p:xfrm>
          <a:off x="306615" y="1846791"/>
          <a:ext cx="9104085" cy="3484449"/>
        </p:xfrm>
        <a:graphic>
          <a:graphicData uri="http://schemas.openxmlformats.org/drawingml/2006/table">
            <a:tbl>
              <a:tblPr firstRow="1" bandRow="1">
                <a:tableStyleId>{5C22544A-7EE6-4342-B048-85BDC9FD1C3A}</a:tableStyleId>
              </a:tblPr>
              <a:tblGrid>
                <a:gridCol w="3034695">
                  <a:extLst>
                    <a:ext uri="{9D8B030D-6E8A-4147-A177-3AD203B41FA5}">
                      <a16:colId xmlns:a16="http://schemas.microsoft.com/office/drawing/2014/main" val="1291241614"/>
                    </a:ext>
                  </a:extLst>
                </a:gridCol>
                <a:gridCol w="3034695">
                  <a:extLst>
                    <a:ext uri="{9D8B030D-6E8A-4147-A177-3AD203B41FA5}">
                      <a16:colId xmlns:a16="http://schemas.microsoft.com/office/drawing/2014/main" val="1244783266"/>
                    </a:ext>
                  </a:extLst>
                </a:gridCol>
                <a:gridCol w="3034695">
                  <a:extLst>
                    <a:ext uri="{9D8B030D-6E8A-4147-A177-3AD203B41FA5}">
                      <a16:colId xmlns:a16="http://schemas.microsoft.com/office/drawing/2014/main" val="1552820724"/>
                    </a:ext>
                  </a:extLst>
                </a:gridCol>
              </a:tblGrid>
              <a:tr h="666953">
                <a:tc>
                  <a:txBody>
                    <a:bodyPr/>
                    <a:lstStyle/>
                    <a:p>
                      <a:pPr algn="ctr"/>
                      <a:r>
                        <a:rPr lang="en-US" sz="2600" dirty="0">
                          <a:latin typeface="Times New Roman" panose="02020603050405020304" pitchFamily="18" charset="0"/>
                          <a:cs typeface="Times New Roman" panose="02020603050405020304" pitchFamily="18" charset="0"/>
                        </a:rPr>
                        <a:t>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BẤT 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LỜI KHUYÊN</a:t>
                      </a:r>
                    </a:p>
                  </a:txBody>
                  <a:tcPr marL="74295" marR="74295" marT="37148" marB="37148"/>
                </a:tc>
                <a:extLst>
                  <a:ext uri="{0D108BD9-81ED-4DB2-BD59-A6C34878D82A}">
                    <a16:rowId xmlns:a16="http://schemas.microsoft.com/office/drawing/2014/main" val="3701088182"/>
                  </a:ext>
                </a:extLst>
              </a:tr>
              <a:tr h="2451735">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ngòi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khủng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hoảng</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đúng</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vấn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đề</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vu </a:t>
                      </a:r>
                      <a:r>
                        <a:rPr lang="en-US" sz="2000" dirty="0" err="1">
                          <a:latin typeface="Times New Roman" panose="02020603050405020304" pitchFamily="18" charset="0"/>
                          <a:cs typeface="Times New Roman" panose="02020603050405020304" pitchFamily="18" charset="0"/>
                        </a:rPr>
                        <a:t>cáo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tạc</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chặt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chẽ</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hậu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giới</a:t>
                      </a:r>
                      <a:endParaRPr lang="en-US" sz="2000"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775208239"/>
                  </a:ext>
                </a:extLst>
              </a:tr>
            </a:tbl>
          </a:graphicData>
        </a:graphic>
      </p:graphicFrame>
      <p:cxnSp>
        <p:nvCxnSpPr>
          <p:cNvPr id="3" name="Straight Connector 2">
            <a:extLst>
              <a:ext uri="{FF2B5EF4-FFF2-40B4-BE49-F238E27FC236}">
                <a16:creationId xmlns:a16="http://schemas.microsoft.com/office/drawing/2014/main" id="{C7833F61-2F00-3BAB-C843-7035E064D9A0}"/>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9292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CHUYỀN BÓNG</a:t>
            </a:r>
          </a:p>
        </p:txBody>
      </p:sp>
      <p:graphicFrame>
        <p:nvGraphicFramePr>
          <p:cNvPr id="5" name="Table 4">
            <a:extLst>
              <a:ext uri="{FF2B5EF4-FFF2-40B4-BE49-F238E27FC236}">
                <a16:creationId xmlns:a16="http://schemas.microsoft.com/office/drawing/2014/main" id="{09AAD8D8-45FF-5026-8813-8A48E9A0A778}"/>
              </a:ext>
            </a:extLst>
          </p:cNvPr>
          <p:cNvGraphicFramePr>
            <a:graphicFrameLocks noGrp="1"/>
          </p:cNvGraphicFramePr>
          <p:nvPr/>
        </p:nvGraphicFramePr>
        <p:xfrm>
          <a:off x="306615" y="1846791"/>
          <a:ext cx="9104085" cy="3179649"/>
        </p:xfrm>
        <a:graphic>
          <a:graphicData uri="http://schemas.openxmlformats.org/drawingml/2006/table">
            <a:tbl>
              <a:tblPr firstRow="1" bandRow="1">
                <a:tableStyleId>{5C22544A-7EE6-4342-B048-85BDC9FD1C3A}</a:tableStyleId>
              </a:tblPr>
              <a:tblGrid>
                <a:gridCol w="3034695">
                  <a:extLst>
                    <a:ext uri="{9D8B030D-6E8A-4147-A177-3AD203B41FA5}">
                      <a16:colId xmlns:a16="http://schemas.microsoft.com/office/drawing/2014/main" val="1291241614"/>
                    </a:ext>
                  </a:extLst>
                </a:gridCol>
                <a:gridCol w="3034695">
                  <a:extLst>
                    <a:ext uri="{9D8B030D-6E8A-4147-A177-3AD203B41FA5}">
                      <a16:colId xmlns:a16="http://schemas.microsoft.com/office/drawing/2014/main" val="1244783266"/>
                    </a:ext>
                  </a:extLst>
                </a:gridCol>
                <a:gridCol w="3034695">
                  <a:extLst>
                    <a:ext uri="{9D8B030D-6E8A-4147-A177-3AD203B41FA5}">
                      <a16:colId xmlns:a16="http://schemas.microsoft.com/office/drawing/2014/main" val="1552820724"/>
                    </a:ext>
                  </a:extLst>
                </a:gridCol>
              </a:tblGrid>
              <a:tr h="666953">
                <a:tc>
                  <a:txBody>
                    <a:bodyPr/>
                    <a:lstStyle/>
                    <a:p>
                      <a:pPr algn="ctr"/>
                      <a:r>
                        <a:rPr lang="en-US" sz="2600" dirty="0">
                          <a:latin typeface="Times New Roman" panose="02020603050405020304" pitchFamily="18" charset="0"/>
                          <a:cs typeface="Times New Roman" panose="02020603050405020304" pitchFamily="18" charset="0"/>
                        </a:rPr>
                        <a:t>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BẤT 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LỜI KHUYÊN</a:t>
                      </a:r>
                    </a:p>
                  </a:txBody>
                  <a:tcPr marL="74295" marR="74295" marT="37148" marB="37148"/>
                </a:tc>
                <a:extLst>
                  <a:ext uri="{0D108BD9-81ED-4DB2-BD59-A6C34878D82A}">
                    <a16:rowId xmlns:a16="http://schemas.microsoft.com/office/drawing/2014/main" val="3701088182"/>
                  </a:ext>
                </a:extLst>
              </a:tr>
              <a:tr h="2451735">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Hoàn </a:t>
                      </a:r>
                      <a:r>
                        <a:rPr lang="en-US" sz="2000" dirty="0" err="1">
                          <a:latin typeface="Times New Roman" panose="02020603050405020304" pitchFamily="18" charset="0"/>
                          <a:cs typeface="Times New Roman" panose="02020603050405020304" pitchFamily="18" charset="0"/>
                        </a:rPr>
                        <a:t>binh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sách</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thoát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luận</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tẩy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rửa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thích</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nhiệm</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lỗi</a:t>
                      </a:r>
                      <a:r>
                        <a:rPr lang="en-US" sz="2000" dirty="0">
                          <a:latin typeface="Times New Roman" panose="02020603050405020304" pitchFamily="18" charset="0"/>
                          <a:cs typeface="Times New Roman" panose="02020603050405020304" pitchFamily="18" charset="0"/>
                        </a:rPr>
                        <a:t> do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tụng</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thỏa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mãn</a:t>
                      </a:r>
                      <a:endParaRPr lang="en-US" sz="2000"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775208239"/>
                  </a:ext>
                </a:extLst>
              </a:tr>
            </a:tbl>
          </a:graphicData>
        </a:graphic>
      </p:graphicFrame>
      <p:cxnSp>
        <p:nvCxnSpPr>
          <p:cNvPr id="3" name="Straight Connector 2">
            <a:extLst>
              <a:ext uri="{FF2B5EF4-FFF2-40B4-BE49-F238E27FC236}">
                <a16:creationId xmlns:a16="http://schemas.microsoft.com/office/drawing/2014/main" id="{EFEE9CB6-275D-63CF-4B79-A63DC706C8A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42631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THỪA NHẬN</a:t>
            </a:r>
          </a:p>
        </p:txBody>
      </p:sp>
      <p:graphicFrame>
        <p:nvGraphicFramePr>
          <p:cNvPr id="5" name="Table 4">
            <a:extLst>
              <a:ext uri="{FF2B5EF4-FFF2-40B4-BE49-F238E27FC236}">
                <a16:creationId xmlns:a16="http://schemas.microsoft.com/office/drawing/2014/main" id="{09AAD8D8-45FF-5026-8813-8A48E9A0A778}"/>
              </a:ext>
            </a:extLst>
          </p:cNvPr>
          <p:cNvGraphicFramePr>
            <a:graphicFrameLocks noGrp="1"/>
          </p:cNvGraphicFramePr>
          <p:nvPr/>
        </p:nvGraphicFramePr>
        <p:xfrm>
          <a:off x="306615" y="1846791"/>
          <a:ext cx="9104085" cy="2863323"/>
        </p:xfrm>
        <a:graphic>
          <a:graphicData uri="http://schemas.openxmlformats.org/drawingml/2006/table">
            <a:tbl>
              <a:tblPr firstRow="1" bandRow="1">
                <a:tableStyleId>{5C22544A-7EE6-4342-B048-85BDC9FD1C3A}</a:tableStyleId>
              </a:tblPr>
              <a:tblGrid>
                <a:gridCol w="3034695">
                  <a:extLst>
                    <a:ext uri="{9D8B030D-6E8A-4147-A177-3AD203B41FA5}">
                      <a16:colId xmlns:a16="http://schemas.microsoft.com/office/drawing/2014/main" val="1291241614"/>
                    </a:ext>
                  </a:extLst>
                </a:gridCol>
                <a:gridCol w="3034695">
                  <a:extLst>
                    <a:ext uri="{9D8B030D-6E8A-4147-A177-3AD203B41FA5}">
                      <a16:colId xmlns:a16="http://schemas.microsoft.com/office/drawing/2014/main" val="1244783266"/>
                    </a:ext>
                  </a:extLst>
                </a:gridCol>
                <a:gridCol w="3034695">
                  <a:extLst>
                    <a:ext uri="{9D8B030D-6E8A-4147-A177-3AD203B41FA5}">
                      <a16:colId xmlns:a16="http://schemas.microsoft.com/office/drawing/2014/main" val="1552820724"/>
                    </a:ext>
                  </a:extLst>
                </a:gridCol>
              </a:tblGrid>
              <a:tr h="666953">
                <a:tc>
                  <a:txBody>
                    <a:bodyPr/>
                    <a:lstStyle/>
                    <a:p>
                      <a:pPr algn="ctr"/>
                      <a:r>
                        <a:rPr lang="en-US" sz="2600" dirty="0">
                          <a:latin typeface="Times New Roman" panose="02020603050405020304" pitchFamily="18" charset="0"/>
                          <a:cs typeface="Times New Roman" panose="02020603050405020304" pitchFamily="18" charset="0"/>
                        </a:rPr>
                        <a:t>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BẤT 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LỜI KHUYÊN</a:t>
                      </a:r>
                    </a:p>
                  </a:txBody>
                  <a:tcPr marL="74295" marR="74295" marT="37148" marB="37148"/>
                </a:tc>
                <a:extLst>
                  <a:ext uri="{0D108BD9-81ED-4DB2-BD59-A6C34878D82A}">
                    <a16:rowId xmlns:a16="http://schemas.microsoft.com/office/drawing/2014/main" val="3701088182"/>
                  </a:ext>
                </a:extLst>
              </a:tr>
              <a:tr h="2196370">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đáng</a:t>
                      </a:r>
                      <a:r>
                        <a:rPr lang="en-US" sz="2000" dirty="0">
                          <a:latin typeface="Times New Roman" panose="02020603050405020304" pitchFamily="18" charset="0"/>
                          <a:cs typeface="Times New Roman" panose="02020603050405020304" pitchFamily="18" charset="0"/>
                        </a:rPr>
                        <a:t> tin</a:t>
                      </a: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thoại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hưởng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xấu</a:t>
                      </a:r>
                      <a:endParaRPr lang="en-US" sz="2000"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vờ</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bù</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khủng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hoảng</a:t>
                      </a:r>
                      <a:endParaRPr lang="en-US" sz="2000"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775208239"/>
                  </a:ext>
                </a:extLst>
              </a:tr>
            </a:tbl>
          </a:graphicData>
        </a:graphic>
      </p:graphicFrame>
      <p:cxnSp>
        <p:nvCxnSpPr>
          <p:cNvPr id="3" name="Straight Connector 2">
            <a:extLst>
              <a:ext uri="{FF2B5EF4-FFF2-40B4-BE49-F238E27FC236}">
                <a16:creationId xmlns:a16="http://schemas.microsoft.com/office/drawing/2014/main" id="{FE41584C-A687-2D8F-4EE8-80408AC935F8}"/>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88913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“NHẢ TƠ”</a:t>
            </a:r>
          </a:p>
        </p:txBody>
      </p:sp>
      <p:graphicFrame>
        <p:nvGraphicFramePr>
          <p:cNvPr id="5" name="Table 4">
            <a:extLst>
              <a:ext uri="{FF2B5EF4-FFF2-40B4-BE49-F238E27FC236}">
                <a16:creationId xmlns:a16="http://schemas.microsoft.com/office/drawing/2014/main" id="{09AAD8D8-45FF-5026-8813-8A48E9A0A778}"/>
              </a:ext>
            </a:extLst>
          </p:cNvPr>
          <p:cNvGraphicFramePr>
            <a:graphicFrameLocks noGrp="1"/>
          </p:cNvGraphicFramePr>
          <p:nvPr/>
        </p:nvGraphicFramePr>
        <p:xfrm>
          <a:off x="306615" y="1846791"/>
          <a:ext cx="9104085" cy="2863323"/>
        </p:xfrm>
        <a:graphic>
          <a:graphicData uri="http://schemas.openxmlformats.org/drawingml/2006/table">
            <a:tbl>
              <a:tblPr firstRow="1" bandRow="1">
                <a:tableStyleId>{5C22544A-7EE6-4342-B048-85BDC9FD1C3A}</a:tableStyleId>
              </a:tblPr>
              <a:tblGrid>
                <a:gridCol w="3034695">
                  <a:extLst>
                    <a:ext uri="{9D8B030D-6E8A-4147-A177-3AD203B41FA5}">
                      <a16:colId xmlns:a16="http://schemas.microsoft.com/office/drawing/2014/main" val="1291241614"/>
                    </a:ext>
                  </a:extLst>
                </a:gridCol>
                <a:gridCol w="3034695">
                  <a:extLst>
                    <a:ext uri="{9D8B030D-6E8A-4147-A177-3AD203B41FA5}">
                      <a16:colId xmlns:a16="http://schemas.microsoft.com/office/drawing/2014/main" val="1244783266"/>
                    </a:ext>
                  </a:extLst>
                </a:gridCol>
                <a:gridCol w="3034695">
                  <a:extLst>
                    <a:ext uri="{9D8B030D-6E8A-4147-A177-3AD203B41FA5}">
                      <a16:colId xmlns:a16="http://schemas.microsoft.com/office/drawing/2014/main" val="1552820724"/>
                    </a:ext>
                  </a:extLst>
                </a:gridCol>
              </a:tblGrid>
              <a:tr h="666953">
                <a:tc>
                  <a:txBody>
                    <a:bodyPr/>
                    <a:lstStyle/>
                    <a:p>
                      <a:pPr algn="ctr"/>
                      <a:r>
                        <a:rPr lang="en-US" sz="2600" dirty="0">
                          <a:latin typeface="Times New Roman" panose="02020603050405020304" pitchFamily="18" charset="0"/>
                          <a:cs typeface="Times New Roman" panose="02020603050405020304" pitchFamily="18" charset="0"/>
                        </a:rPr>
                        <a:t>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BẤT LỢI</a:t>
                      </a:r>
                    </a:p>
                  </a:txBody>
                  <a:tcPr marL="74295" marR="74295" marT="37148" marB="37148"/>
                </a:tc>
                <a:tc>
                  <a:txBody>
                    <a:bodyPr/>
                    <a:lstStyle/>
                    <a:p>
                      <a:pPr algn="ctr"/>
                      <a:r>
                        <a:rPr lang="en-US" sz="2600" dirty="0">
                          <a:latin typeface="Times New Roman" panose="02020603050405020304" pitchFamily="18" charset="0"/>
                          <a:cs typeface="Times New Roman" panose="02020603050405020304" pitchFamily="18" charset="0"/>
                        </a:rPr>
                        <a:t>LỜI KHUYÊN</a:t>
                      </a:r>
                    </a:p>
                  </a:txBody>
                  <a:tcPr marL="74295" marR="74295" marT="37148" marB="37148"/>
                </a:tc>
                <a:extLst>
                  <a:ext uri="{0D108BD9-81ED-4DB2-BD59-A6C34878D82A}">
                    <a16:rowId xmlns:a16="http://schemas.microsoft.com/office/drawing/2014/main" val="3701088182"/>
                  </a:ext>
                </a:extLst>
              </a:tr>
              <a:tr h="2196370">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a:t>
                      </a: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tùy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a:t>
                      </a: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Dễ</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máu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nghề</a:t>
                      </a:r>
                      <a:r>
                        <a:rPr lang="en-US" sz="2000" dirty="0">
                          <a:latin typeface="Times New Roman" panose="02020603050405020304" pitchFamily="18" charset="0"/>
                          <a:cs typeface="Times New Roman" panose="02020603050405020304" pitchFamily="18" charset="0"/>
                        </a:rPr>
                        <a:t>”</a:t>
                      </a:r>
                    </a:p>
                  </a:txBody>
                  <a:tcPr marL="74295" marR="74295" marT="37148" marB="37148"/>
                </a:tc>
                <a:tc>
                  <a:txBody>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Khủng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vừa</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Cẩn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endParaRPr lang="en-US" sz="2000"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775208239"/>
                  </a:ext>
                </a:extLst>
              </a:tr>
            </a:tbl>
          </a:graphicData>
        </a:graphic>
      </p:graphicFrame>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413753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phản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ứng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tức</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thời</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396708" y="2280140"/>
            <a:ext cx="9363845" cy="2893100"/>
          </a:xfrm>
          <a:prstGeom prst="rect">
            <a:avLst/>
          </a:prstGeom>
          <a:noFill/>
        </p:spPr>
        <p:txBody>
          <a:bodyPr wrap="none" rtlCol="0">
            <a:spAutoFit/>
          </a:bodyPr>
          <a:lstStyle/>
          <a:p>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Giữ</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luồng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trao</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đổi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thông</a:t>
            </a:r>
            <a:r>
              <a:rPr lang="en-US" sz="2600" b="1" dirty="0">
                <a:latin typeface="Times New Roman" panose="02020603050405020304" pitchFamily="18" charset="0"/>
                <a:cs typeface="Times New Roman" panose="02020603050405020304" pitchFamily="18" charset="0"/>
              </a:rPr>
              <a:t> tin </a:t>
            </a:r>
            <a:r>
              <a:rPr lang="en-US" sz="2600" b="1" dirty="0" err="1">
                <a:latin typeface="Times New Roman" panose="02020603050405020304" pitchFamily="18" charset="0"/>
                <a:cs typeface="Times New Roman" panose="02020603050405020304" pitchFamily="18" charset="0"/>
              </a:rPr>
              <a:t>mở</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Xác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định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một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thông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điệp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nhất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quán</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Thành </a:t>
            </a:r>
            <a:r>
              <a:rPr lang="en-US" sz="2600" b="1" dirty="0" err="1">
                <a:latin typeface="Times New Roman" panose="02020603050405020304" pitchFamily="18" charset="0"/>
                <a:cs typeface="Times New Roman" panose="02020603050405020304" pitchFamily="18" charset="0"/>
              </a:rPr>
              <a:t>lập</a:t>
            </a:r>
            <a:r>
              <a:rPr lang="en-US" sz="2600" b="1" dirty="0">
                <a:latin typeface="Times New Roman" panose="02020603050405020304" pitchFamily="18" charset="0"/>
                <a:cs typeface="Times New Roman" panose="02020603050405020304" pitchFamily="18" charset="0"/>
              </a:rPr>
              <a:t> ban </a:t>
            </a:r>
            <a:r>
              <a:rPr lang="en-US" sz="2600" b="1" dirty="0" err="1">
                <a:latin typeface="Times New Roman" panose="02020603050405020304" pitchFamily="18" charset="0"/>
                <a:cs typeface="Times New Roman" panose="02020603050405020304" pitchFamily="18" charset="0"/>
              </a:rPr>
              <a:t>xử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lý</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khủng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hoảng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xác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định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người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phát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ngôn</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Nắm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bắt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cảm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xúc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cảm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nhận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của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công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chúng</a:t>
            </a:r>
            <a:endParaRPr lang="en-US" sz="2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01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Chuẩn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bị</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điệp</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1576051" y="2515325"/>
            <a:ext cx="7487947" cy="2492990"/>
          </a:xfrm>
          <a:prstGeom prst="rect">
            <a:avLst/>
          </a:prstGeom>
          <a:noFill/>
        </p:spPr>
        <p:txBody>
          <a:bodyPr wrap="none" rtlCol="0">
            <a:spAutoFit/>
          </a:bodyPr>
          <a:lstStyle/>
          <a:p>
            <a:r>
              <a:rPr lang="en-US" sz="2600" b="1" dirty="0">
                <a:latin typeface="Times New Roman" panose="02020603050405020304" pitchFamily="18" charset="0"/>
                <a:cs typeface="Times New Roman" panose="02020603050405020304" pitchFamily="18" charset="0"/>
              </a:rPr>
              <a:t>Thông </a:t>
            </a:r>
            <a:r>
              <a:rPr lang="en-US" sz="2600" b="1" dirty="0" err="1">
                <a:latin typeface="Times New Roman" panose="02020603050405020304" pitchFamily="18" charset="0"/>
                <a:cs typeface="Times New Roman" panose="02020603050405020304" pitchFamily="18" charset="0"/>
              </a:rPr>
              <a:t>điệp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là</a:t>
            </a:r>
            <a:r>
              <a:rPr lang="en-US" sz="2600" b="1" dirty="0">
                <a:latin typeface="Times New Roman" panose="02020603050405020304" pitchFamily="18" charset="0"/>
                <a:cs typeface="Times New Roman" panose="02020603050405020304" pitchFamily="18" charset="0"/>
              </a:rPr>
              <a:t> Thông tin 	-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Chọn</a:t>
            </a:r>
            <a:r>
              <a:rPr lang="en-US" sz="2600" b="1" dirty="0">
                <a:solidFill>
                  <a:srgbClr val="FF0000"/>
                </a:solidFill>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lọc</a:t>
            </a:r>
            <a:r>
              <a:rPr lang="en-US" sz="2600" b="1" dirty="0">
                <a:latin typeface="Times New Roman" panose="02020603050405020304" pitchFamily="18" charset="0"/>
                <a:cs typeface="Times New Roman" panose="02020603050405020304" pitchFamily="18" charset="0"/>
              </a:rPr>
              <a:t>,</a:t>
            </a:r>
          </a:p>
          <a:p>
            <a:r>
              <a:rPr lang="en-US" sz="2600" b="1" dirty="0">
                <a:latin typeface="Times New Roman" panose="02020603050405020304" pitchFamily="18" charset="0"/>
                <a:cs typeface="Times New Roman" panose="02020603050405020304" pitchFamily="18" charset="0"/>
              </a:rPr>
              <a:t>					-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Cấu</a:t>
            </a:r>
            <a:r>
              <a:rPr lang="en-US" sz="2600" b="1" dirty="0">
                <a:solidFill>
                  <a:srgbClr val="FF0000"/>
                </a:solidFill>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trúc</a:t>
            </a:r>
            <a:r>
              <a:rPr lang="en-US" sz="2600" b="1" dirty="0">
                <a:solidFill>
                  <a:srgbClr val="FF0000"/>
                </a:solidFill>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lại</a:t>
            </a:r>
            <a:endParaRPr lang="en-US" sz="2600" b="1" dirty="0">
              <a:solidFill>
                <a:srgbClr val="FF0000"/>
              </a:solidFill>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err="1">
                <a:latin typeface="Times New Roman" panose="02020603050405020304" pitchFamily="18" charset="0"/>
                <a:cs typeface="Times New Roman" panose="02020603050405020304" pitchFamily="18" charset="0"/>
              </a:rPr>
              <a:t>Tác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động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đến</a:t>
            </a:r>
            <a:r>
              <a:rPr lang="en-US" sz="2600" b="1" dirty="0">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Nhận</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thức</a:t>
            </a:r>
            <a:r>
              <a:rPr lang="en-US" sz="2600" b="1" dirty="0">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Cảm</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xúc</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của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người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nghe</a:t>
            </a:r>
            <a:r>
              <a:rPr lang="en-US" sz="2600" b="1" dirty="0">
                <a:latin typeface="Times New Roman" panose="02020603050405020304" pitchFamily="18" charset="0"/>
                <a:cs typeface="Times New Roman" panose="02020603050405020304" pitchFamily="18" charset="0"/>
              </a:rPr>
              <a:t> </a:t>
            </a:r>
          </a:p>
        </p:txBody>
      </p:sp>
      <p:sp>
        <p:nvSpPr>
          <p:cNvPr id="5" name="Arrow: Curved Right 4">
            <a:extLst>
              <a:ext uri="{FF2B5EF4-FFF2-40B4-BE49-F238E27FC236}">
                <a16:creationId xmlns:a16="http://schemas.microsoft.com/office/drawing/2014/main" id="{1D049D58-F611-12E7-EDCD-7C78893160ED}"/>
              </a:ext>
            </a:extLst>
          </p:cNvPr>
          <p:cNvSpPr/>
          <p:nvPr/>
        </p:nvSpPr>
        <p:spPr>
          <a:xfrm>
            <a:off x="600759" y="2625411"/>
            <a:ext cx="970628" cy="2365591"/>
          </a:xfrm>
          <a:prstGeom prst="curvedRightArrow">
            <a:avLst/>
          </a:prstGeom>
          <a:solidFill>
            <a:schemeClr val="accent6">
              <a:lumMod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63" dirty="0">
              <a:solidFill>
                <a:schemeClr val="tx1"/>
              </a:solidFill>
            </a:endParaRPr>
          </a:p>
        </p:txBody>
      </p:sp>
    </p:spTree>
    <p:extLst>
      <p:ext uri="{BB962C8B-B14F-4D97-AF65-F5344CB8AC3E}">
        <p14:creationId xmlns:p14="http://schemas.microsoft.com/office/powerpoint/2010/main" val="19094000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điểm</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điệp</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FE3FAD73-5ED6-4F20-E1F2-5668C421029D}"/>
              </a:ext>
            </a:extLst>
          </p:cNvPr>
          <p:cNvSpPr/>
          <p:nvPr/>
        </p:nvSpPr>
        <p:spPr>
          <a:xfrm>
            <a:off x="3762528" y="3674654"/>
            <a:ext cx="2180917" cy="22507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 </a:t>
            </a:r>
            <a:r>
              <a:rPr lang="en-US" sz="2600" b="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điệp</a:t>
            </a:r>
            <a:r>
              <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600" b="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Tác</a:t>
            </a:r>
            <a:r>
              <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600" b="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động</a:t>
            </a:r>
            <a:endParaRPr lang="en-US" sz="26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Callout: Right Arrow 6">
            <a:extLst>
              <a:ext uri="{FF2B5EF4-FFF2-40B4-BE49-F238E27FC236}">
                <a16:creationId xmlns:a16="http://schemas.microsoft.com/office/drawing/2014/main" id="{2EAAC1D6-52EB-756F-390E-A3886396688F}"/>
              </a:ext>
            </a:extLst>
          </p:cNvPr>
          <p:cNvSpPr/>
          <p:nvPr/>
        </p:nvSpPr>
        <p:spPr>
          <a:xfrm>
            <a:off x="994594" y="4225874"/>
            <a:ext cx="2600325" cy="1234253"/>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C00000"/>
                </a:solidFill>
                <a:latin typeface="Times New Roman" panose="02020603050405020304" pitchFamily="18" charset="0"/>
                <a:cs typeface="Times New Roman" panose="02020603050405020304" pitchFamily="18" charset="0"/>
              </a:rPr>
              <a:t>CHUẨN MỰC</a:t>
            </a:r>
          </a:p>
        </p:txBody>
      </p:sp>
      <p:sp>
        <p:nvSpPr>
          <p:cNvPr id="8" name="Callout: Down Arrow 7">
            <a:extLst>
              <a:ext uri="{FF2B5EF4-FFF2-40B4-BE49-F238E27FC236}">
                <a16:creationId xmlns:a16="http://schemas.microsoft.com/office/drawing/2014/main" id="{33213FBF-5984-BEDD-F2F2-CF6DD0CA15CA}"/>
              </a:ext>
            </a:extLst>
          </p:cNvPr>
          <p:cNvSpPr/>
          <p:nvPr/>
        </p:nvSpPr>
        <p:spPr>
          <a:xfrm>
            <a:off x="3594919" y="2009007"/>
            <a:ext cx="2600325" cy="1639157"/>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50" b="1" dirty="0">
                <a:solidFill>
                  <a:srgbClr val="C00000"/>
                </a:solidFill>
                <a:latin typeface="Times New Roman" panose="02020603050405020304" pitchFamily="18" charset="0"/>
                <a:cs typeface="Times New Roman" panose="02020603050405020304" pitchFamily="18" charset="0"/>
              </a:rPr>
              <a:t>SÁNG TẠO</a:t>
            </a:r>
          </a:p>
        </p:txBody>
      </p:sp>
      <p:sp>
        <p:nvSpPr>
          <p:cNvPr id="9" name="Callout: Left Arrow 8">
            <a:extLst>
              <a:ext uri="{FF2B5EF4-FFF2-40B4-BE49-F238E27FC236}">
                <a16:creationId xmlns:a16="http://schemas.microsoft.com/office/drawing/2014/main" id="{C6651CB3-6E00-44F6-44C1-91CD889A4694}"/>
              </a:ext>
            </a:extLst>
          </p:cNvPr>
          <p:cNvSpPr/>
          <p:nvPr/>
        </p:nvSpPr>
        <p:spPr>
          <a:xfrm>
            <a:off x="6111055" y="4231867"/>
            <a:ext cx="2684207" cy="1234253"/>
          </a:xfrm>
          <a:prstGeom prst="lef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C00000"/>
                </a:solidFill>
                <a:latin typeface="Times New Roman" panose="02020603050405020304" pitchFamily="18" charset="0"/>
                <a:cs typeface="Times New Roman" panose="02020603050405020304" pitchFamily="18" charset="0"/>
              </a:rPr>
              <a:t>CHỌN LỌC</a:t>
            </a:r>
          </a:p>
        </p:txBody>
      </p:sp>
    </p:spTree>
    <p:extLst>
      <p:ext uri="{BB962C8B-B14F-4D97-AF65-F5344CB8AC3E}">
        <p14:creationId xmlns:p14="http://schemas.microsoft.com/office/powerpoint/2010/main" val="15758937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Xây</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dựng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truyền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như</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399594" y="2009781"/>
            <a:ext cx="9390570" cy="2492990"/>
          </a:xfrm>
          <a:prstGeom prst="rect">
            <a:avLst/>
          </a:prstGeom>
          <a:noFill/>
        </p:spPr>
        <p:txBody>
          <a:bodyPr wrap="square" rtlCol="0">
            <a:spAutoFit/>
          </a:bodyPr>
          <a:lstStyle/>
          <a:p>
            <a:pPr algn="ctr"/>
            <a:r>
              <a:rPr lang="en-US" sz="2600" b="1" dirty="0" err="1">
                <a:solidFill>
                  <a:srgbClr val="C00000"/>
                </a:solidFill>
                <a:latin typeface="Times New Roman" panose="02020603050405020304" pitchFamily="18" charset="0"/>
                <a:cs typeface="Times New Roman" panose="02020603050405020304" pitchFamily="18" charset="0"/>
              </a:rPr>
              <a:t>Đặc</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tính</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sáng</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tạo</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của</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thông</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điệp</a:t>
            </a:r>
            <a:r>
              <a:rPr lang="en-US" sz="2600" b="1" dirty="0">
                <a:solidFill>
                  <a:srgbClr val="C00000"/>
                </a:solidFill>
                <a:latin typeface="Times New Roman" panose="02020603050405020304" pitchFamily="18" charset="0"/>
                <a:cs typeface="Times New Roman" panose="02020603050405020304" pitchFamily="18" charset="0"/>
              </a:rPr>
              <a:t>:</a:t>
            </a:r>
          </a:p>
          <a:p>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Phong </a:t>
            </a:r>
            <a:r>
              <a:rPr lang="en-US" sz="2600" dirty="0" err="1">
                <a:latin typeface="Times New Roman" panose="02020603050405020304" pitchFamily="18" charset="0"/>
                <a:cs typeface="Times New Roman" panose="02020603050405020304" pitchFamily="18" charset="0"/>
              </a:rPr>
              <a:t>cách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tin: </a:t>
            </a:r>
            <a:r>
              <a:rPr lang="en-US" sz="2600" b="1" dirty="0" err="1">
                <a:latin typeface="Times New Roman" panose="02020603050405020304" pitchFamily="18" charset="0"/>
                <a:cs typeface="Times New Roman" panose="02020603050405020304" pitchFamily="18" charset="0"/>
              </a:rPr>
              <a:t>Uyển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chuyển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mờ</a:t>
            </a:r>
            <a:r>
              <a:rPr lang="en-US" sz="2600" dirty="0">
                <a:latin typeface="Times New Roman" panose="02020603050405020304" pitchFamily="18" charset="0"/>
                <a:cs typeface="Times New Roman" panose="02020603050405020304" pitchFamily="18" charset="0"/>
              </a:rPr>
              <a:t> - </a:t>
            </a:r>
            <a:r>
              <a:rPr lang="en-US" sz="2600" b="1" dirty="0">
                <a:latin typeface="Times New Roman" panose="02020603050405020304" pitchFamily="18" charset="0"/>
                <a:cs typeface="Times New Roman" panose="02020603050405020304" pitchFamily="18" charset="0"/>
              </a:rPr>
              <a:t>2 </a:t>
            </a:r>
            <a:r>
              <a:rPr lang="en-US" sz="2600" b="1" dirty="0" err="1">
                <a:latin typeface="Times New Roman" panose="02020603050405020304" pitchFamily="18" charset="0"/>
                <a:cs typeface="Times New Roman" panose="02020603050405020304" pitchFamily="18" charset="0"/>
              </a:rPr>
              <a:t>chiều</a:t>
            </a:r>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a:t>
            </a:r>
          </a:p>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khởi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cảm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xúc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chứ</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áp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đặt</a:t>
            </a:r>
            <a:r>
              <a:rPr lang="en-US" sz="2600" b="1" dirty="0">
                <a:latin typeface="Times New Roman" panose="02020603050405020304" pitchFamily="18" charset="0"/>
                <a:cs typeface="Times New Roman" panose="02020603050405020304" pitchFamily="18" charset="0"/>
              </a:rPr>
              <a:t> ý </a:t>
            </a:r>
            <a:r>
              <a:rPr lang="en-US" sz="2600" b="1" dirty="0" err="1">
                <a:latin typeface="Times New Roman" panose="02020603050405020304" pitchFamily="18" charset="0"/>
                <a:cs typeface="Times New Roman" panose="02020603050405020304" pitchFamily="18" charset="0"/>
              </a:rPr>
              <a:t>nghĩ</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0FC4947-0AD5-BA86-D3A0-7B99F67F05C8}"/>
              </a:ext>
            </a:extLst>
          </p:cNvPr>
          <p:cNvSpPr txBox="1"/>
          <p:nvPr/>
        </p:nvSpPr>
        <p:spPr>
          <a:xfrm>
            <a:off x="1859150" y="3081774"/>
            <a:ext cx="5420458" cy="442429"/>
          </a:xfrm>
          <a:prstGeom prst="rect">
            <a:avLst/>
          </a:prstGeom>
          <a:noFill/>
        </p:spPr>
        <p:txBody>
          <a:bodyPr wrap="none" rtlCol="0">
            <a:spAutoFit/>
          </a:bodyPr>
          <a:lstStyle/>
          <a:p>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quá</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cũng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không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sống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được</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9290FEB7-2EED-8935-B93C-E81E5F52C162}"/>
              </a:ext>
            </a:extLst>
          </p:cNvPr>
          <p:cNvSpPr txBox="1"/>
          <p:nvPr/>
        </p:nvSpPr>
        <p:spPr>
          <a:xfrm>
            <a:off x="810734" y="4168264"/>
            <a:ext cx="7924919" cy="692497"/>
          </a:xfrm>
          <a:prstGeom prst="rect">
            <a:avLst/>
          </a:prstGeom>
          <a:noFill/>
        </p:spPr>
        <p:txBody>
          <a:bodyPr wrap="square" rtlCol="0">
            <a:spAutoFit/>
          </a:bodyPr>
          <a:lstStyle/>
          <a:p>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“Sen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tàn</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cúc</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lại</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nở</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hoa</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Sầu</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dài</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ngắn</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đông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đà</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sang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xuân</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r"/>
            <a:r>
              <a:rPr lang="en-US" sz="1625" i="1" dirty="0">
                <a:latin typeface="Times New Roman" panose="02020603050405020304" pitchFamily="18" charset="0"/>
                <a:cs typeface="Times New Roman" panose="02020603050405020304" pitchFamily="18" charset="0"/>
              </a:rPr>
              <a:t>Bill Clinton </a:t>
            </a:r>
            <a:r>
              <a:rPr lang="en-US" sz="1625" i="1" dirty="0" err="1">
                <a:latin typeface="Times New Roman" panose="02020603050405020304" pitchFamily="18" charset="0"/>
                <a:cs typeface="Times New Roman" panose="02020603050405020304" pitchFamily="18" charset="0"/>
              </a:rPr>
              <a:t>lẩy</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Kiều</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trong</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Truyện</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Kiều</a:t>
            </a:r>
            <a:r>
              <a:rPr lang="en-US" sz="1625" i="1" dirty="0">
                <a:latin typeface="Times New Roman" panose="02020603050405020304" pitchFamily="18" charset="0"/>
                <a:cs typeface="Times New Roman" panose="02020603050405020304" pitchFamily="18" charset="0"/>
              </a:rPr>
              <a:t> – </a:t>
            </a:r>
            <a:r>
              <a:rPr lang="en-US" sz="1625" i="1" dirty="0" err="1">
                <a:latin typeface="Times New Roman" panose="02020603050405020304" pitchFamily="18" charset="0"/>
                <a:cs typeface="Times New Roman" panose="02020603050405020304" pitchFamily="18" charset="0"/>
              </a:rPr>
              <a:t>Nguyễn</a:t>
            </a:r>
            <a:r>
              <a:rPr lang="en-US" sz="1625" i="1" dirty="0">
                <a:latin typeface="Times New Roman" panose="02020603050405020304" pitchFamily="18" charset="0"/>
                <a:cs typeface="Times New Roman" panose="02020603050405020304" pitchFamily="18" charset="0"/>
              </a:rPr>
              <a:t> Du</a:t>
            </a:r>
            <a:endParaRPr lang="en-US" sz="162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91CFD21-21D2-76A1-9000-2DA4CAC1A756}"/>
              </a:ext>
            </a:extLst>
          </p:cNvPr>
          <p:cNvSpPr txBox="1"/>
          <p:nvPr/>
        </p:nvSpPr>
        <p:spPr>
          <a:xfrm>
            <a:off x="810735" y="4992709"/>
            <a:ext cx="8241359" cy="692497"/>
          </a:xfrm>
          <a:prstGeom prst="rect">
            <a:avLst/>
          </a:prstGeom>
          <a:noFill/>
        </p:spPr>
        <p:txBody>
          <a:bodyPr wrap="none" rtlCol="0">
            <a:spAutoFit/>
          </a:bodyPr>
          <a:lstStyle/>
          <a:p>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Trời</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còn</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hôm</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nay / Tan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sương</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đầu</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ngõ</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vén</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mây</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giữa</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75"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trời</a:t>
            </a:r>
            <a:r>
              <a:rPr lang="en-US" sz="227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r"/>
            <a:r>
              <a:rPr lang="en-US" sz="1625" i="1" dirty="0">
                <a:latin typeface="Times New Roman" panose="02020603050405020304" pitchFamily="18" charset="0"/>
                <a:cs typeface="Times New Roman" panose="02020603050405020304" pitchFamily="18" charset="0"/>
              </a:rPr>
              <a:t>Joe Biden </a:t>
            </a:r>
            <a:r>
              <a:rPr lang="en-US" sz="1625" i="1" dirty="0" err="1">
                <a:latin typeface="Times New Roman" panose="02020603050405020304" pitchFamily="18" charset="0"/>
                <a:cs typeface="Times New Roman" panose="02020603050405020304" pitchFamily="18" charset="0"/>
              </a:rPr>
              <a:t>lẩy</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Kiều</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trong</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Truyện</a:t>
            </a:r>
            <a:r>
              <a:rPr lang="en-US" sz="1625" i="1" dirty="0">
                <a:latin typeface="Times New Roman" panose="02020603050405020304" pitchFamily="18" charset="0"/>
                <a:cs typeface="Times New Roman" panose="02020603050405020304" pitchFamily="18" charset="0"/>
              </a:rPr>
              <a:t> </a:t>
            </a:r>
            <a:r>
              <a:rPr lang="en-US" sz="1625" i="1" dirty="0" err="1">
                <a:latin typeface="Times New Roman" panose="02020603050405020304" pitchFamily="18" charset="0"/>
                <a:cs typeface="Times New Roman" panose="02020603050405020304" pitchFamily="18" charset="0"/>
              </a:rPr>
              <a:t>Kiều</a:t>
            </a:r>
            <a:r>
              <a:rPr lang="en-US" sz="1625" i="1" dirty="0">
                <a:latin typeface="Times New Roman" panose="02020603050405020304" pitchFamily="18" charset="0"/>
                <a:cs typeface="Times New Roman" panose="02020603050405020304" pitchFamily="18" charset="0"/>
              </a:rPr>
              <a:t> – </a:t>
            </a:r>
            <a:r>
              <a:rPr lang="en-US" sz="1625" i="1" dirty="0" err="1">
                <a:latin typeface="Times New Roman" panose="02020603050405020304" pitchFamily="18" charset="0"/>
                <a:cs typeface="Times New Roman" panose="02020603050405020304" pitchFamily="18" charset="0"/>
              </a:rPr>
              <a:t>Nguyễn</a:t>
            </a:r>
            <a:r>
              <a:rPr lang="en-US" sz="1625" i="1" dirty="0">
                <a:latin typeface="Times New Roman" panose="02020603050405020304" pitchFamily="18" charset="0"/>
                <a:cs typeface="Times New Roman" panose="02020603050405020304" pitchFamily="18" charset="0"/>
              </a:rPr>
              <a:t> Du</a:t>
            </a:r>
            <a:endParaRPr lang="en-US" sz="1625"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680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9" y="1568691"/>
            <a:ext cx="9458865" cy="874085"/>
          </a:xfrm>
          <a:prstGeom prst="rect">
            <a:avLst/>
          </a:prstGeom>
          <a:noFill/>
        </p:spPr>
        <p:txBody>
          <a:bodyPr wrap="square">
            <a:spAutoFit/>
          </a:bodyPr>
          <a:lstStyle/>
          <a:p>
            <a:pPr>
              <a:defRPr/>
            </a:pP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Có</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những</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vụ</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việc</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nổ</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ra</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trên</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mạng</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và</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cũng</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tự</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giải</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quyết</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mà</a:t>
            </a:r>
            <a:r>
              <a:rPr lang="en-US" sz="2540" b="1" dirty="0">
                <a:solidFill>
                  <a:srgbClr val="C0504D">
                    <a:lumMod val="50000"/>
                  </a:srgbClr>
                </a:solidFill>
                <a:latin typeface="Times New Roman" panose="02020603050405020304" pitchFamily="18" charset="0"/>
                <a:cs typeface="Times New Roman" panose="02020603050405020304" pitchFamily="18" charset="0"/>
              </a:rPr>
              <a:t> ta </a:t>
            </a:r>
            <a:r>
              <a:rPr lang="en-US" sz="2540" b="1" dirty="0" err="1">
                <a:solidFill>
                  <a:srgbClr val="C0504D">
                    <a:lumMod val="50000"/>
                  </a:srgbClr>
                </a:solidFill>
                <a:latin typeface="Times New Roman" panose="02020603050405020304" pitchFamily="18" charset="0"/>
                <a:cs typeface="Times New Roman" panose="02020603050405020304" pitchFamily="18" charset="0"/>
              </a:rPr>
              <a:t>không</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cần</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phải</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làm</a:t>
            </a:r>
            <a:r>
              <a:rPr lang="en-US" sz="2540" b="1" dirty="0">
                <a:solidFill>
                  <a:srgbClr val="C0504D">
                    <a:lumMod val="50000"/>
                  </a:srgbClr>
                </a:solidFill>
                <a:latin typeface="Times New Roman" panose="02020603050405020304" pitchFamily="18" charset="0"/>
                <a:cs typeface="Times New Roman" panose="02020603050405020304" pitchFamily="18" charset="0"/>
              </a:rPr>
              <a:t> </a:t>
            </a:r>
            <a:r>
              <a:rPr lang="en-US" sz="2540" b="1" dirty="0" err="1">
                <a:solidFill>
                  <a:srgbClr val="C0504D">
                    <a:lumMod val="50000"/>
                  </a:srgbClr>
                </a:solidFill>
                <a:latin typeface="Times New Roman" panose="02020603050405020304" pitchFamily="18" charset="0"/>
                <a:cs typeface="Times New Roman" panose="02020603050405020304" pitchFamily="18" charset="0"/>
              </a:rPr>
              <a:t>gì</a:t>
            </a:r>
            <a:r>
              <a:rPr lang="en-US" sz="2540" b="1" dirty="0">
                <a:solidFill>
                  <a:srgbClr val="C0504D">
                    <a:lumMod val="50000"/>
                  </a:srgbClr>
                </a:solidFill>
                <a:latin typeface="Times New Roman" panose="02020603050405020304" pitchFamily="18" charset="0"/>
                <a:cs typeface="Times New Roman" panose="02020603050405020304" pitchFamily="18" charset="0"/>
              </a:rPr>
              <a:t>….</a:t>
            </a:r>
          </a:p>
        </p:txBody>
      </p:sp>
      <p:sp>
        <p:nvSpPr>
          <p:cNvPr id="10" name="TextBox 9"/>
          <p:cNvSpPr txBox="1"/>
          <p:nvPr/>
        </p:nvSpPr>
        <p:spPr>
          <a:xfrm>
            <a:off x="392931" y="5747780"/>
            <a:ext cx="8846003" cy="929870"/>
          </a:xfrm>
          <a:prstGeom prst="rect">
            <a:avLst/>
          </a:prstGeom>
          <a:noFill/>
        </p:spPr>
        <p:txBody>
          <a:bodyPr wrap="square">
            <a:spAutoFit/>
          </a:bodyPr>
          <a:lstStyle/>
          <a:p>
            <a:pPr>
              <a:defRPr/>
            </a:pPr>
            <a:r>
              <a:rPr lang="en-US" sz="1814" i="1" dirty="0">
                <a:solidFill>
                  <a:srgbClr val="C0504D">
                    <a:lumMod val="50000"/>
                  </a:srgbClr>
                </a:solidFill>
                <a:latin typeface="Times New Roman" panose="02020603050405020304" pitchFamily="18" charset="0"/>
                <a:cs typeface="Times New Roman" panose="02020603050405020304" pitchFamily="18" charset="0"/>
              </a:rPr>
              <a:t>“</a:t>
            </a:r>
            <a:r>
              <a:rPr lang="en-US" sz="1814" i="1" dirty="0" err="1">
                <a:solidFill>
                  <a:srgbClr val="C0504D">
                    <a:lumMod val="50000"/>
                  </a:srgbClr>
                </a:solidFill>
                <a:latin typeface="Times New Roman" panose="02020603050405020304" pitchFamily="18" charset="0"/>
                <a:cs typeface="Times New Roman" panose="02020603050405020304" pitchFamily="18" charset="0"/>
              </a:rPr>
              <a:t>Sự</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cố</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truyền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thông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liên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quan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đến</a:t>
            </a:r>
            <a:r>
              <a:rPr lang="en-US" sz="1814" i="1" dirty="0">
                <a:solidFill>
                  <a:srgbClr val="C0504D">
                    <a:lumMod val="50000"/>
                  </a:srgbClr>
                </a:solidFill>
                <a:latin typeface="Times New Roman" panose="02020603050405020304" pitchFamily="18" charset="0"/>
                <a:cs typeface="Times New Roman" panose="02020603050405020304" pitchFamily="18" charset="0"/>
              </a:rPr>
              <a:t> “Con </a:t>
            </a:r>
            <a:r>
              <a:rPr lang="en-US" sz="1814" i="1" dirty="0" err="1">
                <a:solidFill>
                  <a:srgbClr val="C0504D">
                    <a:lumMod val="50000"/>
                  </a:srgbClr>
                </a:solidFill>
                <a:latin typeface="Times New Roman" panose="02020603050405020304" pitchFamily="18" charset="0"/>
                <a:cs typeface="Times New Roman" panose="02020603050405020304" pitchFamily="18" charset="0"/>
              </a:rPr>
              <a:t>Rồng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Hải</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phòng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sau</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đó</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đã</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tự</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giải</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quyết</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mà</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chẳng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gây</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thiệt</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hại</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gì</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cho</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Hải</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phòng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Tất</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cả</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chỉ</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trong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vòng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có</a:t>
            </a:r>
            <a:r>
              <a:rPr lang="en-US" sz="1814" i="1" dirty="0">
                <a:solidFill>
                  <a:srgbClr val="C0504D">
                    <a:lumMod val="50000"/>
                  </a:srgbClr>
                </a:solidFill>
                <a:latin typeface="Times New Roman" panose="02020603050405020304" pitchFamily="18" charset="0"/>
                <a:cs typeface="Times New Roman" panose="02020603050405020304" pitchFamily="18" charset="0"/>
              </a:rPr>
              <a:t> ….. 3 </a:t>
            </a:r>
            <a:r>
              <a:rPr lang="en-US" sz="1814" i="1" dirty="0" err="1">
                <a:solidFill>
                  <a:srgbClr val="C0504D">
                    <a:lumMod val="50000"/>
                  </a:srgbClr>
                </a:solidFill>
                <a:latin typeface="Times New Roman" panose="02020603050405020304" pitchFamily="18" charset="0"/>
                <a:cs typeface="Times New Roman" panose="02020603050405020304" pitchFamily="18" charset="0"/>
              </a:rPr>
              <a:t>ngày</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Họa</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sĩ</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thiết</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kế</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ra</a:t>
            </a:r>
            <a:r>
              <a:rPr lang="en-US" sz="1814" i="1" dirty="0">
                <a:solidFill>
                  <a:srgbClr val="C0504D">
                    <a:lumMod val="50000"/>
                  </a:srgbClr>
                </a:solidFill>
                <a:latin typeface="Times New Roman" panose="02020603050405020304" pitchFamily="18" charset="0"/>
                <a:cs typeface="Times New Roman" panose="02020603050405020304" pitchFamily="18" charset="0"/>
              </a:rPr>
              <a:t> con </a:t>
            </a:r>
            <a:r>
              <a:rPr lang="en-US" sz="1814" i="1" dirty="0" err="1">
                <a:solidFill>
                  <a:srgbClr val="C0504D">
                    <a:lumMod val="50000"/>
                  </a:srgbClr>
                </a:solidFill>
                <a:latin typeface="Times New Roman" panose="02020603050405020304" pitchFamily="18" charset="0"/>
                <a:cs typeface="Times New Roman" panose="02020603050405020304" pitchFamily="18" charset="0"/>
              </a:rPr>
              <a:t>rồng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Picachu</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này</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sau</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đó</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đã</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bán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bản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quyền</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các</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biểu</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tượng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rồng</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này</a:t>
            </a:r>
            <a:r>
              <a:rPr lang="en-US" sz="1814" i="1" dirty="0">
                <a:solidFill>
                  <a:srgbClr val="C0504D">
                    <a:lumMod val="50000"/>
                  </a:srgbClr>
                </a:solidFill>
                <a:latin typeface="Times New Roman" panose="02020603050405020304" pitchFamily="18" charset="0"/>
                <a:cs typeface="Times New Roman" panose="02020603050405020304" pitchFamily="18" charset="0"/>
              </a:rPr>
              <a:t> </a:t>
            </a:r>
            <a:r>
              <a:rPr lang="en-US" sz="1814" i="1" dirty="0" err="1">
                <a:solidFill>
                  <a:srgbClr val="C0504D">
                    <a:lumMod val="50000"/>
                  </a:srgbClr>
                </a:solidFill>
                <a:latin typeface="Times New Roman" panose="02020603050405020304" pitchFamily="18" charset="0"/>
                <a:cs typeface="Times New Roman" panose="02020603050405020304" pitchFamily="18" charset="0"/>
              </a:rPr>
              <a:t>cho</a:t>
            </a:r>
            <a:r>
              <a:rPr lang="en-US" sz="1814" i="1" dirty="0">
                <a:solidFill>
                  <a:srgbClr val="C0504D">
                    <a:lumMod val="50000"/>
                  </a:srgbClr>
                </a:solidFill>
                <a:latin typeface="Times New Roman" panose="02020603050405020304" pitchFamily="18" charset="0"/>
                <a:cs typeface="Times New Roman" panose="02020603050405020304" pitchFamily="18" charset="0"/>
              </a:rPr>
              <a:t> … ZALO.</a:t>
            </a:r>
          </a:p>
        </p:txBody>
      </p:sp>
      <p:sp>
        <p:nvSpPr>
          <p:cNvPr id="8" name="Flowchart: Alternate Process 7"/>
          <p:cNvSpPr/>
          <p:nvPr/>
        </p:nvSpPr>
        <p:spPr>
          <a:xfrm>
            <a:off x="228599" y="244887"/>
            <a:ext cx="945886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rgbClr val="C0504D">
                    <a:lumMod val="50000"/>
                  </a:srgbClr>
                </a:solidFill>
                <a:latin typeface="Times New Roman" panose="02020603050405020304" pitchFamily="18" charset="0"/>
                <a:cs typeface="Times New Roman" panose="02020603050405020304" pitchFamily="18" charset="0"/>
              </a:rPr>
              <a:t> </a:t>
            </a:r>
            <a:r>
              <a:rPr lang="en-US" sz="3266" b="1" dirty="0">
                <a:ln w="0"/>
                <a:solidFill>
                  <a:srgbClr val="C0504D">
                    <a:lumMod val="50000"/>
                  </a:srgbClr>
                </a:solidFill>
                <a:latin typeface="Times New Roman" panose="02020603050405020304" pitchFamily="18" charset="0"/>
                <a:cs typeface="Times New Roman" panose="02020603050405020304" pitchFamily="18" charset="0"/>
              </a:rPr>
              <a:t>TRUYỀN THÔNG XÃ HỘI CÓ LÚC CỰC ĐOAN, CÓ LÚC LẠI “TỰ ĐIỀU CHỈNH”</a:t>
            </a:r>
            <a:endParaRPr lang="en-US" sz="3266" b="1" dirty="0">
              <a:solidFill>
                <a:srgbClr val="C0504D">
                  <a:lumMod val="50000"/>
                </a:srgb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99" y="2442776"/>
            <a:ext cx="3111979" cy="311197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5789" y="2442775"/>
            <a:ext cx="3033118" cy="311197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4118" y="2442775"/>
            <a:ext cx="3141192" cy="3141192"/>
          </a:xfrm>
          <a:prstGeom prst="rect">
            <a:avLst/>
          </a:prstGeom>
        </p:spPr>
      </p:pic>
    </p:spTree>
    <p:extLst>
      <p:ext uri="{BB962C8B-B14F-4D97-AF65-F5344CB8AC3E}">
        <p14:creationId xmlns:p14="http://schemas.microsoft.com/office/powerpoint/2010/main" val="39133401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1054150" y="1164151"/>
            <a:ext cx="8337383"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Niêm</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tin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điệp</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514466" y="1991107"/>
            <a:ext cx="8877067" cy="2643031"/>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Tinh </a:t>
            </a:r>
            <a:r>
              <a:rPr lang="en-US" sz="2600" dirty="0" err="1">
                <a:latin typeface="Times New Roman" panose="02020603050405020304" pitchFamily="18" charset="0"/>
                <a:cs typeface="Times New Roman" panose="02020603050405020304" pitchFamily="18" charset="0"/>
              </a:rPr>
              <a:t>thần</a:t>
            </a:r>
            <a:r>
              <a:rPr lang="en-US" sz="2600" dirty="0">
                <a:latin typeface="Times New Roman" panose="02020603050405020304" pitchFamily="18" charset="0"/>
                <a:cs typeface="Times New Roman" panose="02020603050405020304" pitchFamily="18" charset="0"/>
              </a:rPr>
              <a:t> TRÁCH NHIỆM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trường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ngành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diễn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cụ</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nào</a:t>
            </a:r>
            <a:endParaRPr lang="en-US" sz="2600"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v"/>
            </a:pPr>
            <a:r>
              <a:rPr lang="en-US" sz="2275" i="1" dirty="0" err="1">
                <a:latin typeface="Times New Roman" panose="02020603050405020304" pitchFamily="18" charset="0"/>
                <a:cs typeface="Times New Roman" panose="02020603050405020304" pitchFamily="18" charset="0"/>
              </a:rPr>
              <a:t>Trách</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nhiệm</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với</a:t>
            </a:r>
            <a:r>
              <a:rPr lang="en-US" sz="2275" i="1" dirty="0">
                <a:latin typeface="Times New Roman" panose="02020603050405020304" pitchFamily="18" charset="0"/>
                <a:cs typeface="Times New Roman" panose="02020603050405020304" pitchFamily="18" charset="0"/>
              </a:rPr>
              <a:t> MỘT </a:t>
            </a:r>
            <a:r>
              <a:rPr lang="en-US" sz="2275" i="1" dirty="0" err="1">
                <a:latin typeface="Times New Roman" panose="02020603050405020304" pitchFamily="18" charset="0"/>
                <a:cs typeface="Times New Roman" panose="02020603050405020304" pitchFamily="18" charset="0"/>
              </a:rPr>
              <a:t>học</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sinh</a:t>
            </a:r>
            <a:endParaRPr lang="en-US" sz="2275" i="1"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v"/>
            </a:pPr>
            <a:r>
              <a:rPr lang="en-US" sz="2275" i="1" dirty="0" err="1">
                <a:latin typeface="Times New Roman" panose="02020603050405020304" pitchFamily="18" charset="0"/>
                <a:cs typeface="Times New Roman" panose="02020603050405020304" pitchFamily="18" charset="0"/>
              </a:rPr>
              <a:t>Trách</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nhiệm</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với</a:t>
            </a:r>
            <a:r>
              <a:rPr lang="en-US" sz="2275" i="1" dirty="0">
                <a:latin typeface="Times New Roman" panose="02020603050405020304" pitchFamily="18" charset="0"/>
                <a:cs typeface="Times New Roman" panose="02020603050405020304" pitchFamily="18" charset="0"/>
              </a:rPr>
              <a:t> TẤT CẢ </a:t>
            </a:r>
            <a:r>
              <a:rPr lang="en-US" sz="2275" i="1" dirty="0" err="1">
                <a:latin typeface="Times New Roman" panose="02020603050405020304" pitchFamily="18" charset="0"/>
                <a:cs typeface="Times New Roman" panose="02020603050405020304" pitchFamily="18" charset="0"/>
              </a:rPr>
              <a:t>học</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sinh</a:t>
            </a:r>
            <a:endParaRPr lang="en-US" sz="2275" i="1"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v"/>
            </a:pPr>
            <a:r>
              <a:rPr lang="en-US" sz="2275" i="1" dirty="0" err="1">
                <a:latin typeface="Times New Roman" panose="02020603050405020304" pitchFamily="18" charset="0"/>
                <a:cs typeface="Times New Roman" panose="02020603050405020304" pitchFamily="18" charset="0"/>
              </a:rPr>
              <a:t>Trách</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nhiệm</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với</a:t>
            </a:r>
            <a:r>
              <a:rPr lang="en-US" sz="2275" i="1" dirty="0">
                <a:latin typeface="Times New Roman" panose="02020603050405020304" pitchFamily="18" charset="0"/>
                <a:cs typeface="Times New Roman" panose="02020603050405020304" pitchFamily="18" charset="0"/>
              </a:rPr>
              <a:t> PHỤ HUYNH</a:t>
            </a:r>
          </a:p>
          <a:p>
            <a:pPr marL="371475" indent="-371475">
              <a:buFont typeface="Wingdings" panose="05000000000000000000" pitchFamily="2" charset="2"/>
              <a:buChar char="v"/>
            </a:pPr>
            <a:r>
              <a:rPr lang="en-US" sz="2275" i="1" dirty="0" err="1">
                <a:latin typeface="Times New Roman" panose="02020603050405020304" pitchFamily="18" charset="0"/>
                <a:cs typeface="Times New Roman" panose="02020603050405020304" pitchFamily="18" charset="0"/>
              </a:rPr>
              <a:t>Trách</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nhiệm</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với</a:t>
            </a:r>
            <a:r>
              <a:rPr lang="en-US" sz="2275" i="1" dirty="0">
                <a:latin typeface="Times New Roman" panose="02020603050405020304" pitchFamily="18" charset="0"/>
                <a:cs typeface="Times New Roman" panose="02020603050405020304" pitchFamily="18" charset="0"/>
              </a:rPr>
              <a:t> XÃ HỘI</a:t>
            </a:r>
          </a:p>
          <a:p>
            <a:pPr marL="371475" indent="-371475">
              <a:buFont typeface="Wingdings" panose="05000000000000000000" pitchFamily="2" charset="2"/>
              <a:buChar char="v"/>
            </a:pPr>
            <a:r>
              <a:rPr lang="en-US" sz="2275" i="1" dirty="0" err="1">
                <a:latin typeface="Times New Roman" panose="02020603050405020304" pitchFamily="18" charset="0"/>
                <a:cs typeface="Times New Roman" panose="02020603050405020304" pitchFamily="18" charset="0"/>
              </a:rPr>
              <a:t>Trách</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nhiệm</a:t>
            </a:r>
            <a:r>
              <a:rPr lang="en-US" sz="2275" i="1" dirty="0">
                <a:latin typeface="Times New Roman" panose="02020603050405020304" pitchFamily="18" charset="0"/>
                <a:cs typeface="Times New Roman" panose="02020603050405020304" pitchFamily="18" charset="0"/>
              </a:rPr>
              <a:t> </a:t>
            </a:r>
            <a:r>
              <a:rPr lang="en-US" sz="2275" i="1" dirty="0" err="1">
                <a:latin typeface="Times New Roman" panose="02020603050405020304" pitchFamily="18" charset="0"/>
                <a:cs typeface="Times New Roman" panose="02020603050405020304" pitchFamily="18" charset="0"/>
              </a:rPr>
              <a:t>với</a:t>
            </a:r>
            <a:r>
              <a:rPr lang="en-US" sz="2275" i="1" dirty="0">
                <a:latin typeface="Times New Roman" panose="02020603050405020304" pitchFamily="18" charset="0"/>
                <a:cs typeface="Times New Roman" panose="02020603050405020304" pitchFamily="18" charset="0"/>
              </a:rPr>
              <a:t> CẤP TRÊN</a:t>
            </a:r>
          </a:p>
        </p:txBody>
      </p:sp>
      <p:sp>
        <p:nvSpPr>
          <p:cNvPr id="5" name="TextBox 4">
            <a:extLst>
              <a:ext uri="{FF2B5EF4-FFF2-40B4-BE49-F238E27FC236}">
                <a16:creationId xmlns:a16="http://schemas.microsoft.com/office/drawing/2014/main" id="{7BE3AB20-096D-1BD7-BA92-08922640E40B}"/>
              </a:ext>
            </a:extLst>
          </p:cNvPr>
          <p:cNvSpPr txBox="1"/>
          <p:nvPr/>
        </p:nvSpPr>
        <p:spPr>
          <a:xfrm>
            <a:off x="241300" y="4768596"/>
            <a:ext cx="9423396" cy="957955"/>
          </a:xfrm>
          <a:prstGeom prst="rect">
            <a:avLst/>
          </a:prstGeom>
          <a:noFill/>
        </p:spPr>
        <p:txBody>
          <a:bodyPr wrap="square" rtlCol="0">
            <a:spAutoFit/>
          </a:bodyPr>
          <a:lstStyle/>
          <a:p>
            <a:pPr algn="ctr"/>
            <a:r>
              <a:rPr lang="en-US" sz="2925" dirty="0" err="1">
                <a:latin typeface="Times New Roman" panose="02020603050405020304" pitchFamily="18" charset="0"/>
                <a:cs typeface="Times New Roman" panose="02020603050405020304" pitchFamily="18" charset="0"/>
              </a:rPr>
              <a:t>Các</a:t>
            </a:r>
            <a:r>
              <a:rPr lang="en-US" sz="2925" dirty="0">
                <a:latin typeface="Times New Roman" panose="02020603050405020304" pitchFamily="18" charset="0"/>
                <a:cs typeface="Times New Roman" panose="02020603050405020304" pitchFamily="18" charset="0"/>
              </a:rPr>
              <a:t> </a:t>
            </a:r>
            <a:r>
              <a:rPr lang="en-US" sz="2925" dirty="0" err="1">
                <a:latin typeface="Times New Roman" panose="02020603050405020304" pitchFamily="18" charset="0"/>
                <a:cs typeface="Times New Roman" panose="02020603050405020304" pitchFamily="18" charset="0"/>
              </a:rPr>
              <a:t>giá</a:t>
            </a:r>
            <a:r>
              <a:rPr lang="en-US" sz="2925" dirty="0">
                <a:latin typeface="Times New Roman" panose="02020603050405020304" pitchFamily="18" charset="0"/>
                <a:cs typeface="Times New Roman" panose="02020603050405020304" pitchFamily="18" charset="0"/>
              </a:rPr>
              <a:t> </a:t>
            </a:r>
            <a:r>
              <a:rPr lang="en-US" sz="2925" dirty="0" err="1">
                <a:latin typeface="Times New Roman" panose="02020603050405020304" pitchFamily="18" charset="0"/>
                <a:cs typeface="Times New Roman" panose="02020603050405020304" pitchFamily="18" charset="0"/>
              </a:rPr>
              <a:t>trị</a:t>
            </a:r>
            <a:r>
              <a:rPr lang="en-US" sz="2925" dirty="0">
                <a:latin typeface="Times New Roman" panose="02020603050405020304" pitchFamily="18" charset="0"/>
                <a:cs typeface="Times New Roman" panose="02020603050405020304" pitchFamily="18" charset="0"/>
              </a:rPr>
              <a:t> </a:t>
            </a:r>
            <a:r>
              <a:rPr lang="en-US" sz="2925" dirty="0" err="1">
                <a:latin typeface="Times New Roman" panose="02020603050405020304" pitchFamily="18" charset="0"/>
                <a:cs typeface="Times New Roman" panose="02020603050405020304" pitchFamily="18" charset="0"/>
              </a:rPr>
              <a:t>khác</a:t>
            </a:r>
            <a:r>
              <a:rPr lang="en-US" sz="2925" dirty="0">
                <a:latin typeface="Times New Roman" panose="02020603050405020304" pitchFamily="18" charset="0"/>
                <a:cs typeface="Times New Roman" panose="02020603050405020304" pitchFamily="18" charset="0"/>
              </a:rPr>
              <a:t>:</a:t>
            </a:r>
            <a:endParaRPr lang="en-US" sz="406" dirty="0">
              <a:latin typeface="Times New Roman" panose="02020603050405020304" pitchFamily="18" charset="0"/>
              <a:cs typeface="Times New Roman" panose="02020603050405020304" pitchFamily="18" charset="0"/>
            </a:endParaRPr>
          </a:p>
          <a:p>
            <a:pPr algn="ctr"/>
            <a:endParaRPr lang="en-US" sz="100" dirty="0">
              <a:latin typeface="Times New Roman" panose="02020603050405020304" pitchFamily="18" charset="0"/>
              <a:cs typeface="Times New Roman" panose="02020603050405020304" pitchFamily="18" charset="0"/>
            </a:endParaRPr>
          </a:p>
          <a:p>
            <a:pPr algn="ctr"/>
            <a:r>
              <a:rPr lang="en-US" sz="2600" b="1" dirty="0">
                <a:latin typeface="Times New Roman" panose="02020603050405020304" pitchFamily="18" charset="0"/>
                <a:cs typeface="Times New Roman" panose="02020603050405020304" pitchFamily="18" charset="0"/>
              </a:rPr>
              <a:t>DÌU DẮT – KHOAN DUNG – TRUNG THỰC – KHAI PHÓNG</a:t>
            </a:r>
          </a:p>
        </p:txBody>
      </p:sp>
    </p:spTree>
    <p:extLst>
      <p:ext uri="{BB962C8B-B14F-4D97-AF65-F5344CB8AC3E}">
        <p14:creationId xmlns:p14="http://schemas.microsoft.com/office/powerpoint/2010/main" val="29975206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Niềm</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tin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điệp</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2172436" y="2280140"/>
            <a:ext cx="5399235" cy="2893100"/>
          </a:xfrm>
          <a:prstGeom prst="rect">
            <a:avLst/>
          </a:prstGeom>
          <a:noFill/>
        </p:spPr>
        <p:txBody>
          <a:bodyPr wrap="none" rtlCol="0">
            <a:spAutoFit/>
          </a:bodyPr>
          <a:lstStyle/>
          <a:p>
            <a:r>
              <a:rPr lang="en-US" sz="2600" b="1" dirty="0">
                <a:latin typeface="Times New Roman" panose="02020603050405020304" pitchFamily="18" charset="0"/>
                <a:cs typeface="Times New Roman" panose="02020603050405020304" pitchFamily="18" charset="0"/>
              </a:rPr>
              <a:t>- Khiêm </a:t>
            </a:r>
            <a:r>
              <a:rPr lang="en-US" sz="2600" b="1" dirty="0" err="1">
                <a:latin typeface="Times New Roman" panose="02020603050405020304" pitchFamily="18" charset="0"/>
                <a:cs typeface="Times New Roman" panose="02020603050405020304" pitchFamily="18" charset="0"/>
              </a:rPr>
              <a:t>nhường</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Thành </a:t>
            </a:r>
            <a:r>
              <a:rPr lang="en-US" sz="2600" b="1" dirty="0" err="1">
                <a:latin typeface="Times New Roman" panose="02020603050405020304" pitchFamily="18" charset="0"/>
                <a:cs typeface="Times New Roman" panose="02020603050405020304" pitchFamily="18" charset="0"/>
              </a:rPr>
              <a:t>thật</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Chấp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nhận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độ</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hoài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nghi</a:t>
            </a:r>
            <a:endParaRPr lang="en-US" sz="2600" b="1" dirty="0">
              <a:latin typeface="Times New Roman" panose="02020603050405020304" pitchFamily="18" charset="0"/>
              <a:cs typeface="Times New Roman" panose="02020603050405020304" pitchFamily="18" charset="0"/>
            </a:endParaRP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 Cam </a:t>
            </a:r>
            <a:r>
              <a:rPr lang="en-US" sz="2600" b="1" dirty="0" err="1">
                <a:latin typeface="Times New Roman" panose="02020603050405020304" pitchFamily="18" charset="0"/>
                <a:cs typeface="Times New Roman" panose="02020603050405020304" pitchFamily="18" charset="0"/>
              </a:rPr>
              <a:t>kết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hành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động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có</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trách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nhiệm</a:t>
            </a:r>
            <a:endParaRPr lang="en-US" sz="2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1858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phát</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ngôn</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977822" y="2225546"/>
            <a:ext cx="7462299" cy="1220783"/>
          </a:xfrm>
          <a:prstGeom prst="rect">
            <a:avLst/>
          </a:prstGeom>
          <a:noFill/>
        </p:spPr>
        <p:txBody>
          <a:bodyPr wrap="none" rtlCol="0">
            <a:spAutoFit/>
          </a:bodyPr>
          <a:lstStyle/>
          <a:p>
            <a:pPr>
              <a:lnSpc>
                <a:spcPct val="150000"/>
              </a:lnSpc>
            </a:pP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chuyển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điệp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thức</a:t>
            </a:r>
            <a:endParaRPr lang="en-US" sz="2600" dirty="0">
              <a:latin typeface="Times New Roman" panose="02020603050405020304" pitchFamily="18" charset="0"/>
              <a:cs typeface="Times New Roman" panose="02020603050405020304" pitchFamily="18" charset="0"/>
            </a:endParaRPr>
          </a:p>
          <a:p>
            <a:pPr>
              <a:lnSpc>
                <a:spcPct val="150000"/>
              </a:lnSpc>
            </a:pP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thực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tổ</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chức</a:t>
            </a:r>
            <a:endParaRPr lang="en-US" sz="2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065F0EF-148F-AEA1-1027-69A53F4923FD}"/>
              </a:ext>
            </a:extLst>
          </p:cNvPr>
          <p:cNvSpPr txBox="1"/>
          <p:nvPr/>
        </p:nvSpPr>
        <p:spPr>
          <a:xfrm>
            <a:off x="1921232" y="4280687"/>
            <a:ext cx="5863509" cy="892552"/>
          </a:xfrm>
          <a:prstGeom prst="rect">
            <a:avLst/>
          </a:prstGeom>
          <a:noFill/>
        </p:spPr>
        <p:txBody>
          <a:bodyPr wrap="square" rtlCol="0">
            <a:spAutoFit/>
          </a:bodyPr>
          <a:lstStyle/>
          <a:p>
            <a:pPr algn="ctr"/>
            <a:r>
              <a:rPr lang="en-US" sz="2600" b="1" i="1" dirty="0" err="1">
                <a:latin typeface="Times New Roman" panose="02020603050405020304" pitchFamily="18" charset="0"/>
                <a:cs typeface="Times New Roman" panose="02020603050405020304" pitchFamily="18" charset="0"/>
              </a:rPr>
              <a:t>Người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phát</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ngôn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có</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nên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là</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người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giữ</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chức</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vụ</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cao</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nhất</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trong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tổ</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chức</a:t>
            </a:r>
            <a:r>
              <a:rPr lang="en-US" sz="2600" b="1"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585518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Nguyễn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tắc</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xử</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lý</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khủng</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hoảng</a:t>
            </a:r>
            <a:endPar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graphicFrame>
        <p:nvGraphicFramePr>
          <p:cNvPr id="5" name="Table 4">
            <a:extLst>
              <a:ext uri="{FF2B5EF4-FFF2-40B4-BE49-F238E27FC236}">
                <a16:creationId xmlns:a16="http://schemas.microsoft.com/office/drawing/2014/main" id="{168696EE-6567-5998-A7FC-24B52834B40F}"/>
              </a:ext>
            </a:extLst>
          </p:cNvPr>
          <p:cNvGraphicFramePr>
            <a:graphicFrameLocks noGrp="1"/>
          </p:cNvGraphicFramePr>
          <p:nvPr/>
        </p:nvGraphicFramePr>
        <p:xfrm>
          <a:off x="456604" y="1846790"/>
          <a:ext cx="8992790" cy="3981320"/>
        </p:xfrm>
        <a:graphic>
          <a:graphicData uri="http://schemas.openxmlformats.org/drawingml/2006/table">
            <a:tbl>
              <a:tblPr firstRow="1" bandRow="1">
                <a:tableStyleId>{5C22544A-7EE6-4342-B048-85BDC9FD1C3A}</a:tableStyleId>
              </a:tblPr>
              <a:tblGrid>
                <a:gridCol w="4496395">
                  <a:extLst>
                    <a:ext uri="{9D8B030D-6E8A-4147-A177-3AD203B41FA5}">
                      <a16:colId xmlns:a16="http://schemas.microsoft.com/office/drawing/2014/main" val="3670660880"/>
                    </a:ext>
                  </a:extLst>
                </a:gridCol>
                <a:gridCol w="4496395">
                  <a:extLst>
                    <a:ext uri="{9D8B030D-6E8A-4147-A177-3AD203B41FA5}">
                      <a16:colId xmlns:a16="http://schemas.microsoft.com/office/drawing/2014/main" val="3556591046"/>
                    </a:ext>
                  </a:extLst>
                </a:gridCol>
              </a:tblGrid>
              <a:tr h="568760">
                <a:tc>
                  <a:txBody>
                    <a:bodyPr/>
                    <a:lstStyle/>
                    <a:p>
                      <a:pPr algn="just"/>
                      <a:r>
                        <a:rPr lang="en-US" sz="2300" b="1" dirty="0" err="1">
                          <a:latin typeface="Times New Roman" panose="02020603050405020304" pitchFamily="18" charset="0"/>
                          <a:cs typeface="Times New Roman" panose="02020603050405020304" pitchFamily="18" charset="0"/>
                        </a:rPr>
                        <a:t>Chuẩn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bị</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sẵn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sàng</a:t>
                      </a:r>
                      <a:endParaRPr lang="en-US" sz="23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300" b="1" dirty="0" err="1">
                          <a:latin typeface="Times New Roman" panose="02020603050405020304" pitchFamily="18" charset="0"/>
                          <a:cs typeface="Times New Roman" panose="02020603050405020304" pitchFamily="18" charset="0"/>
                        </a:rPr>
                        <a:t>Phát</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ngôn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chuyên</a:t>
                      </a:r>
                      <a:r>
                        <a:rPr lang="en-US" sz="2300" b="1" dirty="0">
                          <a:latin typeface="Times New Roman" panose="02020603050405020304" pitchFamily="18" charset="0"/>
                          <a:cs typeface="Times New Roman" panose="02020603050405020304" pitchFamily="18" charset="0"/>
                        </a:rPr>
                        <a:t> </a:t>
                      </a:r>
                      <a:r>
                        <a:rPr lang="en-US" sz="2300" b="1" dirty="0" err="1">
                          <a:latin typeface="Times New Roman" panose="02020603050405020304" pitchFamily="18" charset="0"/>
                          <a:cs typeface="Times New Roman" panose="02020603050405020304" pitchFamily="18" charset="0"/>
                        </a:rPr>
                        <a:t>nghiệp</a:t>
                      </a:r>
                      <a:endParaRPr lang="en-US" sz="2300" b="1"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826270554"/>
                  </a:ext>
                </a:extLst>
              </a:tr>
              <a:tr h="568760">
                <a:tc>
                  <a:txBody>
                    <a:bodyPr/>
                    <a:lstStyle/>
                    <a:p>
                      <a:pPr algn="just"/>
                      <a:r>
                        <a:rPr lang="en-US" sz="2000" b="1" dirty="0">
                          <a:latin typeface="Times New Roman" panose="02020603050405020304" pitchFamily="18" charset="0"/>
                          <a:cs typeface="Times New Roman" panose="02020603050405020304" pitchFamily="18" charset="0"/>
                        </a:rPr>
                        <a:t>Thu </a:t>
                      </a:r>
                      <a:r>
                        <a:rPr lang="en-US" sz="2000" b="1" dirty="0" err="1">
                          <a:latin typeface="Times New Roman" panose="02020603050405020304" pitchFamily="18" charset="0"/>
                          <a:cs typeface="Times New Roman" panose="02020603050405020304" pitchFamily="18" charset="0"/>
                        </a:rPr>
                        <a:t>thập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a:t>
                      </a:r>
                      <a:endParaRPr lang="en-US" sz="20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000" b="1" dirty="0" err="1">
                          <a:latin typeface="Times New Roman" panose="02020603050405020304" pitchFamily="18" charset="0"/>
                          <a:cs typeface="Times New Roman" panose="02020603050405020304" pitchFamily="18" charset="0"/>
                        </a:rPr>
                        <a:t>Dám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thừa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lỗi</a:t>
                      </a:r>
                      <a:endParaRPr lang="en-US" sz="2000" b="1"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2837384194"/>
                  </a:ext>
                </a:extLst>
              </a:tr>
              <a:tr h="568760">
                <a:tc>
                  <a:txBody>
                    <a:bodyPr/>
                    <a:lstStyle/>
                    <a:p>
                      <a:pPr algn="just"/>
                      <a:r>
                        <a:rPr lang="en-US" sz="2000" b="1" dirty="0" err="1">
                          <a:latin typeface="Times New Roman" panose="02020603050405020304" pitchFamily="18" charset="0"/>
                          <a:cs typeface="Times New Roman" panose="02020603050405020304" pitchFamily="18" charset="0"/>
                        </a:rPr>
                        <a: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000" b="1" dirty="0" err="1">
                          <a:latin typeface="Times New Roman" panose="02020603050405020304" pitchFamily="18" charset="0"/>
                          <a:cs typeface="Times New Roman" panose="02020603050405020304" pitchFamily="18" charset="0"/>
                        </a:rPr>
                        <a:t>Biết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vệ</a:t>
                      </a:r>
                      <a:endParaRPr lang="en-US" sz="2000" b="1"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365172473"/>
                  </a:ext>
                </a:extLst>
              </a:tr>
              <a:tr h="568760">
                <a:tc>
                  <a:txBody>
                    <a:bodyPr/>
                    <a:lstStyle/>
                    <a:p>
                      <a:pPr algn="just"/>
                      <a:r>
                        <a:rPr lang="en-US" sz="2000" b="1" dirty="0" err="1">
                          <a:latin typeface="Times New Roman" panose="02020603050405020304" pitchFamily="18" charset="0"/>
                          <a:cs typeface="Times New Roman" panose="02020603050405020304" pitchFamily="18" charset="0"/>
                        </a:rPr>
                        <a:t>Giữ</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truyền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thông</a:t>
                      </a:r>
                      <a:endParaRPr lang="en-US" sz="20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cả</a:t>
                      </a:r>
                      <a:r>
                        <a:rPr lang="en-US" sz="2000" b="1" dirty="0">
                          <a:latin typeface="Times New Roman" panose="02020603050405020304" pitchFamily="18" charset="0"/>
                          <a:cs typeface="Times New Roman" panose="02020603050405020304" pitchFamily="18" charset="0"/>
                        </a:rPr>
                        <a:t> tin</a:t>
                      </a:r>
                    </a:p>
                  </a:txBody>
                  <a:tcPr marL="74295" marR="74295" marT="37148" marB="37148"/>
                </a:tc>
                <a:extLst>
                  <a:ext uri="{0D108BD9-81ED-4DB2-BD59-A6C34878D82A}">
                    <a16:rowId xmlns:a16="http://schemas.microsoft.com/office/drawing/2014/main" val="982934713"/>
                  </a:ext>
                </a:extLst>
              </a:tr>
              <a:tr h="568760">
                <a:tc>
                  <a:txBody>
                    <a:bodyPr/>
                    <a:lstStyle/>
                    <a:p>
                      <a:pPr algn="just"/>
                      <a:r>
                        <a:rPr lang="en-US" sz="2000" b="1" dirty="0">
                          <a:latin typeface="Times New Roman" panose="02020603050405020304" pitchFamily="18" charset="0"/>
                          <a:cs typeface="Times New Roman" panose="02020603050405020304" pitchFamily="18" charset="0"/>
                        </a:rPr>
                        <a:t>Theo </a:t>
                      </a:r>
                      <a:r>
                        <a:rPr lang="en-US" sz="2000" b="1" dirty="0" err="1">
                          <a:latin typeface="Times New Roman" panose="02020603050405020304" pitchFamily="18" charset="0"/>
                          <a:cs typeface="Times New Roman" panose="02020603050405020304" pitchFamily="18" charset="0"/>
                        </a:rPr>
                        <a:t>dõi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soát</a:t>
                      </a:r>
                      <a:r>
                        <a:rPr lang="en-US" sz="2000" b="1" dirty="0">
                          <a:latin typeface="Times New Roman" panose="02020603050405020304" pitchFamily="18" charset="0"/>
                          <a:cs typeface="Times New Roman" panose="02020603050405020304" pitchFamily="18" charset="0"/>
                        </a:rPr>
                        <a:t> tin </a:t>
                      </a:r>
                      <a:r>
                        <a:rPr lang="en-US" sz="2000" b="1" dirty="0" err="1">
                          <a:latin typeface="Times New Roman" panose="02020603050405020304" pitchFamily="18" charset="0"/>
                          <a:cs typeface="Times New Roman" panose="02020603050405020304" pitchFamily="18" charset="0"/>
                        </a:rPr>
                        <a:t>tức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a:t>
                      </a:r>
                      <a:endParaRPr lang="en-US" sz="20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bao </a:t>
                      </a:r>
                      <a:r>
                        <a:rPr lang="en-US" sz="2000" b="1" dirty="0" err="1">
                          <a:latin typeface="Times New Roman" panose="02020603050405020304" pitchFamily="18" charset="0"/>
                          <a:cs typeface="Times New Roman" panose="02020603050405020304" pitchFamily="18" charset="0"/>
                        </a:rPr>
                        <a:t>giờ</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nói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Miễn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luận</a:t>
                      </a:r>
                      <a:r>
                        <a:rPr lang="en-US" sz="2000" b="1" dirty="0">
                          <a:latin typeface="Times New Roman" panose="02020603050405020304" pitchFamily="18" charset="0"/>
                          <a:cs typeface="Times New Roman" panose="02020603050405020304" pitchFamily="18" charset="0"/>
                        </a:rPr>
                        <a:t>”</a:t>
                      </a:r>
                    </a:p>
                  </a:txBody>
                  <a:tcPr marL="74295" marR="74295" marT="37148" marB="37148"/>
                </a:tc>
                <a:extLst>
                  <a:ext uri="{0D108BD9-81ED-4DB2-BD59-A6C34878D82A}">
                    <a16:rowId xmlns:a16="http://schemas.microsoft.com/office/drawing/2014/main" val="105783631"/>
                  </a:ext>
                </a:extLst>
              </a:tr>
              <a:tr h="568760">
                <a:tc>
                  <a:txBody>
                    <a:bodyPr/>
                    <a:lstStyle/>
                    <a:p>
                      <a:pPr algn="just"/>
                      <a:r>
                        <a:rPr lang="en-US" sz="2000" b="1" dirty="0" err="1">
                          <a:latin typeface="Times New Roman" panose="02020603050405020304" pitchFamily="18" charset="0"/>
                          <a:cs typeface="Times New Roman" panose="02020603050405020304" pitchFamily="18" charset="0"/>
                        </a:rPr>
                        <a:t>Đưa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kịp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theo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diễn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biến</a:t>
                      </a:r>
                      <a:endParaRPr lang="en-US" sz="2000" b="1" dirty="0">
                        <a:latin typeface="Times New Roman" panose="02020603050405020304" pitchFamily="18" charset="0"/>
                        <a:cs typeface="Times New Roman" panose="02020603050405020304" pitchFamily="18" charset="0"/>
                      </a:endParaRPr>
                    </a:p>
                  </a:txBody>
                  <a:tcPr marL="74295" marR="74295" marT="37148" marB="37148"/>
                </a:tc>
                <a:tc>
                  <a:txBody>
                    <a:bodyPr/>
                    <a:lstStyle/>
                    <a:p>
                      <a:pPr algn="just"/>
                      <a:r>
                        <a:rPr lang="en-US" sz="2000" b="1" dirty="0" err="1">
                          <a:latin typeface="Times New Roman" panose="02020603050405020304" pitchFamily="18" charset="0"/>
                          <a:cs typeface="Times New Roman" panose="02020603050405020304" pitchFamily="18" charset="0"/>
                        </a:rPr>
                        <a:t>Tạo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cảm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truyền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thông</a:t>
                      </a:r>
                      <a:endParaRPr lang="en-US" sz="2000" b="1" dirty="0">
                        <a:latin typeface="Times New Roman" panose="02020603050405020304" pitchFamily="18" charset="0"/>
                        <a:cs typeface="Times New Roman" panose="02020603050405020304" pitchFamily="18" charset="0"/>
                      </a:endParaRPr>
                    </a:p>
                  </a:txBody>
                  <a:tcPr marL="74295" marR="74295" marT="37148" marB="37148"/>
                </a:tc>
                <a:extLst>
                  <a:ext uri="{0D108BD9-81ED-4DB2-BD59-A6C34878D82A}">
                    <a16:rowId xmlns:a16="http://schemas.microsoft.com/office/drawing/2014/main" val="3954906761"/>
                  </a:ext>
                </a:extLst>
              </a:tr>
              <a:tr h="56876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dirty="0" err="1">
                          <a:latin typeface="Times New Roman" panose="02020603050405020304" pitchFamily="18" charset="0"/>
                          <a:cs typeface="Times New Roman" panose="02020603050405020304" pitchFamily="18" charset="0"/>
                        </a:rPr>
                        <a:t>Một</a:t>
                      </a:r>
                      <a:r>
                        <a:rPr lang="en-US" sz="2900" b="1"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sự</a:t>
                      </a:r>
                      <a:r>
                        <a:rPr lang="en-US" sz="2900" b="1"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thật</a:t>
                      </a:r>
                      <a:r>
                        <a:rPr lang="en-US" sz="2900" b="1"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duy</a:t>
                      </a:r>
                      <a:r>
                        <a:rPr lang="en-US" sz="2900" b="1"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nhất</a:t>
                      </a:r>
                      <a:endParaRPr lang="en-US" sz="2900" b="1" dirty="0">
                        <a:latin typeface="Times New Roman" panose="02020603050405020304" pitchFamily="18" charset="0"/>
                        <a:cs typeface="Times New Roman" panose="02020603050405020304" pitchFamily="18" charset="0"/>
                      </a:endParaRPr>
                    </a:p>
                  </a:txBody>
                  <a:tcPr marL="74295" marR="74295" marT="37148" marB="37148"/>
                </a:tc>
                <a:tc hMerge="1">
                  <a:txBody>
                    <a:bodyPr/>
                    <a:lstStyle/>
                    <a:p>
                      <a:pPr algn="just"/>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58865113"/>
                  </a:ext>
                </a:extLst>
              </a:tr>
            </a:tbl>
          </a:graphicData>
        </a:graphic>
      </p:graphicFrame>
    </p:spTree>
    <p:extLst>
      <p:ext uri="{BB962C8B-B14F-4D97-AF65-F5344CB8AC3E}">
        <p14:creationId xmlns:p14="http://schemas.microsoft.com/office/powerpoint/2010/main" val="16699790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A592-D53F-2CAB-1715-9D6907B4268D}"/>
              </a:ext>
            </a:extLst>
          </p:cNvPr>
          <p:cNvSpPr>
            <a:spLocks noGrp="1"/>
          </p:cNvSpPr>
          <p:nvPr>
            <p:ph type="ctrTitle"/>
          </p:nvPr>
        </p:nvSpPr>
        <p:spPr>
          <a:xfrm>
            <a:off x="0" y="1177806"/>
            <a:ext cx="9705975" cy="497780"/>
          </a:xfrm>
        </p:spPr>
        <p:txBody>
          <a:bodyPr>
            <a:noAutofit/>
          </a:bodyPr>
          <a:lstStyle/>
          <a:p>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Khi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phát</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5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ngôn</a:t>
            </a:r>
            <a:r>
              <a:rPr lang="en-US" sz="32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cxnSp>
        <p:nvCxnSpPr>
          <p:cNvPr id="3" name="Straight Connector 2">
            <a:extLst>
              <a:ext uri="{FF2B5EF4-FFF2-40B4-BE49-F238E27FC236}">
                <a16:creationId xmlns:a16="http://schemas.microsoft.com/office/drawing/2014/main" id="{58E35547-24FD-8D8E-1FD4-78B43D8BFE69}"/>
              </a:ext>
            </a:extLst>
          </p:cNvPr>
          <p:cNvCxnSpPr/>
          <p:nvPr/>
        </p:nvCxnSpPr>
        <p:spPr>
          <a:xfrm>
            <a:off x="2447925" y="1702074"/>
            <a:ext cx="5010150" cy="0"/>
          </a:xfrm>
          <a:prstGeom prst="line">
            <a:avLst/>
          </a:prstGeom>
          <a:ln w="19050">
            <a:solidFill>
              <a:srgbClr val="C00000"/>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59FAEF4-09E6-4BFA-82C3-218692756A23}"/>
              </a:ext>
            </a:extLst>
          </p:cNvPr>
          <p:cNvSpPr txBox="1"/>
          <p:nvPr/>
        </p:nvSpPr>
        <p:spPr>
          <a:xfrm>
            <a:off x="290890" y="2100073"/>
            <a:ext cx="9324219" cy="3693319"/>
          </a:xfrm>
          <a:prstGeom prst="rect">
            <a:avLst/>
          </a:prstGeom>
          <a:noFill/>
        </p:spPr>
        <p:txBody>
          <a:bodyPr wrap="square" rtlCol="0">
            <a:spAutoFit/>
          </a:bodyPr>
          <a:lstStyle/>
          <a:p>
            <a:pPr marL="371475" indent="-371475">
              <a:buFont typeface="Wingdings" panose="05000000000000000000" pitchFamily="2" charset="2"/>
              <a:buChar char="Ø"/>
            </a:pP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thông</a:t>
            </a:r>
            <a:r>
              <a:rPr lang="en-US" sz="2600" b="1" i="1" dirty="0">
                <a:latin typeface="Times New Roman" panose="02020603050405020304" pitchFamily="18" charset="0"/>
                <a:cs typeface="Times New Roman" panose="02020603050405020304" pitchFamily="18" charset="0"/>
              </a:rPr>
              <a:t> tin </a:t>
            </a:r>
            <a:r>
              <a:rPr lang="en-US" sz="2600" dirty="0" err="1">
                <a:latin typeface="Times New Roman" panose="02020603050405020304" pitchFamily="18" charset="0"/>
                <a:cs typeface="Times New Roman" panose="02020603050405020304" pitchFamily="18" charset="0"/>
              </a:rPr>
              <a:t>chính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thức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cộng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tâm</a:t>
            </a:r>
            <a:endParaRPr lang="en-US" sz="2600"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Ø"/>
            </a:pP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quan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điểm</a:t>
            </a:r>
            <a:r>
              <a:rPr lang="en-US" sz="2600" b="1" i="1"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thức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cộng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tâm</a:t>
            </a:r>
            <a:endParaRPr lang="en-US" sz="2600"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Ø"/>
            </a:pPr>
            <a:r>
              <a:rPr lang="en-US" sz="2600" dirty="0" err="1">
                <a:latin typeface="Times New Roman" panose="02020603050405020304" pitchFamily="18" charset="0"/>
                <a:cs typeface="Times New Roman" panose="02020603050405020304" pitchFamily="18" charset="0"/>
              </a:rPr>
              <a:t>Nhận</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trách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nhiệm</a:t>
            </a:r>
            <a:r>
              <a:rPr lang="en-US" sz="2600" b="1"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thức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phạm</a:t>
            </a:r>
            <a:r>
              <a:rPr lang="en-US" sz="2600" dirty="0">
                <a:latin typeface="Times New Roman" panose="02020603050405020304" pitchFamily="18" charset="0"/>
                <a:cs typeface="Times New Roman" panose="02020603050405020304" pitchFamily="18" charset="0"/>
              </a:rPr>
              <a:t> vi </a:t>
            </a:r>
            <a:r>
              <a:rPr lang="en-US" sz="2600" dirty="0" err="1">
                <a:latin typeface="Times New Roman" panose="02020603050405020304" pitchFamily="18" charset="0"/>
                <a:cs typeface="Times New Roman" panose="02020603050405020304" pitchFamily="18" charset="0"/>
              </a:rPr>
              <a:t>trách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nhiệm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nhiệm</a:t>
            </a:r>
            <a:endParaRPr lang="en-US" sz="2600"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Thông </a:t>
            </a:r>
            <a:r>
              <a:rPr lang="en-US" sz="2600" dirty="0" err="1">
                <a:latin typeface="Times New Roman" panose="02020603050405020304" pitchFamily="18" charset="0"/>
                <a:cs typeface="Times New Roman" panose="02020603050405020304" pitchFamily="18" charset="0"/>
              </a:rPr>
              <a:t>báo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quyết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định</a:t>
            </a:r>
            <a:r>
              <a:rPr lang="en-US" sz="2600" b="1" dirty="0">
                <a:latin typeface="Times New Roman" panose="02020603050405020304" pitchFamily="18" charset="0"/>
                <a:cs typeface="Times New Roman" panose="02020603050405020304" pitchFamily="18" charset="0"/>
              </a:rPr>
              <a:t>/</a:t>
            </a:r>
            <a:r>
              <a:rPr lang="en-US" sz="2600" b="1" dirty="0" err="1">
                <a:latin typeface="Times New Roman" panose="02020603050405020304" pitchFamily="18" charset="0"/>
                <a:cs typeface="Times New Roman" panose="02020603050405020304" pitchFamily="18" charset="0"/>
              </a:rPr>
              <a:t>chính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sách</a:t>
            </a:r>
            <a:r>
              <a:rPr lang="en-US" sz="2600" b="1"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đông</a:t>
            </a:r>
            <a:endParaRPr lang="en-US" sz="2600" dirty="0">
              <a:latin typeface="Times New Roman" panose="02020603050405020304" pitchFamily="18" charset="0"/>
              <a:cs typeface="Times New Roman" panose="02020603050405020304" pitchFamily="18" charset="0"/>
            </a:endParaRPr>
          </a:p>
          <a:p>
            <a:pPr marL="371475" indent="-371475">
              <a:buFont typeface="Wingdings" panose="05000000000000000000" pitchFamily="2" charset="2"/>
              <a:buChar char="Ø"/>
            </a:pPr>
            <a:r>
              <a:rPr lang="en-US" sz="2600" dirty="0" err="1">
                <a:latin typeface="Times New Roman" panose="02020603050405020304" pitchFamily="18" charset="0"/>
                <a:cs typeface="Times New Roman" panose="02020603050405020304" pitchFamily="18" charset="0"/>
              </a:rPr>
              <a:t>Cần</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xoa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dịu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cảm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xúc</a:t>
            </a:r>
            <a:r>
              <a:rPr lang="en-US" sz="2600" b="1"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ổn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định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thần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819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42255" y="103653"/>
            <a:ext cx="800164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3</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a:solidFill>
                  <a:schemeClr val="accent2">
                    <a:lumMod val="50000"/>
                  </a:schemeClr>
                </a:solidFill>
                <a:latin typeface="Times New Roman" panose="02020603050405020304" pitchFamily="18" charset="0"/>
                <a:cs typeface="Times New Roman" panose="02020603050405020304" pitchFamily="18" charset="0"/>
              </a:rPr>
              <a:t>CẦN TIẾP CẬN VÀ XỬ LÝ KHỦNG HOẢNG TRUYỀN THÔNG NHƯ THẾ NÀO?</a:t>
            </a:r>
          </a:p>
          <a:p>
            <a:pPr algn="ctr">
              <a:defRPr/>
            </a:pP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181156" y="1456435"/>
            <a:ext cx="9412788" cy="4304255"/>
          </a:xfrm>
          <a:prstGeom prst="rect">
            <a:avLst/>
          </a:prstGeom>
        </p:spPr>
        <p:txBody>
          <a:bodyPr wrap="square">
            <a:spAutoFit/>
          </a:bodyPr>
          <a:lstStyle/>
          <a:p>
            <a:pPr algn="ctr">
              <a:lnSpc>
                <a:spcPct val="115000"/>
              </a:lnSpc>
              <a:defRPr/>
            </a:pPr>
            <a:r>
              <a:rPr lang="en-US" b="1" dirty="0">
                <a:solidFill>
                  <a:schemeClr val="accent2">
                    <a:lumMod val="50000"/>
                  </a:schemeClr>
                </a:solidFill>
                <a:latin typeface="Times New Roman" panose="02020603050405020304" pitchFamily="18" charset="0"/>
                <a:cs typeface="Times New Roman" panose="02020603050405020304" pitchFamily="18" charset="0"/>
              </a:rPr>
              <a:t>MỘT SỐ CÁCH LÀM “MỚI” &amp; NGUY CƠ “CON DAO HAI LƯỠI”</a:t>
            </a:r>
          </a:p>
          <a:p>
            <a:pPr marL="311079" indent="-311079" algn="just">
              <a:lnSpc>
                <a:spcPct val="115000"/>
              </a:lnSpc>
              <a:buFont typeface="Calibri" panose="020F0502020204030204" pitchFamily="34" charset="0"/>
              <a:buChar char="-"/>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cs typeface="Times New Roman" panose="02020603050405020304" pitchFamily="18" charset="0"/>
              </a:rPr>
              <a:t>Một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số</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Bộ</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ngành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địa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phương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doanh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nghiệp</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2000" dirty="0">
                <a:solidFill>
                  <a:schemeClr val="accent2">
                    <a:lumMod val="50000"/>
                  </a:schemeClr>
                </a:solidFill>
                <a:latin typeface="Times New Roman" panose="02020603050405020304" pitchFamily="18" charset="0"/>
                <a:cs typeface="Times New Roman" panose="02020603050405020304" pitchFamily="18" charset="0"/>
              </a:rPr>
              <a:t> KOL, Hot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facebooker</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định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lại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thanh</a:t>
            </a:r>
            <a:r>
              <a:rPr lang="en-US" sz="2000" dirty="0">
                <a:solidFill>
                  <a:schemeClr val="accent2">
                    <a:lumMod val="50000"/>
                  </a:schemeClr>
                </a:solidFill>
                <a:latin typeface="Times New Roman" panose="02020603050405020304" pitchFamily="18" charset="0"/>
                <a:cs typeface="Times New Roman" panose="02020603050405020304" pitchFamily="18" charset="0"/>
              </a:rPr>
              <a:t> minh,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tô</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vẽ</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mình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đánh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dìm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bóc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phốt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thủ</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được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cố</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trước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mắt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nhưng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sinh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nguy</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mâu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thuẫn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đũa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kéo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dài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từ</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phía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thủ</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trị</a:t>
            </a:r>
            <a:r>
              <a:rPr lang="en-US" sz="2000" dirty="0">
                <a:solidFill>
                  <a:schemeClr val="accent2">
                    <a:lumMod val="50000"/>
                  </a:schemeClr>
                </a:solidFill>
                <a:latin typeface="Times New Roman" panose="02020603050405020304" pitchFamily="18" charset="0"/>
                <a:cs typeface="Times New Roman" panose="02020603050405020304" pitchFamily="18" charset="0"/>
              </a:rPr>
              <a:t>…</a:t>
            </a:r>
          </a:p>
          <a:p>
            <a:pPr marL="311079" indent="-311079" algn="just">
              <a:lnSpc>
                <a:spcPct val="115000"/>
              </a:lnSpc>
              <a:buFont typeface="Calibri" panose="020F0502020204030204" pitchFamily="34" charset="0"/>
              <a:buChar char="-"/>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nuôi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dưỡng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phe</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nhóm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viên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riêng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mình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trang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điện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fanpage</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riêng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phát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tán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tin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lợi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mình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Mất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mắt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hàng</a:t>
            </a:r>
            <a:r>
              <a:rPr lang="en-US" sz="2000" dirty="0">
                <a:solidFill>
                  <a:schemeClr val="accent2">
                    <a:lumMod val="50000"/>
                  </a:schemeClr>
                </a:solidFill>
                <a:latin typeface="Times New Roman" panose="02020603050405020304" pitchFamily="18" charset="0"/>
                <a:cs typeface="Times New Roman" panose="02020603050405020304" pitchFamily="18" charset="0"/>
              </a:rPr>
              <a:t>….</a:t>
            </a:r>
          </a:p>
          <a:p>
            <a:pPr marL="311079" indent="-311079" algn="just">
              <a:lnSpc>
                <a:spcPct val="115000"/>
              </a:lnSpc>
              <a:buFont typeface="Calibri" panose="020F0502020204030204" pitchFamily="34" charset="0"/>
              <a:buChar char="-"/>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a:solidFill>
                  <a:schemeClr val="accent2">
                    <a:lumMod val="50000"/>
                  </a:schemeClr>
                </a:solidFill>
                <a:latin typeface="Times New Roman" panose="02020603050405020304" pitchFamily="18" charset="0"/>
                <a:cs typeface="Times New Roman" panose="02020603050405020304" pitchFamily="18" charset="0"/>
              </a:rPr>
              <a:t> Quay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lưng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thống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chỉ</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dùng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Mạng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điều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hướng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77375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42255" y="103653"/>
            <a:ext cx="800164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3</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a:solidFill>
                  <a:schemeClr val="accent2">
                    <a:lumMod val="50000"/>
                  </a:schemeClr>
                </a:solidFill>
                <a:latin typeface="Times New Roman" panose="02020603050405020304" pitchFamily="18" charset="0"/>
                <a:cs typeface="Times New Roman" panose="02020603050405020304" pitchFamily="18" charset="0"/>
              </a:rPr>
              <a:t>CẦN TIẾP CẬN VÀ XỬ LÝ KHỦNG HOẢNG TRUYỀN THÔNG NHƯ THẾ NÀO?</a:t>
            </a:r>
          </a:p>
          <a:p>
            <a:pPr algn="ctr">
              <a:defRPr/>
            </a:pP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181155" y="1483003"/>
            <a:ext cx="9540815" cy="4693593"/>
          </a:xfrm>
          <a:prstGeom prst="rect">
            <a:avLst/>
          </a:prstGeom>
        </p:spPr>
        <p:txBody>
          <a:bodyPr wrap="square">
            <a:spAutoFit/>
          </a:bodyPr>
          <a:lstStyle/>
          <a:p>
            <a:pPr algn="ctr">
              <a:lnSpc>
                <a:spcPct val="115000"/>
              </a:lnSpc>
              <a:defRPr/>
            </a:pPr>
            <a:r>
              <a:rPr lang="en-US" sz="2000" b="1"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ĐỪNG CHẾT VÌ CÁI “THÁI ĐỘ”: THÁI ĐỘ QUAN TRỌNG HƠN TRÌNH ĐỘ</a:t>
            </a:r>
          </a:p>
          <a:p>
            <a:pPr algn="just">
              <a:lnSpc>
                <a:spcPct val="115000"/>
              </a:lnSpc>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Vai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trò</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lĩnh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đứng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quản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trị</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hình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KHTT</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cố</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chủ</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đề</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cao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tính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minh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bạch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nêu</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cao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tinh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trách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nhiệm</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thái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cầu</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thị</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chân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phân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quan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gây</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diện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rộng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cố</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nhỏ</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tránh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phung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vặt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Cảnh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giác</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xu</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Dân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túy</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tìm</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thỏa</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mãn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mà</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quên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thiên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tình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huống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theo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trị</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theo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dư</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theo</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mạng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Tuân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thủ</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Sử</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tư</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vấn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luật</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sư</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Khi</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chưa</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lên</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tiếng</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hãy</a:t>
            </a:r>
            <a:r>
              <a:rPr lang="en-US" sz="20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IM LẶNG. </a:t>
            </a:r>
          </a:p>
        </p:txBody>
      </p:sp>
    </p:spTree>
    <p:extLst>
      <p:ext uri="{BB962C8B-B14F-4D97-AF65-F5344CB8AC3E}">
        <p14:creationId xmlns:p14="http://schemas.microsoft.com/office/powerpoint/2010/main" val="19599717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42255" y="103653"/>
            <a:ext cx="800164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3</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a:solidFill>
                  <a:schemeClr val="accent2">
                    <a:lumMod val="50000"/>
                  </a:schemeClr>
                </a:solidFill>
                <a:latin typeface="Times New Roman" panose="02020603050405020304" pitchFamily="18" charset="0"/>
                <a:cs typeface="Times New Roman" panose="02020603050405020304" pitchFamily="18" charset="0"/>
              </a:rPr>
              <a:t>CẦN TIẾP CẬN VÀ XỬ LÝ KHỦNG HOẢNG TRUYỀN THÔNG NHƯ THẾ NÀO?</a:t>
            </a:r>
          </a:p>
          <a:p>
            <a:pPr algn="ctr">
              <a:defRPr/>
            </a:pP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181156" y="1715227"/>
            <a:ext cx="9412788" cy="5012141"/>
          </a:xfrm>
          <a:prstGeom prst="rect">
            <a:avLst/>
          </a:prstGeom>
        </p:spPr>
        <p:txBody>
          <a:bodyPr wrap="square">
            <a:spAutoFit/>
          </a:bodyPr>
          <a:lstStyle/>
          <a:p>
            <a:pPr algn="ctr">
              <a:lnSpc>
                <a:spcPct val="115000"/>
              </a:lnSpc>
              <a:defRPr/>
            </a:pPr>
            <a:r>
              <a:rPr lang="en-US" b="1" dirty="0">
                <a:solidFill>
                  <a:schemeClr val="accent2">
                    <a:lumMod val="50000"/>
                  </a:schemeClr>
                </a:solidFill>
                <a:latin typeface="Times New Roman" panose="02020603050405020304" pitchFamily="18" charset="0"/>
                <a:cs typeface="Times New Roman" panose="02020603050405020304" pitchFamily="18" charset="0"/>
              </a:rPr>
              <a:t>QUAN ĐIỂM CHỦ ĐẠO:</a:t>
            </a: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định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chung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sống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chiều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giảm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bớt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thức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khai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thêm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tạo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thuận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xây</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dựng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triển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khai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chủ</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trương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nên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coi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dù</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thống</a:t>
            </a:r>
            <a:r>
              <a:rPr lang="en-US" sz="2000" dirty="0">
                <a:solidFill>
                  <a:schemeClr val="accent2">
                    <a:lumMod val="50000"/>
                  </a:schemeClr>
                </a:solidFill>
                <a:latin typeface="Times New Roman" panose="02020603050405020304" pitchFamily="18" charset="0"/>
                <a:cs typeface="Times New Roman" panose="02020603050405020304" pitchFamily="18" charset="0"/>
              </a:rPr>
              <a:t> hay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đối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tượng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nguy</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tập</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vào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chế</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tài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mà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quên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giải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quyết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căn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cs typeface="Times New Roman" panose="02020603050405020304" pitchFamily="18" charset="0"/>
              </a:rPr>
              <a:t>.</a:t>
            </a:r>
          </a:p>
          <a:p>
            <a:pPr marL="311079" indent="-311079" algn="just">
              <a:lnSpc>
                <a:spcPct val="115000"/>
              </a:lnSpc>
              <a:buFont typeface="Calibri" panose="020F0502020204030204" pitchFamily="34" charset="0"/>
              <a:buChar char="-"/>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err="1">
                <a:solidFill>
                  <a:schemeClr val="accent2">
                    <a:lumMod val="50000"/>
                  </a:schemeClr>
                </a:solidFill>
                <a:latin typeface="Times New Roman" panose="02020603050405020304" pitchFamily="18"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đưa</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thêm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yếu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tố</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đánh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giá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rủi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ro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vào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khâu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đánh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giá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trình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định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kế</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đặc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biệt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tư</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kế</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sản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xuất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kinh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doanh</a:t>
            </a:r>
            <a:r>
              <a:rPr lang="en-US" sz="2000" dirty="0">
                <a:solidFill>
                  <a:schemeClr val="accent2">
                    <a:lumMod val="50000"/>
                  </a:schemeClr>
                </a:solidFill>
                <a:latin typeface="Times New Roman" panose="02020603050405020304" pitchFamily="18" charset="0"/>
                <a:cs typeface="Times New Roman" panose="02020603050405020304" pitchFamily="18" charset="0"/>
              </a:rPr>
              <a:t>.</a:t>
            </a:r>
          </a:p>
          <a:p>
            <a:pPr marL="311079" indent="-311079" algn="just">
              <a:lnSpc>
                <a:spcPct val="115000"/>
              </a:lnSpc>
              <a:buFont typeface="Calibri" panose="020F0502020204030204" pitchFamily="34" charset="0"/>
              <a:buChar char="-"/>
              <a:defRPr/>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11079" indent="-311079" algn="just">
              <a:lnSpc>
                <a:spcPct val="115000"/>
              </a:lnSpc>
              <a:buFont typeface="Calibri" panose="020F0502020204030204" pitchFamily="34" charset="0"/>
              <a:buChar char="-"/>
              <a:defRPr/>
            </a:pP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hiểu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thêm</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báo</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chí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xã</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hội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hợp</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tác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tốt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hơn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biến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Nguy</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Cơ</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tận</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việc</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xử</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lý</a:t>
            </a:r>
            <a:r>
              <a:rPr lang="en-US" sz="2000" dirty="0">
                <a:solidFill>
                  <a:schemeClr val="accent2">
                    <a:lumMod val="50000"/>
                  </a:schemeClr>
                </a:solidFill>
                <a:latin typeface="Times New Roman" panose="02020603050405020304" pitchFamily="18" charset="0"/>
                <a:cs typeface="Times New Roman" panose="02020603050405020304" pitchFamily="18" charset="0"/>
              </a:rPr>
              <a:t> KHTT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để</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xây</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dựng</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hình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ảnh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sự</a:t>
            </a:r>
            <a:r>
              <a:rPr lang="en-US" sz="2000" dirty="0">
                <a:solidFill>
                  <a:schemeClr val="accent2">
                    <a:lumMod val="50000"/>
                  </a:schemeClr>
                </a:solidFill>
                <a:latin typeface="Times New Roman" panose="02020603050405020304" pitchFamily="18" charset="0"/>
                <a:cs typeface="Times New Roman" panose="02020603050405020304" pitchFamily="18" charset="0"/>
              </a:rPr>
              <a:t> minh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bạch</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cầu</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thị</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về</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thái</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độ</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quyết</a:t>
            </a:r>
            <a:r>
              <a:rPr lang="en-US" sz="2000" dirty="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tâm</a:t>
            </a:r>
            <a:r>
              <a:rPr lang="en-US" sz="2000" dirty="0">
                <a:solidFill>
                  <a:schemeClr val="accent2">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846802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342255" y="160308"/>
            <a:ext cx="800164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3</a:t>
            </a:r>
            <a:r>
              <a:rPr lang="en-US" sz="2400" dirty="0">
                <a:ln w="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a:solidFill>
                  <a:schemeClr val="accent2">
                    <a:lumMod val="50000"/>
                  </a:schemeClr>
                </a:solidFill>
                <a:latin typeface="Times New Roman" panose="02020603050405020304" pitchFamily="18" charset="0"/>
                <a:cs typeface="Times New Roman" panose="02020603050405020304" pitchFamily="18" charset="0"/>
              </a:rPr>
              <a:t>CÓ THỂ SỬ DỤNG SỰ TRỢ GIÚP TỪ NHÀ NƯỚC NHƯ THẾ NÀO TRONG XỬ LÝ KHTT?</a:t>
            </a:r>
          </a:p>
          <a:p>
            <a:pPr algn="ctr">
              <a:defRPr/>
            </a:pP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342254" y="1394518"/>
            <a:ext cx="9302077" cy="5499967"/>
          </a:xfrm>
          <a:prstGeom prst="rect">
            <a:avLst/>
          </a:prstGeom>
        </p:spPr>
        <p:txBody>
          <a:bodyPr wrap="square">
            <a:spAutoFit/>
          </a:bodyPr>
          <a:lstStyle/>
          <a:p>
            <a:pPr algn="just">
              <a:lnSpc>
                <a:spcPct val="115000"/>
              </a:lnSpc>
              <a:defRPr/>
            </a:pPr>
            <a:r>
              <a:rPr lang="en-US" sz="2000" dirty="0">
                <a:solidFill>
                  <a:schemeClr val="accent2">
                    <a:lumMod val="50000"/>
                  </a:schemeClr>
                </a:solidFill>
                <a:latin typeface="Times New Roman" panose="02020603050405020304" pitchFamily="18" charset="0"/>
                <a:cs typeface="Times New Roman" panose="02020603050405020304" pitchFamily="18" charset="0"/>
              </a:rPr>
              <a:t>MỘT SỐ BIỆN PHÁP TỪ GÓC ĐỘ QUẢN LÝ NHÀ NƯỚC (BỘ TTTT):</a:t>
            </a:r>
          </a:p>
          <a:p>
            <a:pPr marL="311079" indent="-311079" algn="just">
              <a:lnSpc>
                <a:spcPct val="115000"/>
              </a:lnSpc>
              <a:spcAft>
                <a:spcPts val="907"/>
              </a:spcAft>
              <a:buFont typeface="Calibri" panose="020F0502020204030204" pitchFamily="34" charset="0"/>
              <a:buChar char="-"/>
              <a:defRPr/>
            </a:pP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dự</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báo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can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thiệp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hệ</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quét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đánh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giá</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trên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báo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mạng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cơ</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chế</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kiến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nghị</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qua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dây</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nóng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Khuyến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khích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đấu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tranh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chống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biểu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vi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phạm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vi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phạm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đạo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đức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báo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Chế</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tài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nghiêm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hơn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11079" indent="-311079" algn="just">
              <a:lnSpc>
                <a:spcPct val="115000"/>
              </a:lnSpc>
              <a:spcAft>
                <a:spcPts val="907"/>
              </a:spcAft>
              <a:buFont typeface="Calibri" panose="020F0502020204030204" pitchFamily="34" charset="0"/>
              <a:buChar char="-"/>
              <a:defRPr/>
            </a:pP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Yêu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ty</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cung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cấp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dịch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nội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dung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xuyên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biên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giới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(Google, Facebook….)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hợp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cơ</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quan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quản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Việt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nam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gỡ</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bỏ</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nội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dung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sai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xuyên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bôi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nhọ</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xấu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Xây</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dựng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Quy</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tắc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ứng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dành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nhà</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cung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cấp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dịch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sử</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mạng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311079" indent="-311079" algn="just">
              <a:lnSpc>
                <a:spcPct val="115000"/>
              </a:lnSpc>
              <a:spcAft>
                <a:spcPts val="907"/>
              </a:spcAft>
              <a:buFont typeface="Calibri" panose="020F0502020204030204" pitchFamily="34" charset="0"/>
              <a:buChar char="-"/>
              <a:defRPr/>
            </a:pP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Ngăn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chặn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hành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vi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phạm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mạng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ngoài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bằng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tế</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kỹ</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thuật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kiểm</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soát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chặt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chẽ</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dòng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tiền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giao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dịch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xiết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băng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máy</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chủ</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caching…)</a:t>
            </a:r>
          </a:p>
          <a:p>
            <a:pPr marL="311079" indent="-311079" algn="just">
              <a:lnSpc>
                <a:spcPct val="115000"/>
              </a:lnSpc>
              <a:spcAft>
                <a:spcPts val="907"/>
              </a:spcAft>
              <a:buFont typeface="Calibri" panose="020F0502020204030204" pitchFamily="34" charset="0"/>
              <a:buChar char="-"/>
              <a:defRPr/>
            </a:pP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Ngăn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chặn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ứng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phó</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tình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huống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khẩn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cấp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bằng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đó</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kỹ</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thuật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chặn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cục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3G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hạn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chế</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tán</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kích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bạo</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biểu</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tình</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trái</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luật</a:t>
            </a:r>
            <a:r>
              <a:rPr lang="en-US" sz="19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7728308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p:cNvSpPr/>
          <p:nvPr/>
        </p:nvSpPr>
        <p:spPr>
          <a:xfrm>
            <a:off x="327804" y="1533525"/>
            <a:ext cx="9256144" cy="3278188"/>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000" b="1" dirty="0">
                <a:solidFill>
                  <a:schemeClr val="accent2">
                    <a:lumMod val="50000"/>
                  </a:schemeClr>
                </a:solidFill>
                <a:latin typeface="Times New Roman" panose="02020603050405020304" pitchFamily="18" charset="0"/>
                <a:cs typeface="Times New Roman" panose="02020603050405020304" pitchFamily="18" charset="0"/>
              </a:rPr>
              <a:t>PHẦN IV</a:t>
            </a:r>
          </a:p>
          <a:p>
            <a:pPr algn="ctr" eaLnBrk="1" fontAlgn="auto" hangingPunct="1">
              <a:spcBef>
                <a:spcPts val="0"/>
              </a:spcBef>
              <a:spcAft>
                <a:spcPts val="0"/>
              </a:spcAft>
              <a:defRPr/>
            </a:pPr>
            <a:endParaRPr lang="en-US" sz="3200" b="1" dirty="0">
              <a:solidFill>
                <a:schemeClr val="accent2">
                  <a:lumMod val="50000"/>
                </a:schemeClr>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en-US" sz="3200" b="1" dirty="0">
                <a:solidFill>
                  <a:schemeClr val="accent2">
                    <a:lumMod val="50000"/>
                  </a:schemeClr>
                </a:solidFill>
                <a:latin typeface="Times New Roman" panose="02020603050405020304" pitchFamily="18" charset="0"/>
                <a:cs typeface="Times New Roman" panose="02020603050405020304" pitchFamily="18" charset="0"/>
              </a:rPr>
              <a:t>NHẬN ĐỊNH – KIẾN NGHỊ</a:t>
            </a:r>
          </a:p>
        </p:txBody>
      </p:sp>
    </p:spTree>
    <p:extLst>
      <p:ext uri="{BB962C8B-B14F-4D97-AF65-F5344CB8AC3E}">
        <p14:creationId xmlns:p14="http://schemas.microsoft.com/office/powerpoint/2010/main" val="215836273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659" y="1601780"/>
            <a:ext cx="9094570" cy="646331"/>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TRUYỀN THÔNG HIỆN ĐẠI CÓ XU HƯỚNG CÙNG ĐƯA TIN DỒN DẬP VỀ MỘT SỰ VIỆC, HIỆN TƯỢNG, TẠO RA CÁC “CƠN BÃO, CƠN SỐT” CỦA DƯ LUẬN </a:t>
            </a:r>
          </a:p>
        </p:txBody>
      </p:sp>
      <p:sp>
        <p:nvSpPr>
          <p:cNvPr id="9" name="Flowchart: Alternate Process 8"/>
          <p:cNvSpPr/>
          <p:nvPr/>
        </p:nvSpPr>
        <p:spPr>
          <a:xfrm>
            <a:off x="228599" y="244887"/>
            <a:ext cx="9411512"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MÔI TRƯỜNG TRUYỀN THÔNG HIỆN NAY VÀ CÁC NGUY CƠ KHỦNG HOẢNG MỚI</a:t>
            </a:r>
          </a:p>
        </p:txBody>
      </p:sp>
      <p:sp>
        <p:nvSpPr>
          <p:cNvPr id="4" name="TextBox 3"/>
          <p:cNvSpPr txBox="1"/>
          <p:nvPr/>
        </p:nvSpPr>
        <p:spPr>
          <a:xfrm>
            <a:off x="228599" y="5709956"/>
            <a:ext cx="9094570" cy="923330"/>
          </a:xfrm>
          <a:prstGeom prst="rect">
            <a:avLst/>
          </a:prstGeom>
          <a:noFill/>
        </p:spPr>
        <p:txBody>
          <a:bodyPr wrap="square" rtlCol="0">
            <a:spAutoFit/>
          </a:bodyPr>
          <a:lstStyle/>
          <a:p>
            <a:pPr algn="just"/>
            <a:r>
              <a:rPr lang="en-US" dirty="0" err="1">
                <a:latin typeface="Times New Roman" pitchFamily="18" charset="0"/>
                <a:cs typeface="Times New Roman" pitchFamily="18" charset="0"/>
              </a:rPr>
              <a:t>Nhiều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giờ</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lên</a:t>
            </a:r>
            <a:r>
              <a:rPr lang="en-US" dirty="0">
                <a:latin typeface="Times New Roman" pitchFamily="18" charset="0"/>
                <a:cs typeface="Times New Roman" pitchFamily="18" charset="0"/>
              </a:rPr>
              <a:t> MXH </a:t>
            </a:r>
            <a:r>
              <a:rPr lang="en-US" dirty="0" err="1">
                <a:latin typeface="Times New Roman" pitchFamily="18" charset="0"/>
                <a:cs typeface="Times New Roman" pitchFamily="18" charset="0"/>
              </a:rPr>
              <a:t>kéo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những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khủng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sự</a:t>
            </a:r>
            <a:r>
              <a:rPr lang="en-US" dirty="0">
                <a:latin typeface="Times New Roman" pitchFamily="18" charset="0"/>
                <a:cs typeface="Times New Roman" pitchFamily="18" charset="0"/>
              </a:rPr>
              <a:t>, do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ép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lớn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luận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thúc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đẩy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hướng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ép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đám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a:t>
            </a:r>
          </a:p>
        </p:txBody>
      </p:sp>
      <p:pic>
        <p:nvPicPr>
          <p:cNvPr id="3" name="Picture 2" descr="1 Bộ Sách Giáo Khoa Cánh Diều - Chương trình GDPT mới 2018"/>
          <p:cNvPicPr>
            <a:picLocks noChangeAspect="1" noChangeArrowheads="1"/>
          </p:cNvPicPr>
          <p:nvPr/>
        </p:nvPicPr>
        <p:blipFill>
          <a:blip r:embed="rId3"/>
          <a:srcRect/>
          <a:stretch>
            <a:fillRect/>
          </a:stretch>
        </p:blipFill>
        <p:spPr bwMode="auto">
          <a:xfrm>
            <a:off x="281659" y="2248111"/>
            <a:ext cx="4572000" cy="3429001"/>
          </a:xfrm>
          <a:prstGeom prst="rect">
            <a:avLst/>
          </a:prstGeom>
          <a:noFill/>
        </p:spPr>
      </p:pic>
      <p:pic>
        <p:nvPicPr>
          <p:cNvPr id="50180" name="Picture 4" descr="Sách giáo khoa tiếng Việt lớp 1 'nhiều sạn': Trách nhiệm thuộc về ai? |  VTV.VN"/>
          <p:cNvPicPr>
            <a:picLocks noChangeAspect="1" noChangeArrowheads="1"/>
          </p:cNvPicPr>
          <p:nvPr/>
        </p:nvPicPr>
        <p:blipFill>
          <a:blip r:embed="rId4"/>
          <a:srcRect/>
          <a:stretch>
            <a:fillRect/>
          </a:stretch>
        </p:blipFill>
        <p:spPr bwMode="auto">
          <a:xfrm>
            <a:off x="5540847" y="2248110"/>
            <a:ext cx="3562027" cy="3461845"/>
          </a:xfrm>
          <a:prstGeom prst="rect">
            <a:avLst/>
          </a:prstGeom>
          <a:noFill/>
        </p:spPr>
      </p:pic>
    </p:spTree>
    <p:extLst>
      <p:ext uri="{BB962C8B-B14F-4D97-AF65-F5344CB8AC3E}">
        <p14:creationId xmlns:p14="http://schemas.microsoft.com/office/powerpoint/2010/main" val="26925551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792" y="1491298"/>
            <a:ext cx="9385539" cy="5560753"/>
          </a:xfrm>
          <a:prstGeom prst="rect">
            <a:avLst/>
          </a:prstGeom>
        </p:spPr>
        <p:txBody>
          <a:bodyPr wrap="square">
            <a:spAutoFit/>
          </a:bodyPr>
          <a:lstStyle/>
          <a:p>
            <a:pPr marL="311079" indent="-311079" algn="just">
              <a:lnSpc>
                <a:spcPct val="115000"/>
              </a:lnSpc>
              <a:buFont typeface="Calibri" panose="020F0502020204030204" pitchFamily="34" charset="0"/>
              <a:buChar char="-"/>
              <a:defRPr/>
            </a:pP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cơ</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nay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trị</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máy</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TW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đang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vận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ngày</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khai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minh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bạch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vụ</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nảy</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đều</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kịp</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quan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tâm</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chỉ</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đạo</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khai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minh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bạch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liệt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Niềm</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dân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doanh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nghiệp</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tư</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ổn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nâng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mức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đặc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VN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kiểm</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soát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Đại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dịch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Covid</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19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tế</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Đoàn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trí</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đang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nâng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bước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Đây</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nền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tảng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quan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hạn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chế</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phức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tạp</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nảy</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tế</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an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tâm</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tư</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dân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hạn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chế</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xã</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hội</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311079" indent="-311079" algn="just">
              <a:lnSpc>
                <a:spcPct val="115000"/>
              </a:lnSpc>
              <a:buFont typeface="Calibri" panose="020F0502020204030204" pitchFamily="34" charset="0"/>
              <a:buChar char="-"/>
              <a:defRPr/>
            </a:pPr>
            <a:endPar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Flowchart: Alternate Process 4"/>
          <p:cNvSpPr/>
          <p:nvPr/>
        </p:nvSpPr>
        <p:spPr>
          <a:xfrm>
            <a:off x="342255" y="186187"/>
            <a:ext cx="9302076"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2600" dirty="0">
                <a:ln w="0"/>
                <a:solidFill>
                  <a:schemeClr val="accent2">
                    <a:lumMod val="50000"/>
                  </a:schemeClr>
                </a:solidFill>
                <a:latin typeface="Times New Roman" panose="02020603050405020304" pitchFamily="18" charset="0"/>
                <a:cs typeface="Times New Roman" panose="02020603050405020304" pitchFamily="18" charset="0"/>
              </a:rPr>
              <a:t>4. </a:t>
            </a:r>
            <a:r>
              <a:rPr lang="en-US" sz="2600" b="1" dirty="0">
                <a:solidFill>
                  <a:schemeClr val="accent2">
                    <a:lumMod val="50000"/>
                  </a:schemeClr>
                </a:solidFill>
                <a:latin typeface="Times New Roman" panose="02020603050405020304" pitchFamily="18" charset="0"/>
                <a:cs typeface="Times New Roman" panose="02020603050405020304" pitchFamily="18" charset="0"/>
              </a:rPr>
              <a:t>NHẬN ĐỊNH</a:t>
            </a: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3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792" y="1491298"/>
            <a:ext cx="9385539" cy="5666936"/>
          </a:xfrm>
          <a:prstGeom prst="rect">
            <a:avLst/>
          </a:prstGeom>
        </p:spPr>
        <p:txBody>
          <a:bodyPr wrap="square">
            <a:spAutoFit/>
          </a:bodyPr>
          <a:lstStyle/>
          <a:p>
            <a:pPr marL="311079" indent="-311079" algn="just">
              <a:lnSpc>
                <a:spcPct val="115000"/>
              </a:lnSpc>
              <a:buFont typeface="Calibri" panose="020F0502020204030204" pitchFamily="34" charset="0"/>
              <a:buChar char="-"/>
              <a:defRPr/>
            </a:pP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chỉ</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là</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vấn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đề</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chỉ</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góc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mà</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căn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này</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căn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cơ</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gian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vì</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vậy</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RẤT CẦN SỰ BÌNH TĨNH. TRONG MỌI TRƯỜNG HỢP, CẦN HẾT SỨC TRÁNH “CHÍNH TRỊ HÓA” VẤN ĐỀ.</a:t>
            </a:r>
          </a:p>
          <a:p>
            <a:pPr marL="311079" indent="-311079" algn="just">
              <a:lnSpc>
                <a:spcPct val="115000"/>
              </a:lnSpc>
              <a:buFont typeface="Calibri" panose="020F0502020204030204" pitchFamily="34" charset="0"/>
              <a:buChar char="-"/>
              <a:defRPr/>
            </a:pP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tổ</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chức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máy</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kiện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toàn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máy</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chuyên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trách</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pháp</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xử</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lý</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khủng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hoảng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ở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ngành</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mình</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giúp</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sức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cả</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về</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nhân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nghệ</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thị</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vì</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cơ</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quan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tổ</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chức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nào</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nào</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thể</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tự</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mình</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hết</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vấn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đề</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Phân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biệt</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sự</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nhau</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này</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đua</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khen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thưởng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tuyên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vốn</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chủ</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yếu</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chỉ</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tác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tích</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cực</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trong</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nội</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bộ</a:t>
            </a: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11079" indent="-311079" algn="just">
              <a:lnSpc>
                <a:spcPct val="115000"/>
              </a:lnSpc>
              <a:buFont typeface="Calibri" panose="020F0502020204030204" pitchFamily="34" charset="0"/>
              <a:buChar char="-"/>
              <a:defRPr/>
            </a:pPr>
            <a:r>
              <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rPr>
              <a:t>CẦN CÓ NGAY CÁC QUY ĐỊNH NỘI BỘ VỀ SỬ DỤNG MẠNG XÃ HỘI, VỀ QUẢN TRỊ HÌNH ẢNH CỦA CÁ NHÂN, TỔ CHỨC, ĐẶC BIỆT LÀ TRONG SINH HOẠT ĐỜI TƯ. HẠN CHẾ VÀ KIỂM SOÁT VIỆC ĐƯA HÌNH ẢNH SINH HOẠT, Ý KIẾN CÁ NHÂN LÊN MXH.</a:t>
            </a:r>
          </a:p>
          <a:p>
            <a:pPr marL="311079" indent="-311079" algn="just">
              <a:lnSpc>
                <a:spcPct val="115000"/>
              </a:lnSpc>
              <a:buFont typeface="Calibri" panose="020F0502020204030204" pitchFamily="34" charset="0"/>
              <a:buChar char="-"/>
              <a:defRPr/>
            </a:pPr>
            <a:endParaRPr lang="en-US" sz="2100" dirty="0">
              <a:solidFill>
                <a:schemeClr val="accent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Flowchart: Alternate Process 4"/>
          <p:cNvSpPr/>
          <p:nvPr/>
        </p:nvSpPr>
        <p:spPr>
          <a:xfrm>
            <a:off x="342255" y="186187"/>
            <a:ext cx="800164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66" dirty="0">
              <a:ln w="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2600" dirty="0">
                <a:ln w="0"/>
                <a:solidFill>
                  <a:schemeClr val="accent2">
                    <a:lumMod val="50000"/>
                  </a:schemeClr>
                </a:solidFill>
                <a:latin typeface="Times New Roman" panose="02020603050405020304" pitchFamily="18" charset="0"/>
                <a:cs typeface="Times New Roman" panose="02020603050405020304" pitchFamily="18" charset="0"/>
              </a:rPr>
              <a:t>4. </a:t>
            </a:r>
            <a:r>
              <a:rPr lang="en-US" sz="2600" b="1" dirty="0">
                <a:solidFill>
                  <a:schemeClr val="accent2">
                    <a:lumMod val="50000"/>
                  </a:schemeClr>
                </a:solidFill>
                <a:latin typeface="Times New Roman" panose="02020603050405020304" pitchFamily="18" charset="0"/>
                <a:cs typeface="Times New Roman" panose="02020603050405020304" pitchFamily="18" charset="0"/>
              </a:rPr>
              <a:t>KIẾN NGHỊ </a:t>
            </a:r>
          </a:p>
          <a:p>
            <a:pPr algn="ctr">
              <a:defRPr/>
            </a:pPr>
            <a:endParaRPr lang="en-US" sz="3266"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1680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28599" y="1770435"/>
            <a:ext cx="9497383" cy="4770537"/>
          </a:xfrm>
          <a:prstGeom prst="rect">
            <a:avLst/>
          </a:prstGeom>
          <a:noFill/>
        </p:spPr>
        <p:txBody>
          <a:bodyPr wrap="square">
            <a:spAutoFit/>
          </a:bodyPr>
          <a:lstStyle/>
          <a:p>
            <a:pPr>
              <a:buFontTx/>
              <a:buChar char="-"/>
              <a:defRPr/>
            </a:pP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a:solidFill>
                  <a:schemeClr val="accent2">
                    <a:lumMod val="50000"/>
                  </a:schemeClr>
                </a:solidFill>
                <a:latin typeface="Times New Roman" panose="02020603050405020304" pitchFamily="18" charset="0"/>
                <a:cs typeface="Times New Roman" panose="02020603050405020304" pitchFamily="18" charset="0"/>
              </a:rPr>
              <a:t>CÁC NGÀNH, CÁC Đ/C LÃNH ĐẠO NGÀNH, ĐỊA PHƯƠNG CẦN CÓ CÔNG CỤ, PHƯƠNG THỨC RÀ SOÁT, LẮNG NGHE THÔNG TIN NHIỀU CHIỀU TRÊN MẠNG ĐỂ PHÂN TÍCH &amp; ỨNG PHÓ. BỘ THÔNG TIN VÀ TRUYỀN THÔNG CÓ TRUNG TÂM GIÁM SÁT KHÔNG GIAN MẠNG, CÓ THỂ HỖ TRỢ VIỆC NÀY</a:t>
            </a:r>
          </a:p>
          <a:p>
            <a:pPr>
              <a:buFontTx/>
              <a:buChar char="-"/>
              <a:defRPr/>
            </a:pPr>
            <a:endParaRPr lang="en-US" sz="2000" b="1" dirty="0">
              <a:solidFill>
                <a:schemeClr val="accent2">
                  <a:lumMod val="50000"/>
                </a:schemeClr>
              </a:solidFill>
              <a:latin typeface="Times New Roman" panose="02020603050405020304" pitchFamily="18" charset="0"/>
              <a:cs typeface="Times New Roman" panose="02020603050405020304" pitchFamily="18" charset="0"/>
            </a:endParaRPr>
          </a:p>
          <a:p>
            <a:pPr>
              <a:buFontTx/>
              <a:buChar char="-"/>
              <a:defRPr/>
            </a:pPr>
            <a:r>
              <a:rPr lang="en-US" sz="2000" b="1" dirty="0">
                <a:solidFill>
                  <a:schemeClr val="accent2">
                    <a:lumMod val="50000"/>
                  </a:schemeClr>
                </a:solidFill>
                <a:latin typeface="Times New Roman" panose="02020603050405020304" pitchFamily="18" charset="0"/>
                <a:cs typeface="Times New Roman" panose="02020603050405020304" pitchFamily="18" charset="0"/>
              </a:rPr>
              <a:t> RÈN LUYỆN, TẬP HUẤN KỸ NĂNG CHO ĐỘI NGŨ LÀM TRUYỀN THÔNG CỦA CƠ QUAN, TỔ CHỨC: CÁC BÁO CÁO VIÊN, NGƯỜI PHÁT NGÔN CHÍNH THỨC</a:t>
            </a:r>
          </a:p>
          <a:p>
            <a:pPr>
              <a:buFontTx/>
              <a:buChar char="-"/>
              <a:defRPr/>
            </a:pPr>
            <a:endParaRPr lang="en-US" sz="2000" b="1" dirty="0">
              <a:solidFill>
                <a:schemeClr val="accent2">
                  <a:lumMod val="50000"/>
                </a:schemeClr>
              </a:solidFill>
              <a:latin typeface="Times New Roman" panose="02020603050405020304" pitchFamily="18" charset="0"/>
              <a:cs typeface="Times New Roman" panose="02020603050405020304" pitchFamily="18" charset="0"/>
            </a:endParaRPr>
          </a:p>
          <a:p>
            <a:pPr>
              <a:buFontTx/>
              <a:buChar char="-"/>
              <a:defRPr/>
            </a:pPr>
            <a:r>
              <a:rPr lang="en-US" sz="2000" b="1" dirty="0">
                <a:solidFill>
                  <a:schemeClr val="accent2">
                    <a:lumMod val="50000"/>
                  </a:schemeClr>
                </a:solidFill>
                <a:latin typeface="Times New Roman" panose="02020603050405020304" pitchFamily="18" charset="0"/>
                <a:cs typeface="Times New Roman" panose="02020603050405020304" pitchFamily="18" charset="0"/>
              </a:rPr>
              <a:t>  SỬ DỤNG (THẬN TRỌNG) CÁC NGUỒN LỰC XÃ HỘI HÓA CÓ KHẢ NĂNG HỖ TRỢ TRUYỀN THÔNG VÀ XỬ LÝ KHỦNG HOẢNG TRUYỀN THÔNG:  CÁC CỘNG TÁC VIÊN, ĐỘI NGŨ NHỮNG NGƯỜI CÓ ẢNH HƯỞNG TRÊN MẠNG XÃ HỘI NHƯ KOL (Key Opinion Leaders) , INFLUENCERS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Đây</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là</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xu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thế</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đang</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rất</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được</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quan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tâm</a:t>
            </a: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hiện</a:t>
            </a:r>
            <a:r>
              <a:rPr lang="en-US" sz="2000" b="1" dirty="0">
                <a:solidFill>
                  <a:schemeClr val="accent2">
                    <a:lumMod val="50000"/>
                  </a:schemeClr>
                </a:solidFill>
                <a:latin typeface="Times New Roman" panose="02020603050405020304" pitchFamily="18" charset="0"/>
                <a:cs typeface="Times New Roman" panose="02020603050405020304" pitchFamily="18" charset="0"/>
              </a:rPr>
              <a:t> nay)</a:t>
            </a: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b="1" dirty="0">
                <a:solidFill>
                  <a:schemeClr val="accent2">
                    <a:lumMod val="50000"/>
                  </a:schemeClr>
                </a:solidFill>
                <a:latin typeface="Times New Roman" panose="02020603050405020304" pitchFamily="18" charset="0"/>
                <a:cs typeface="Times New Roman" panose="02020603050405020304" pitchFamily="18" charset="0"/>
              </a:rPr>
              <a:t>4. KIẾN NGHỊ</a:t>
            </a:r>
          </a:p>
        </p:txBody>
      </p:sp>
      <p:sp>
        <p:nvSpPr>
          <p:cNvPr id="6" name="AutoShape 2" descr="Kết quả hình ảnh cho vietjet air u23 cô giáo thả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Kết quả hình ảnh cho vietjet air u23 cô giáo thả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589844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241540" y="1787228"/>
            <a:ext cx="9394166" cy="2243861"/>
          </a:xfrm>
          <a:prstGeom prst="rect">
            <a:avLst/>
          </a:prstGeom>
          <a:noFill/>
          <a:ln w="9525">
            <a:noFill/>
            <a:miter lim="800000"/>
            <a:headEnd/>
            <a:tailEnd/>
          </a:ln>
        </p:spPr>
        <p:txBody>
          <a:bodyPr wrap="square" lIns="83988" tIns="41994" rIns="83988" bIns="41994">
            <a:spAutoFit/>
          </a:bodyPr>
          <a:lstStyle/>
          <a:p>
            <a:pPr algn="ctr" eaLnBrk="1" hangingPunct="1">
              <a:lnSpc>
                <a:spcPct val="115000"/>
              </a:lnSpc>
            </a:pPr>
            <a:r>
              <a:rPr lang="en-US" sz="5000" dirty="0">
                <a:solidFill>
                  <a:srgbClr val="843C0C"/>
                </a:solidFill>
                <a:latin typeface="Times New Roman" pitchFamily="18" charset="0"/>
                <a:ea typeface="Calibri" pitchFamily="34" charset="0"/>
                <a:cs typeface="Times New Roman" pitchFamily="18" charset="0"/>
                <a:sym typeface="Wingdings" pitchFamily="2" charset="2"/>
              </a:rPr>
              <a:t></a:t>
            </a:r>
          </a:p>
          <a:p>
            <a:pPr algn="ctr" eaLnBrk="1" hangingPunct="1">
              <a:lnSpc>
                <a:spcPct val="115000"/>
              </a:lnSpc>
            </a:pPr>
            <a:r>
              <a:rPr lang="en-US" sz="7200" b="1" dirty="0">
                <a:solidFill>
                  <a:srgbClr val="843C0C"/>
                </a:solidFill>
                <a:latin typeface="Times New Roman" pitchFamily="18" charset="0"/>
                <a:ea typeface="Calibri" pitchFamily="34" charset="0"/>
                <a:cs typeface="Times New Roman" pitchFamily="18" charset="0"/>
                <a:sym typeface="Wingdings" pitchFamily="2" charset="2"/>
              </a:rPr>
              <a:t>XIN CẢM ƠN</a:t>
            </a:r>
            <a:endParaRPr lang="en-US" sz="7200" b="1" dirty="0">
              <a:solidFill>
                <a:srgbClr val="843C0C"/>
              </a:solidFill>
              <a:latin typeface="Times New Roman" pitchFamily="18" charset="0"/>
              <a:ea typeface="Calibri" pitchFamily="34"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9" y="1568691"/>
            <a:ext cx="9458865" cy="874085"/>
          </a:xfrm>
          <a:prstGeom prst="rect">
            <a:avLst/>
          </a:prstGeom>
          <a:noFill/>
        </p:spPr>
        <p:txBody>
          <a:bodyPr wrap="square">
            <a:spAutoFit/>
          </a:bodyPr>
          <a:lstStyle/>
          <a:p>
            <a:pPr>
              <a:defRPr/>
            </a:pPr>
            <a:r>
              <a:rPr lang="en-US" sz="2540" b="1" dirty="0">
                <a:solidFill>
                  <a:schemeClr val="accent2">
                    <a:lumMod val="50000"/>
                  </a:schemeClr>
                </a:solidFill>
                <a:latin typeface="Times New Roman" panose="02020603050405020304" pitchFamily="18" charset="0"/>
                <a:cs typeface="Times New Roman" panose="02020603050405020304" pitchFamily="18" charset="0"/>
              </a:rPr>
              <a:t>Tin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giả</a:t>
            </a:r>
            <a:r>
              <a:rPr lang="en-US" sz="2540" b="1" dirty="0">
                <a:solidFill>
                  <a:schemeClr val="accent2">
                    <a:lumMod val="50000"/>
                  </a:schemeClr>
                </a:solidFill>
                <a:latin typeface="Times New Roman" panose="02020603050405020304" pitchFamily="18" charset="0"/>
                <a:cs typeface="Times New Roman" panose="02020603050405020304" pitchFamily="18" charset="0"/>
              </a:rPr>
              <a:t>, tin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đưa</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với</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ý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xấu</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thể</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gây</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khủng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hoảng</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2540" b="1" dirty="0">
                <a:solidFill>
                  <a:schemeClr val="accent2">
                    <a:lumMod val="50000"/>
                  </a:schemeClr>
                </a:solidFill>
                <a:latin typeface="Times New Roman" panose="02020603050405020304" pitchFamily="18" charset="0"/>
                <a:cs typeface="Times New Roman" panose="02020603050405020304" pitchFamily="18" charset="0"/>
              </a:rPr>
              <a:t> </a:t>
            </a:r>
            <a:r>
              <a:rPr lang="en-US" sz="2540" b="1" dirty="0" err="1">
                <a:solidFill>
                  <a:schemeClr val="accent2">
                    <a:lumMod val="50000"/>
                  </a:schemeClr>
                </a:solidFill>
                <a:latin typeface="Times New Roman" panose="02020603050405020304" pitchFamily="18" charset="0"/>
                <a:cs typeface="Times New Roman" panose="02020603050405020304" pitchFamily="18" charset="0"/>
              </a:rPr>
              <a:t>thông</a:t>
            </a:r>
            <a:endParaRPr lang="en-US" sz="254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773121" y="6283334"/>
            <a:ext cx="5230919" cy="371512"/>
          </a:xfrm>
          <a:prstGeom prst="rect">
            <a:avLst/>
          </a:prstGeom>
          <a:noFill/>
        </p:spPr>
        <p:txBody>
          <a:bodyPr wrap="none">
            <a:spAutoFit/>
          </a:bodyPr>
          <a:lstStyle/>
          <a:p>
            <a:pPr>
              <a:defRPr/>
            </a:pPr>
            <a:r>
              <a:rPr lang="en-US" sz="1814" i="1" dirty="0" err="1">
                <a:solidFill>
                  <a:srgbClr val="C00000"/>
                </a:solidFill>
                <a:latin typeface="Times New Roman" panose="02020603050405020304" pitchFamily="18" charset="0"/>
                <a:cs typeface="Times New Roman" panose="02020603050405020304" pitchFamily="18" charset="0"/>
              </a:rPr>
              <a:t>Những</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vụ</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việc</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tung</a:t>
            </a:r>
            <a:r>
              <a:rPr lang="en-US" sz="1814" i="1" dirty="0">
                <a:solidFill>
                  <a:srgbClr val="C00000"/>
                </a:solidFill>
                <a:latin typeface="Times New Roman" panose="02020603050405020304" pitchFamily="18" charset="0"/>
                <a:cs typeface="Times New Roman" panose="02020603050405020304" pitchFamily="18" charset="0"/>
              </a:rPr>
              <a:t> tin </a:t>
            </a:r>
            <a:r>
              <a:rPr lang="en-US" sz="1814" i="1" dirty="0" err="1">
                <a:solidFill>
                  <a:srgbClr val="C00000"/>
                </a:solidFill>
                <a:latin typeface="Times New Roman" panose="02020603050405020304" pitchFamily="18" charset="0"/>
                <a:cs typeface="Times New Roman" panose="02020603050405020304" pitchFamily="18" charset="0"/>
              </a:rPr>
              <a:t>giả</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này</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đều</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đã</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bị</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xử</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lý</a:t>
            </a:r>
            <a:r>
              <a:rPr lang="en-US" sz="1814" i="1" dirty="0">
                <a:solidFill>
                  <a:srgbClr val="C00000"/>
                </a:solidFill>
                <a:latin typeface="Times New Roman" panose="02020603050405020304" pitchFamily="18" charset="0"/>
                <a:cs typeface="Times New Roman" panose="02020603050405020304" pitchFamily="18" charset="0"/>
              </a:rPr>
              <a:t> </a:t>
            </a:r>
            <a:r>
              <a:rPr lang="en-US" sz="1814" i="1" dirty="0" err="1">
                <a:solidFill>
                  <a:srgbClr val="C00000"/>
                </a:solidFill>
                <a:latin typeface="Times New Roman" panose="02020603050405020304" pitchFamily="18" charset="0"/>
                <a:cs typeface="Times New Roman" panose="02020603050405020304" pitchFamily="18" charset="0"/>
              </a:rPr>
              <a:t>nghiêm</a:t>
            </a:r>
            <a:endParaRPr lang="en-US" sz="1814" i="1" dirty="0">
              <a:solidFill>
                <a:srgbClr val="C00000"/>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28599" y="244887"/>
            <a:ext cx="8243425" cy="1234210"/>
          </a:xfrm>
          <a:prstGeom prst="flowChartAlternateProces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thời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buổi</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Truyền</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thông</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xã</a:t>
            </a:r>
            <a:r>
              <a:rPr lang="en-US" sz="3266" b="1" dirty="0">
                <a:solidFill>
                  <a:schemeClr val="accent2">
                    <a:lumMod val="50000"/>
                  </a:schemeClr>
                </a:solidFill>
                <a:latin typeface="Times New Roman" panose="02020603050405020304" pitchFamily="18" charset="0"/>
                <a:cs typeface="Times New Roman" panose="02020603050405020304" pitchFamily="18" charset="0"/>
              </a:rPr>
              <a:t> </a:t>
            </a:r>
            <a:r>
              <a:rPr lang="en-US" sz="3266" b="1" dirty="0" err="1">
                <a:solidFill>
                  <a:schemeClr val="accent2">
                    <a:lumMod val="50000"/>
                  </a:schemeClr>
                </a:solidFill>
                <a:latin typeface="Times New Roman" panose="02020603050405020304" pitchFamily="18" charset="0"/>
                <a:cs typeface="Times New Roman" panose="02020603050405020304" pitchFamily="18" charset="0"/>
              </a:rPr>
              <a:t>hội</a:t>
            </a:r>
            <a:endParaRPr lang="en-US" sz="3266" b="1" dirty="0">
              <a:solidFill>
                <a:schemeClr val="accent2">
                  <a:lumMod val="50000"/>
                </a:schemeClr>
              </a:solidFill>
              <a:latin typeface="Times New Roman" panose="02020603050405020304" pitchFamily="18" charset="0"/>
              <a:cs typeface="Times New Roman" panose="02020603050405020304" pitchFamily="18" charset="0"/>
            </a:endParaRPr>
          </a:p>
          <a:p>
            <a:pPr algn="ctr">
              <a:defRPr/>
            </a:pPr>
            <a:r>
              <a:rPr lang="en-US" sz="3266" dirty="0">
                <a:ln w="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2" name="Picture 2" descr="Kết quả hình ảnh cho đoàn xe chủ tịch quốc hộ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84" y="2442776"/>
            <a:ext cx="3122450" cy="40982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Kết quả hình ảnh cho nguyễn liên hà tĩnh giáo viê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724" y="2126503"/>
            <a:ext cx="3369300" cy="4026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605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4692</TotalTime>
  <Words>7145</Words>
  <Application>Microsoft Office PowerPoint</Application>
  <PresentationFormat>A4 Paper (210x297 mm)</PresentationFormat>
  <Paragraphs>471</Paragraphs>
  <Slides>83</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83</vt:i4>
      </vt:variant>
    </vt:vector>
  </HeadingPairs>
  <TitlesOfParts>
    <vt:vector size="90" baseType="lpstr">
      <vt:lpstr>Arial</vt:lpstr>
      <vt:lpstr>Calibri</vt:lpstr>
      <vt:lpstr>Myriad Pro</vt:lpstr>
      <vt:lpstr>Myriad Pro Semibold</vt:lpstr>
      <vt:lpstr>Times New Roman</vt:lpstr>
      <vt:lpstr>Wingdings</vt:lpstr>
      <vt:lpstr>Office Theme</vt:lpstr>
      <vt:lpstr> HỘI NGHỊ TẬP HUẤN QUY ĐỊNH VỀ NGƯỜI PHÁT NGÔN, CHẾ ĐỘ PHÁT NGÔN, CUNG CẤP THÔNG TIN CHO BÁO CHÍ HUYỆN SÓC SƠN NĂM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KHÁI NIỆM “KHỦNG HOẢNG TRUYỀN THÔNG”</vt:lpstr>
      <vt:lpstr>NHẬN DIỆN NHỮNG NGUY CƠ &amp; NGUYÊN NHÂN  DẪN ĐẾN KHỦNG HOẢNG TRUYỀN THÔNG  ĐỐI VỚI NHÀ NƯỚC, DOANH NGHIỆP &amp; CÁ NHÂN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Mức độ phát triển các hội, nhóm trên mạng xã hội liên quan đến từ khóa “Sóc Sơn”</vt:lpstr>
      <vt:lpstr>Một số tin tức nóng trên mạng xã hội thời gian gần đây</vt:lpstr>
      <vt:lpstr>Một số tin tức nóng trên mạng xã hội thời gian gần đây</vt:lpstr>
      <vt:lpstr>Kết quả tương tác của người dung trên các nền tảng mạng xã hội</vt:lpstr>
      <vt:lpstr>Kết quả tương tác của người dùng trên các nền tảng mạng xã hội</vt:lpstr>
      <vt:lpstr>Kết quả tương tác của người dung trên các nền tảng mạng xã hội</vt:lpstr>
      <vt:lpstr>Các tin bài thông tin tuyên truyền của một số đơn vị</vt:lpstr>
      <vt:lpstr>Các tin bài thông tin tuyên truyền của một số đơn vị</vt:lpstr>
      <vt:lpstr>Các tin bài thông tin tuyên truyền của một số đơn vị</vt:lpstr>
      <vt:lpstr>Các tin bài thông tin tuyên truyền của một số đơn vị</vt:lpstr>
      <vt:lpstr>Các tin bài thông tin tuyên truyền của một số đơn vị</vt:lpstr>
      <vt:lpstr>Nhận diện Khủng hoảng truyền thông:</vt:lpstr>
      <vt:lpstr>Nguyên nhân khủng hoảng truyền thông</vt:lpstr>
      <vt:lpstr>Đánh giá mức độ khủng hoảng truyền thông</vt:lpstr>
      <vt:lpstr>PowerPoint Presentation</vt:lpstr>
      <vt:lpstr>PowerPoint Presentation</vt:lpstr>
      <vt:lpstr>PowerPoint Presentation</vt:lpstr>
      <vt:lpstr>PowerPoint Presentation</vt:lpstr>
      <vt:lpstr>PowerPoint Presentation</vt:lpstr>
      <vt:lpstr>Các hướng giải quyết</vt:lpstr>
      <vt:lpstr>IM LẶNG</vt:lpstr>
      <vt:lpstr>PHẢN CÔNG</vt:lpstr>
      <vt:lpstr>CHUYỀN BÓNG</vt:lpstr>
      <vt:lpstr>THỪA NHẬN</vt:lpstr>
      <vt:lpstr>“NHẢ TƠ”</vt:lpstr>
      <vt:lpstr>Những phản ứng tức thời</vt:lpstr>
      <vt:lpstr>Chuẩn bị thông điệp</vt:lpstr>
      <vt:lpstr>Đặc điểm của thông điệp</vt:lpstr>
      <vt:lpstr>Xây dựng thông điện truyền thông như thế nào?</vt:lpstr>
      <vt:lpstr>Niêm tin từ thông điệp</vt:lpstr>
      <vt:lpstr>Niềm tin từ thông điệp</vt:lpstr>
      <vt:lpstr>Người phát ngôn</vt:lpstr>
      <vt:lpstr>Nguyễn tắc xử lý khủng hoảng</vt:lpstr>
      <vt:lpstr>Khi nào “phát ngôn”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NÔM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KHOAI NÔM butik</dc:creator>
  <cp:lastModifiedBy>TRUNGVHTT</cp:lastModifiedBy>
  <cp:revision>244</cp:revision>
  <dcterms:created xsi:type="dcterms:W3CDTF">2016-03-29T04:13:33Z</dcterms:created>
  <dcterms:modified xsi:type="dcterms:W3CDTF">2023-11-02T01:37:14Z</dcterms:modified>
</cp:coreProperties>
</file>