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</p:sldMasterIdLst>
  <p:notesMasterIdLst>
    <p:notesMasterId r:id="rId15"/>
  </p:notesMasterIdLst>
  <p:sldIdLst>
    <p:sldId id="4290" r:id="rId2"/>
    <p:sldId id="4219" r:id="rId3"/>
    <p:sldId id="4152" r:id="rId4"/>
    <p:sldId id="4280" r:id="rId5"/>
    <p:sldId id="4282" r:id="rId6"/>
    <p:sldId id="264" r:id="rId7"/>
    <p:sldId id="4288" r:id="rId8"/>
    <p:sldId id="4281" r:id="rId9"/>
    <p:sldId id="4283" r:id="rId10"/>
    <p:sldId id="4284" r:id="rId11"/>
    <p:sldId id="4289" r:id="rId12"/>
    <p:sldId id="4202" r:id="rId13"/>
    <p:sldId id="4170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Georgia Pro Semibold" panose="02040702050405020303" pitchFamily="18" charset="0"/>
      <p:bold r:id="rId22"/>
      <p:boldItalic r:id="rId23"/>
    </p:embeddedFont>
    <p:embeddedFont>
      <p:font typeface="Raleway SemiBold" pitchFamily="2" charset="0"/>
      <p:bold r:id="rId24"/>
      <p:boldItalic r:id="rId25"/>
    </p:embeddedFont>
    <p:embeddedFont>
      <p:font typeface="Roboto" panose="02000000000000000000" pitchFamily="2" charset="0"/>
      <p:regular r:id="rId26"/>
      <p:bold r:id="rId27"/>
      <p:italic r:id="rId28"/>
      <p:boldItalic r:id="rId29"/>
    </p:embeddedFont>
    <p:embeddedFont>
      <p:font typeface="Roboto Black" panose="02000000000000000000" pitchFamily="2" charset="0"/>
      <p:bold r:id="rId30"/>
      <p:boldItalic r:id="rId31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BF44"/>
    <a:srgbClr val="5A9B3F"/>
    <a:srgbClr val="F1DE07"/>
    <a:srgbClr val="0A8EC4"/>
    <a:srgbClr val="088DC3"/>
    <a:srgbClr val="0383BA"/>
    <a:srgbClr val="DD6D25"/>
    <a:srgbClr val="04B153"/>
    <a:srgbClr val="00ADEE"/>
    <a:srgbClr val="D123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304" autoAdjust="0"/>
    <p:restoredTop sz="94206" autoAdjust="0"/>
  </p:normalViewPr>
  <p:slideViewPr>
    <p:cSldViewPr snapToGrid="0">
      <p:cViewPr varScale="1">
        <p:scale>
          <a:sx n="71" d="100"/>
          <a:sy n="71" d="100"/>
        </p:scale>
        <p:origin x="2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86C9A-2569-46F8-987B-630E79973BE1}" type="datetimeFigureOut">
              <a:rPr lang="vi-VN" smtClean="0"/>
              <a:t>30/10/2023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B516E-07DC-497B-9789-361D47A843F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306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GV cho HS cùng hát và vận động theo nhạc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68745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cho HS quan sát</a:t>
            </a:r>
            <a:r>
              <a:rPr lang="en-US" baseline="0"/>
              <a:t> và nêu ý kiến xem 2 bạn đang làm gì, sau đó mới chuyển đến nội dung 1 bạn hỏi. Sau khi có câu hỏi, mời 1 Hs trả lời, đề nghị bạn khác nhận xét câu trả lời của bạn, sau đó mới chiếu đến câu trả lời của bạn trong tranh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39959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cho HS quan sát</a:t>
            </a:r>
            <a:r>
              <a:rPr lang="en-US" baseline="0"/>
              <a:t> và trả lời xem trong hình có những hình nào em biết? Hãy đọc tên và chỉ ra các hình đó. GV bấm chuột để hiển thị tên gọi các hình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34241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cho HS quan sát</a:t>
            </a:r>
            <a:r>
              <a:rPr lang="en-US" baseline="0"/>
              <a:t> và trả lời xem trong hình có những hình nào em biết? Hãy đọc tên và chỉ ra các hình đó. GV bấm chuột để hiển thị tên gọi các hình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36575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cho HS quan sát</a:t>
            </a:r>
            <a:r>
              <a:rPr lang="en-US" baseline="0"/>
              <a:t> và trả lời câu hỏi: hình trên được ghép từ những hình nào? Dùng mấy hình? (hình tam giác, 3 hình; hình vuông cam, 4 hình; hình vuông xanh, 6 hình)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2623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gọi</a:t>
            </a:r>
            <a:r>
              <a:rPr lang="en-US" baseline="0" dirty="0"/>
              <a:t> HS </a:t>
            </a:r>
            <a:r>
              <a:rPr lang="en-US" baseline="0" dirty="0" err="1"/>
              <a:t>lên</a:t>
            </a:r>
            <a:r>
              <a:rPr lang="en-US" baseline="0" dirty="0"/>
              <a:t>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đã</a:t>
            </a:r>
            <a:r>
              <a:rPr lang="en-US" baseline="0" dirty="0"/>
              <a:t> </a:t>
            </a:r>
            <a:r>
              <a:rPr lang="en-US" baseline="0" dirty="0" err="1"/>
              <a:t>dùng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, </a:t>
            </a:r>
            <a:r>
              <a:rPr lang="en-US" baseline="0" dirty="0" err="1"/>
              <a:t>đếm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lượng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.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 </a:t>
            </a:r>
            <a:r>
              <a:rPr lang="en-US" baseline="0" dirty="0" err="1"/>
              <a:t>nhận</a:t>
            </a:r>
            <a:r>
              <a:rPr lang="en-US" baseline="0" dirty="0"/>
              <a:t> </a:t>
            </a:r>
            <a:r>
              <a:rPr lang="en-US" baseline="0" dirty="0" err="1"/>
              <a:t>xét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, </a:t>
            </a:r>
            <a:r>
              <a:rPr lang="en-US" baseline="0" dirty="0" err="1"/>
              <a:t>bổ</a:t>
            </a:r>
            <a:r>
              <a:rPr lang="en-US" baseline="0" dirty="0"/>
              <a:t> sung </a:t>
            </a:r>
            <a:r>
              <a:rPr lang="en-US" baseline="0" dirty="0" err="1"/>
              <a:t>thêm</a:t>
            </a:r>
            <a:r>
              <a:rPr lang="en-US" baseline="0" dirty="0"/>
              <a:t> </a:t>
            </a:r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thiếu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10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09105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6996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yêu</a:t>
            </a:r>
            <a:r>
              <a:rPr lang="en-US" baseline="0"/>
              <a:t> cầu HS chuẩn bị dụng cụ, vật liệu cho buổi học sau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61194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Trong </a:t>
            </a:r>
            <a:r>
              <a:rPr lang="en-US" dirty="0" err="1"/>
              <a:t>quá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dạy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, GV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xuyên</a:t>
            </a:r>
            <a:r>
              <a:rPr lang="en-US" dirty="0"/>
              <a:t> </a:t>
            </a:r>
            <a:r>
              <a:rPr lang="en-US" dirty="0" err="1"/>
              <a:t>khuyến</a:t>
            </a:r>
            <a:r>
              <a:rPr lang="en-US" dirty="0"/>
              <a:t> </a:t>
            </a:r>
            <a:r>
              <a:rPr lang="en-US" dirty="0" err="1"/>
              <a:t>khích</a:t>
            </a:r>
            <a:r>
              <a:rPr lang="en-US" dirty="0"/>
              <a:t> HS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khen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5674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519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52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003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35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211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87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66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48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36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366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8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242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4.wdp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12" Type="http://schemas.openxmlformats.org/officeDocument/2006/relationships/image" Target="../media/image15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11" Type="http://schemas.microsoft.com/office/2007/relationships/hdphoto" Target="../media/hdphoto1.wdp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7.xml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1.jpeg"/><Relationship Id="rId5" Type="http://schemas.microsoft.com/office/2007/relationships/hdphoto" Target="../media/hdphoto5.wdp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2DAA8CA-1269-F6BF-2EA7-1E03FE85D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E33DE01-D136-E6E5-9505-AB2884C13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FD94C750-1C22-E208-C3FD-E445FB3CB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0" y="0"/>
            <a:ext cx="12420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86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771013" y="673646"/>
            <a:ext cx="4449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NHẬN BIẾT CÁC HÌNH</a:t>
            </a:r>
            <a:endParaRPr lang="vi-VN" altLang="zh-CN" sz="3200" dirty="0">
              <a:solidFill>
                <a:srgbClr val="0070C0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946"/>
            <a:ext cx="1417791" cy="97939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51" b="89851" l="0" r="998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649" y="373725"/>
            <a:ext cx="8062385" cy="66640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926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49A2428-DEB5-9DF8-C141-61DBD07A3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nhung-ban-nhac-khong-loi-vui-nhon-danh-cho-be-yeu">
            <a:hlinkClick r:id="" action="ppaction://media"/>
            <a:extLst>
              <a:ext uri="{FF2B5EF4-FFF2-40B4-BE49-F238E27FC236}">
                <a16:creationId xmlns:a16="http://schemas.microsoft.com/office/drawing/2014/main" id="{602E77A3-166A-2267-80ED-5B270158C9F5}"/>
              </a:ext>
            </a:extLst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33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7006" y="239805"/>
            <a:ext cx="609600" cy="609600"/>
          </a:xfrm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4ACF461-51CE-29AE-B992-544B91C349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762" y="-177667"/>
            <a:ext cx="3242855" cy="417896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3">
            <a:extLst>
              <a:ext uri="{FF2B5EF4-FFF2-40B4-BE49-F238E27FC236}">
                <a16:creationId xmlns:a16="http://schemas.microsoft.com/office/drawing/2014/main" id="{E976CDBC-EFF9-F5E6-8D3A-63B7C1AD35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929" y="-354563"/>
            <a:ext cx="5265044" cy="453275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84A2C32F-CF5E-CC6D-3B91-D74B777007B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51" b="89851" l="0" r="998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98020"/>
            <a:ext cx="5029370" cy="41570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468B9708-C997-CF4F-60B2-5F36F706B9F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7476" b="81250" l="10304" r="835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89" t="16629" r="15697" b="18502"/>
          <a:stretch/>
        </p:blipFill>
        <p:spPr>
          <a:xfrm>
            <a:off x="6228948" y="3429000"/>
            <a:ext cx="4446845" cy="323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7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2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4172058" y="471367"/>
            <a:ext cx="50648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lvl="0">
              <a:defRPr/>
            </a:pPr>
            <a:r>
              <a:rPr lang="vi-VN" sz="3200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Chuẩn bị cho giờ học sau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id="{8D375CCE-294A-4A06-B090-A5CB539AC2CB}"/>
              </a:ext>
            </a:extLst>
          </p:cNvPr>
          <p:cNvSpPr/>
          <p:nvPr/>
        </p:nvSpPr>
        <p:spPr>
          <a:xfrm>
            <a:off x="1474342" y="1685306"/>
            <a:ext cx="8991600" cy="4335350"/>
          </a:xfrm>
          <a:prstGeom prst="roundRect">
            <a:avLst>
              <a:gd name="adj" fmla="val 9417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378904" y="1906827"/>
            <a:ext cx="6858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Chuẩn bị dụng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cụ và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vật liệu cho buổi học sau: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946"/>
            <a:ext cx="1417791" cy="9793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2386282" y="2431755"/>
            <a:ext cx="684324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 màu,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xốp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bìa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các-tông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bút chì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bút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màu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kéo, thước kẻ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keo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dán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170" l="0" r="100000">
                        <a14:foregroundMark x1="32948" y1="37736" x2="18497" y2="30189"/>
                        <a14:foregroundMark x1="43931" y1="59434" x2="32948" y2="71698"/>
                        <a14:foregroundMark x1="45087" y1="46226" x2="34104" y2="377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758025">
            <a:off x="7296638" y="3638343"/>
            <a:ext cx="1054699" cy="646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13FA7AD-DE74-FA1D-AB8E-2F9C196B8D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1031" y="4971739"/>
            <a:ext cx="1827964" cy="301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AAC4A3A-4601-67D9-6062-241328F083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220" r="98171">
                        <a14:foregroundMark x1="66463" y1="60947" x2="73780" y2="71006"/>
                        <a14:foregroundMark x1="60976" y1="74556" x2="68902" y2="79290"/>
                        <a14:foregroundMark x1="81098" y1="71006" x2="84756" y2="56213"/>
                        <a14:foregroundMark x1="59756" y1="79290" x2="72561" y2="79290"/>
                        <a14:foregroundMark x1="57317" y1="74556" x2="56098" y2="82840"/>
                        <a14:foregroundMark x1="76220" y1="81657" x2="71341" y2="8165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31509" y="3515222"/>
            <a:ext cx="866070" cy="8924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534BBA-CA89-82EC-588D-F91E3A4B96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518" y="3236344"/>
            <a:ext cx="1714739" cy="161947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01726" y="3264046"/>
            <a:ext cx="1643786" cy="13948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933" y="3300605"/>
            <a:ext cx="1843159" cy="12287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019" y="4803343"/>
            <a:ext cx="2098750" cy="107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6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602" y="3430402"/>
            <a:ext cx="1315971" cy="215616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2832516" y="2599405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2" y="227513"/>
            <a:ext cx="1417791" cy="97939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7" name="Group 6"/>
          <p:cNvGrpSpPr/>
          <p:nvPr/>
        </p:nvGrpSpPr>
        <p:grpSpPr>
          <a:xfrm>
            <a:off x="7768009" y="227513"/>
            <a:ext cx="1841407" cy="1594957"/>
            <a:chOff x="62181" y="3966785"/>
            <a:chExt cx="2508890" cy="2173105"/>
          </a:xfrm>
        </p:grpSpPr>
        <p:sp>
          <p:nvSpPr>
            <p:cNvPr id="8" name="Rectangle 7"/>
            <p:cNvSpPr/>
            <p:nvPr/>
          </p:nvSpPr>
          <p:spPr>
            <a:xfrm>
              <a:off x="62181" y="3966785"/>
              <a:ext cx="2508890" cy="2173105"/>
            </a:xfrm>
            <a:prstGeom prst="rect">
              <a:avLst/>
            </a:prstGeom>
            <a:solidFill>
              <a:srgbClr val="FD7A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847702" y="4581201"/>
              <a:ext cx="866642" cy="385444"/>
              <a:chOff x="3132630" y="3429000"/>
              <a:chExt cx="866642" cy="385444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3132630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3613828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3163157" y="3473246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3644355" y="3459527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Oval 9"/>
            <p:cNvSpPr/>
            <p:nvPr/>
          </p:nvSpPr>
          <p:spPr>
            <a:xfrm>
              <a:off x="770101" y="5037788"/>
              <a:ext cx="155202" cy="155202"/>
            </a:xfrm>
            <a:prstGeom prst="ellipse">
              <a:avLst/>
            </a:prstGeom>
            <a:solidFill>
              <a:srgbClr val="9B7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1624117" y="5037788"/>
              <a:ext cx="155202" cy="155202"/>
            </a:xfrm>
            <a:prstGeom prst="ellipse">
              <a:avLst/>
            </a:prstGeom>
            <a:solidFill>
              <a:srgbClr val="9B7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Block Arc 11"/>
            <p:cNvSpPr/>
            <p:nvPr/>
          </p:nvSpPr>
          <p:spPr>
            <a:xfrm rot="9944640">
              <a:off x="1169202" y="4995277"/>
              <a:ext cx="218097" cy="228078"/>
            </a:xfrm>
            <a:prstGeom prst="blockArc">
              <a:avLst>
                <a:gd name="adj1" fmla="val 10800000"/>
                <a:gd name="adj2" fmla="val 1428488"/>
                <a:gd name="adj3" fmla="val 12837"/>
              </a:avLst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242587" y="2003870"/>
            <a:ext cx="2222647" cy="1498451"/>
            <a:chOff x="4723933" y="4370078"/>
            <a:chExt cx="2729568" cy="1931519"/>
          </a:xfrm>
        </p:grpSpPr>
        <p:sp>
          <p:nvSpPr>
            <p:cNvPr id="18" name="Isosceles Triangle 17"/>
            <p:cNvSpPr/>
            <p:nvPr/>
          </p:nvSpPr>
          <p:spPr>
            <a:xfrm>
              <a:off x="4723933" y="4370078"/>
              <a:ext cx="2729568" cy="1931519"/>
            </a:xfrm>
            <a:prstGeom prst="triangle">
              <a:avLst/>
            </a:prstGeom>
            <a:solidFill>
              <a:srgbClr val="31BE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5782898" y="5321284"/>
              <a:ext cx="885349" cy="385444"/>
              <a:chOff x="3113923" y="3429000"/>
              <a:chExt cx="885349" cy="385444"/>
            </a:xfrm>
          </p:grpSpPr>
          <p:sp>
            <p:nvSpPr>
              <p:cNvPr id="24" name="Oval 23"/>
              <p:cNvSpPr/>
              <p:nvPr/>
            </p:nvSpPr>
            <p:spPr>
              <a:xfrm>
                <a:off x="3132630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3613828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3113923" y="3459527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582900" y="3477572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Oval 19"/>
            <p:cNvSpPr/>
            <p:nvPr/>
          </p:nvSpPr>
          <p:spPr>
            <a:xfrm>
              <a:off x="5736630" y="5789639"/>
              <a:ext cx="155202" cy="155202"/>
            </a:xfrm>
            <a:prstGeom prst="ellipse">
              <a:avLst/>
            </a:prstGeom>
            <a:solidFill>
              <a:srgbClr val="FC4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6590646" y="5789639"/>
              <a:ext cx="155202" cy="155202"/>
            </a:xfrm>
            <a:prstGeom prst="ellipse">
              <a:avLst/>
            </a:prstGeom>
            <a:solidFill>
              <a:srgbClr val="FC4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Chord 21"/>
            <p:cNvSpPr/>
            <p:nvPr/>
          </p:nvSpPr>
          <p:spPr>
            <a:xfrm rot="16200000">
              <a:off x="6057363" y="5789009"/>
              <a:ext cx="304549" cy="304549"/>
            </a:xfrm>
            <a:prstGeom prst="chord">
              <a:avLst/>
            </a:prstGeom>
            <a:solidFill>
              <a:srgbClr val="FC4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 rot="2266387" flipV="1">
              <a:off x="6102719" y="5785808"/>
              <a:ext cx="203389" cy="303352"/>
            </a:xfrm>
            <a:custGeom>
              <a:avLst/>
              <a:gdLst>
                <a:gd name="connsiteX0" fmla="*/ 139521 w 203389"/>
                <a:gd name="connsiteY0" fmla="*/ 303352 h 303352"/>
                <a:gd name="connsiteX1" fmla="*/ 187636 w 203389"/>
                <a:gd name="connsiteY1" fmla="*/ 288911 h 303352"/>
                <a:gd name="connsiteX2" fmla="*/ 203389 w 203389"/>
                <a:gd name="connsiteY2" fmla="*/ 277681 h 303352"/>
                <a:gd name="connsiteX3" fmla="*/ 195212 w 203389"/>
                <a:gd name="connsiteY3" fmla="*/ 274620 h 303352"/>
                <a:gd name="connsiteX4" fmla="*/ 124263 w 203389"/>
                <a:gd name="connsiteY4" fmla="*/ 103334 h 303352"/>
                <a:gd name="connsiteX5" fmla="*/ 178651 w 203389"/>
                <a:gd name="connsiteY5" fmla="*/ 21938 h 303352"/>
                <a:gd name="connsiteX6" fmla="*/ 187611 w 203389"/>
                <a:gd name="connsiteY6" fmla="*/ 17122 h 303352"/>
                <a:gd name="connsiteX7" fmla="*/ 179307 w 203389"/>
                <a:gd name="connsiteY7" fmla="*/ 11882 h 303352"/>
                <a:gd name="connsiteX8" fmla="*/ 0 w 203389"/>
                <a:gd name="connsiteY8" fmla="*/ 59012 h 303352"/>
                <a:gd name="connsiteX9" fmla="*/ 139521 w 203389"/>
                <a:gd name="connsiteY9" fmla="*/ 303352 h 30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389" h="303352">
                  <a:moveTo>
                    <a:pt x="139521" y="303352"/>
                  </a:moveTo>
                  <a:cubicBezTo>
                    <a:pt x="156614" y="301185"/>
                    <a:pt x="172810" y="296214"/>
                    <a:pt x="187636" y="288911"/>
                  </a:cubicBezTo>
                  <a:lnTo>
                    <a:pt x="203389" y="277681"/>
                  </a:lnTo>
                  <a:lnTo>
                    <a:pt x="195212" y="274620"/>
                  </a:lnTo>
                  <a:cubicBezTo>
                    <a:pt x="135526" y="240160"/>
                    <a:pt x="106425" y="169907"/>
                    <a:pt x="124263" y="103334"/>
                  </a:cubicBezTo>
                  <a:cubicBezTo>
                    <a:pt x="133182" y="70048"/>
                    <a:pt x="152724" y="41832"/>
                    <a:pt x="178651" y="21938"/>
                  </a:cubicBezTo>
                  <a:lnTo>
                    <a:pt x="187611" y="17122"/>
                  </a:lnTo>
                  <a:lnTo>
                    <a:pt x="179307" y="11882"/>
                  </a:lnTo>
                  <a:cubicBezTo>
                    <a:pt x="115759" y="-14796"/>
                    <a:pt x="42216" y="4535"/>
                    <a:pt x="0" y="59012"/>
                  </a:cubicBezTo>
                  <a:lnTo>
                    <a:pt x="139521" y="303352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870263" y="5108588"/>
            <a:ext cx="1633172" cy="1523944"/>
            <a:chOff x="8172113" y="4257312"/>
            <a:chExt cx="1746290" cy="1578496"/>
          </a:xfrm>
        </p:grpSpPr>
        <p:sp>
          <p:nvSpPr>
            <p:cNvPr id="29" name="Oval 28"/>
            <p:cNvSpPr/>
            <p:nvPr/>
          </p:nvSpPr>
          <p:spPr>
            <a:xfrm>
              <a:off x="8172113" y="4257312"/>
              <a:ext cx="1746290" cy="1578496"/>
            </a:xfrm>
            <a:prstGeom prst="ellipse">
              <a:avLst/>
            </a:prstGeom>
            <a:pattFill prst="pct90">
              <a:fgClr>
                <a:srgbClr val="9A7DD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8407629" y="4982610"/>
              <a:ext cx="155202" cy="155202"/>
            </a:xfrm>
            <a:prstGeom prst="ellipse">
              <a:avLst/>
            </a:prstGeom>
            <a:solidFill>
              <a:srgbClr val="F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9261645" y="4982610"/>
              <a:ext cx="155202" cy="155202"/>
            </a:xfrm>
            <a:prstGeom prst="ellipse">
              <a:avLst/>
            </a:prstGeom>
            <a:solidFill>
              <a:srgbClr val="F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Block Arc 31"/>
            <p:cNvSpPr/>
            <p:nvPr/>
          </p:nvSpPr>
          <p:spPr>
            <a:xfrm rot="9944640">
              <a:off x="8778830" y="4941655"/>
              <a:ext cx="205858" cy="224967"/>
            </a:xfrm>
            <a:prstGeom prst="blockArc">
              <a:avLst>
                <a:gd name="adj1" fmla="val 10800000"/>
                <a:gd name="adj2" fmla="val 1428488"/>
                <a:gd name="adj3" fmla="val 12837"/>
              </a:avLst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8425157" y="4500065"/>
              <a:ext cx="866642" cy="385444"/>
              <a:chOff x="3132630" y="3429000"/>
              <a:chExt cx="866642" cy="385444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3132630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3613828" y="3429000"/>
                <a:ext cx="385444" cy="3854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3163157" y="3473246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3644355" y="3459527"/>
                <a:ext cx="324389" cy="324389"/>
              </a:xfrm>
              <a:prstGeom prst="ellipse">
                <a:avLst/>
              </a:prstGeom>
              <a:solidFill>
                <a:srgbClr val="2F2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3478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7.29167E-6 3.7037E-7 L -0.19636 0.07639 L -0.43659 -0.08681 L -0.26381 -0.31459 L -0.4862 -0.57685 L -0.23764 -0.85996 L 0.04804 -0.45533 L 0.12812 -0.88079 L 0.49817 -0.65023 L 0.44505 -0.18866 L 0.12643 0.10648 L 0.12643 0.10648 " pathEditMode="relative" ptsTypes="AAAAAAAAAAAA">
                                      <p:cBhvr>
                                        <p:cTn id="28" dur="1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repeatCount="indefinite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9011 0.02176 L -0.06146 0.48171 L -0.20977 0.19398 L -0.43724 0.10393 L -0.64115 0.49074 L -0.85938 0.06805 L -0.6918 -0.21945 L -0.6875 -0.4831 L -0.52995 -0.12662 L -0.40612 -0.4787 L -0.37917 0.0456 L -0.1862 -0.10116 L -0.14154 -0.48033 L 0.07682 -0.12963 " pathEditMode="relative" rAng="0" ptsTypes="AAAAAAAAAAAAAA">
                                      <p:cBhvr>
                                        <p:cTn id="30" dur="1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117" y="-180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568 0.03773 L -0.39323 -0.04445 L -0.54323 0.18912 L -0.62409 0.40324 L -0.32331 0.20555 L -0.40091 0.59652 L -0.18346 0.47523 L 0.01706 0.81088 L 0.19661 0.41689 L 0.04401 0.12314 " pathEditMode="relative" ptsTypes="AAAAAAAAAA">
                                      <p:cBhvr>
                                        <p:cTn id="32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80067" y="1392928"/>
            <a:ext cx="6312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CÙNG HÁT VÀ VẬN ĐỘNG NHÉ!</a:t>
            </a:r>
            <a:endParaRPr lang="vi-VN" altLang="zh-CN" sz="3200">
              <a:solidFill>
                <a:srgbClr val="0070C0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946"/>
            <a:ext cx="1417791" cy="979395"/>
          </a:xfrm>
          <a:prstGeom prst="rect">
            <a:avLst/>
          </a:prstGeom>
        </p:spPr>
      </p:pic>
      <p:pic>
        <p:nvPicPr>
          <p:cNvPr id="2" name="hình khố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43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25617" y="2425292"/>
            <a:ext cx="6812908" cy="38322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30224" y="481814"/>
            <a:ext cx="4931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KHỞI ĐỘNG TIẾT HỌC</a:t>
            </a:r>
          </a:p>
        </p:txBody>
      </p:sp>
    </p:spTree>
    <p:extLst>
      <p:ext uri="{BB962C8B-B14F-4D97-AF65-F5344CB8AC3E}">
        <p14:creationId xmlns:p14="http://schemas.microsoft.com/office/powerpoint/2010/main" val="114727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73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1241250" y="1211662"/>
            <a:ext cx="1657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EC8E38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81910" y="489697"/>
            <a:ext cx="990000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5400" b="1" dirty="0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THỰC HÀNH </a:t>
            </a:r>
          </a:p>
          <a:p>
            <a:pPr lvl="0" algn="ctr">
              <a:defRPr/>
            </a:pPr>
            <a:r>
              <a:rPr lang="en-US" altLang="zh-CN" sz="5400" b="1" dirty="0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TRANG TRÍ LỚP HỌC</a:t>
            </a:r>
          </a:p>
          <a:p>
            <a:pPr lvl="0" algn="ctr">
              <a:defRPr/>
            </a:pPr>
            <a:r>
              <a:rPr lang="en-US" altLang="zh-CN" sz="5400" b="1" dirty="0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BẰNG CÁC HÌNH HỌC</a:t>
            </a:r>
            <a:endParaRPr kumimoji="0" lang="en-US" altLang="zh-CN" sz="5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0534031" y="3644359"/>
            <a:ext cx="1094611" cy="1099303"/>
            <a:chOff x="6678203" y="4838102"/>
            <a:chExt cx="1094611" cy="1099303"/>
          </a:xfrm>
          <a:solidFill>
            <a:srgbClr val="EC8E3B"/>
          </a:solidFill>
        </p:grpSpPr>
        <p:sp>
          <p:nvSpPr>
            <p:cNvPr id="21" name="Oval 20"/>
            <p:cNvSpPr/>
            <p:nvPr/>
          </p:nvSpPr>
          <p:spPr>
            <a:xfrm>
              <a:off x="6678203" y="4838102"/>
              <a:ext cx="1011424" cy="1099303"/>
            </a:xfrm>
            <a:custGeom>
              <a:avLst/>
              <a:gdLst>
                <a:gd name="connsiteX0" fmla="*/ 0 w 1011423"/>
                <a:gd name="connsiteY0" fmla="*/ 505712 h 1011423"/>
                <a:gd name="connsiteX1" fmla="*/ 505712 w 1011423"/>
                <a:gd name="connsiteY1" fmla="*/ 0 h 1011423"/>
                <a:gd name="connsiteX2" fmla="*/ 1011424 w 1011423"/>
                <a:gd name="connsiteY2" fmla="*/ 505712 h 1011423"/>
                <a:gd name="connsiteX3" fmla="*/ 505712 w 1011423"/>
                <a:gd name="connsiteY3" fmla="*/ 1011424 h 1011423"/>
                <a:gd name="connsiteX4" fmla="*/ 0 w 1011423"/>
                <a:gd name="connsiteY4" fmla="*/ 505712 h 1011423"/>
                <a:gd name="connsiteX0" fmla="*/ 0 w 1011424"/>
                <a:gd name="connsiteY0" fmla="*/ 558109 h 1063821"/>
                <a:gd name="connsiteX1" fmla="*/ 505712 w 1011424"/>
                <a:gd name="connsiteY1" fmla="*/ 52397 h 1063821"/>
                <a:gd name="connsiteX2" fmla="*/ 1011424 w 1011424"/>
                <a:gd name="connsiteY2" fmla="*/ 558109 h 1063821"/>
                <a:gd name="connsiteX3" fmla="*/ 505712 w 1011424"/>
                <a:gd name="connsiteY3" fmla="*/ 1063821 h 1063821"/>
                <a:gd name="connsiteX4" fmla="*/ 0 w 1011424"/>
                <a:gd name="connsiteY4" fmla="*/ 558109 h 1063821"/>
                <a:gd name="connsiteX0" fmla="*/ 0 w 1011424"/>
                <a:gd name="connsiteY0" fmla="*/ 558109 h 1099303"/>
                <a:gd name="connsiteX1" fmla="*/ 505712 w 1011424"/>
                <a:gd name="connsiteY1" fmla="*/ 52397 h 1099303"/>
                <a:gd name="connsiteX2" fmla="*/ 1011424 w 1011424"/>
                <a:gd name="connsiteY2" fmla="*/ 558109 h 1099303"/>
                <a:gd name="connsiteX3" fmla="*/ 505712 w 1011424"/>
                <a:gd name="connsiteY3" fmla="*/ 1063821 h 1099303"/>
                <a:gd name="connsiteX4" fmla="*/ 0 w 1011424"/>
                <a:gd name="connsiteY4" fmla="*/ 558109 h 1099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1424" h="1099303">
                  <a:moveTo>
                    <a:pt x="0" y="558109"/>
                  </a:moveTo>
                  <a:cubicBezTo>
                    <a:pt x="0" y="278812"/>
                    <a:pt x="168663" y="254527"/>
                    <a:pt x="505712" y="52397"/>
                  </a:cubicBezTo>
                  <a:cubicBezTo>
                    <a:pt x="842761" y="-149733"/>
                    <a:pt x="1011424" y="278812"/>
                    <a:pt x="1011424" y="558109"/>
                  </a:cubicBezTo>
                  <a:cubicBezTo>
                    <a:pt x="1011424" y="837406"/>
                    <a:pt x="823510" y="909817"/>
                    <a:pt x="505712" y="1063821"/>
                  </a:cubicBezTo>
                  <a:cubicBezTo>
                    <a:pt x="187914" y="1217825"/>
                    <a:pt x="0" y="837406"/>
                    <a:pt x="0" y="55810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B1500B4-2A13-B105-884B-9C3A22343CC6}"/>
                </a:ext>
              </a:extLst>
            </p:cNvPr>
            <p:cNvSpPr txBox="1"/>
            <p:nvPr/>
          </p:nvSpPr>
          <p:spPr>
            <a:xfrm>
              <a:off x="6714724" y="5165377"/>
              <a:ext cx="10580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rPr>
                <a:t>Tiết 1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17791" cy="97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23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94468" y="299458"/>
            <a:ext cx="4449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QUAN SÁT TRANH</a:t>
            </a:r>
            <a:endParaRPr lang="vi-VN" altLang="zh-CN" sz="3200">
              <a:solidFill>
                <a:srgbClr val="0070C0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91" y="884233"/>
            <a:ext cx="8627447" cy="57684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946"/>
            <a:ext cx="1417791" cy="97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5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94468" y="299458"/>
            <a:ext cx="4449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QUAN SÁT TRANH</a:t>
            </a:r>
            <a:endParaRPr lang="vi-VN" altLang="zh-CN" sz="3200">
              <a:solidFill>
                <a:srgbClr val="0070C0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946"/>
            <a:ext cx="1417791" cy="9793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23" y="1011342"/>
            <a:ext cx="5597079" cy="42052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1250" r="10526" b="2556"/>
          <a:stretch/>
        </p:blipFill>
        <p:spPr>
          <a:xfrm>
            <a:off x="6096000" y="1011341"/>
            <a:ext cx="5773194" cy="42700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708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-US"/>
          </a:p>
        </p:txBody>
      </p:sp>
      <p:pic>
        <p:nvPicPr>
          <p:cNvPr id="5" name="Google Shape;293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420254"/>
            <a:ext cx="3832510" cy="46964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90;p9"/>
          <p:cNvSpPr/>
          <p:nvPr/>
        </p:nvSpPr>
        <p:spPr>
          <a:xfrm>
            <a:off x="533400" y="457200"/>
            <a:ext cx="4042642" cy="675981"/>
          </a:xfrm>
          <a:custGeom>
            <a:avLst/>
            <a:gdLst/>
            <a:ahLst/>
            <a:cxnLst/>
            <a:rect l="l" t="t" r="r" b="b"/>
            <a:pathLst>
              <a:path w="2807390" h="837128" extrusionOk="0">
                <a:moveTo>
                  <a:pt x="178352" y="13097"/>
                </a:moveTo>
                <a:cubicBezTo>
                  <a:pt x="400602" y="-25003"/>
                  <a:pt x="968927" y="32147"/>
                  <a:pt x="1321352" y="32147"/>
                </a:cubicBezTo>
                <a:cubicBezTo>
                  <a:pt x="1673777" y="32147"/>
                  <a:pt x="2050015" y="-17065"/>
                  <a:pt x="2292902" y="13097"/>
                </a:cubicBezTo>
                <a:cubicBezTo>
                  <a:pt x="2535789" y="43259"/>
                  <a:pt x="2726591" y="87710"/>
                  <a:pt x="2778677" y="213122"/>
                </a:cubicBezTo>
                <a:cubicBezTo>
                  <a:pt x="2830763" y="338534"/>
                  <a:pt x="2795657" y="465535"/>
                  <a:pt x="2797727" y="594122"/>
                </a:cubicBezTo>
                <a:cubicBezTo>
                  <a:pt x="2799797" y="722709"/>
                  <a:pt x="2674696" y="723503"/>
                  <a:pt x="2483402" y="756047"/>
                </a:cubicBezTo>
                <a:cubicBezTo>
                  <a:pt x="2292108" y="788591"/>
                  <a:pt x="1886502" y="783034"/>
                  <a:pt x="1649965" y="789384"/>
                </a:cubicBezTo>
                <a:cubicBezTo>
                  <a:pt x="1413428" y="795734"/>
                  <a:pt x="1319764" y="798909"/>
                  <a:pt x="1064177" y="794147"/>
                </a:cubicBezTo>
                <a:cubicBezTo>
                  <a:pt x="808590" y="789385"/>
                  <a:pt x="249789" y="905272"/>
                  <a:pt x="102152" y="775097"/>
                </a:cubicBezTo>
                <a:cubicBezTo>
                  <a:pt x="-45485" y="644922"/>
                  <a:pt x="-43898" y="51197"/>
                  <a:pt x="178352" y="13097"/>
                </a:cubicBezTo>
                <a:close/>
              </a:path>
            </a:pathLst>
          </a:cu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GB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TIÊU CHÍ</a:t>
            </a:r>
            <a:endParaRPr sz="4400" b="1" i="0" u="none" strike="noStrike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29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92" y="113665"/>
            <a:ext cx="1261872" cy="128590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8" name="Right Arrow 7"/>
          <p:cNvSpPr/>
          <p:nvPr/>
        </p:nvSpPr>
        <p:spPr>
          <a:xfrm>
            <a:off x="3952461" y="2119826"/>
            <a:ext cx="762000" cy="6096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3952461" y="4235726"/>
            <a:ext cx="762000" cy="609600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926875" y="1420253"/>
            <a:ext cx="7062650" cy="200874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26875" y="3735356"/>
            <a:ext cx="7062650" cy="200874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trang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3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24600" y="5181600"/>
            <a:ext cx="45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403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6E19782-2A23-0AF7-CA37-50ED93F10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6DD19EE4-4229-CC50-C7B6-8343C026D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531C4F5D-0642-7E6D-9011-4BEF6BF6FEA3}"/>
              </a:ext>
            </a:extLst>
          </p:cNvPr>
          <p:cNvSpPr txBox="1"/>
          <p:nvPr/>
        </p:nvSpPr>
        <p:spPr>
          <a:xfrm>
            <a:off x="1640541" y="2505670"/>
            <a:ext cx="8700247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5400" dirty="0">
                <a:solidFill>
                  <a:srgbClr val="0070C0"/>
                </a:solidFill>
                <a:latin typeface="Georgia Pro Semibold" panose="02040702050405020303" pitchFamily="18" charset="0"/>
                <a:ea typeface="Roboto Black" panose="02000000000000000000" pitchFamily="2" charset="0"/>
              </a:rPr>
              <a:t>NHẬN BIẾT CÁC HÌNH</a:t>
            </a:r>
            <a:endParaRPr lang="vi-VN" altLang="zh-CN" sz="5400" dirty="0">
              <a:solidFill>
                <a:srgbClr val="0070C0"/>
              </a:solidFill>
              <a:latin typeface="Raleway SemiBold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173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94468" y="299458"/>
            <a:ext cx="4449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NHẬN BIẾT CÁC HÌNH</a:t>
            </a:r>
            <a:endParaRPr lang="vi-VN" altLang="zh-CN" sz="3200">
              <a:solidFill>
                <a:srgbClr val="0070C0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946"/>
            <a:ext cx="1417791" cy="9793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01333" y="5842808"/>
            <a:ext cx="17883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</a:t>
            </a:r>
            <a:r>
              <a:rPr lang="vi-VN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ình vuông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4684" y="3236303"/>
            <a:ext cx="1662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</a:t>
            </a:r>
            <a:r>
              <a:rPr lang="vi-VN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ình tròn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0810" y="2967335"/>
            <a:ext cx="2135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</a:t>
            </a:r>
            <a:r>
              <a:rPr lang="vi-VN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ình tam giác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36485" y="5660833"/>
            <a:ext cx="2189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</a:t>
            </a:r>
            <a:r>
              <a:rPr lang="vi-VN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ình chữ nhật</a:t>
            </a:r>
          </a:p>
        </p:txBody>
      </p:sp>
      <p:sp>
        <p:nvSpPr>
          <p:cNvPr id="31" name="Oval 30"/>
          <p:cNvSpPr/>
          <p:nvPr/>
        </p:nvSpPr>
        <p:spPr>
          <a:xfrm>
            <a:off x="1982819" y="884233"/>
            <a:ext cx="2276852" cy="2320806"/>
          </a:xfrm>
          <a:prstGeom prst="ellipse">
            <a:avLst/>
          </a:prstGeom>
          <a:solidFill>
            <a:srgbClr val="FDBB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>
            <a:off x="6935507" y="884233"/>
            <a:ext cx="3120008" cy="2098787"/>
          </a:xfrm>
          <a:prstGeom prst="triangle">
            <a:avLst/>
          </a:prstGeom>
          <a:solidFill>
            <a:srgbClr val="D12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417791" y="3697968"/>
            <a:ext cx="3962135" cy="1871158"/>
          </a:xfrm>
          <a:prstGeom prst="rect">
            <a:avLst/>
          </a:prstGeom>
          <a:solidFill>
            <a:srgbClr val="71BF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7493004" y="3466120"/>
            <a:ext cx="2310646" cy="2355253"/>
          </a:xfrm>
          <a:prstGeom prst="rect">
            <a:avLst/>
          </a:prstGeom>
          <a:solidFill>
            <a:srgbClr val="00AD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29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94468" y="673500"/>
            <a:ext cx="4449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srgbClr val="0070C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NHẬN BIẾT CÁC HÌNH</a:t>
            </a:r>
            <a:endParaRPr lang="vi-VN" altLang="zh-CN" sz="3200" dirty="0">
              <a:solidFill>
                <a:srgbClr val="0070C0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946"/>
            <a:ext cx="1417791" cy="979395"/>
          </a:xfrm>
          <a:prstGeom prst="rect">
            <a:avLst/>
          </a:prstGeom>
        </p:spPr>
      </p:pic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C3926616-C6B5-05FC-F7D5-AEBBBDA21236}"/>
              </a:ext>
            </a:extLst>
          </p:cNvPr>
          <p:cNvSpPr/>
          <p:nvPr/>
        </p:nvSpPr>
        <p:spPr>
          <a:xfrm>
            <a:off x="1417791" y="3429000"/>
            <a:ext cx="1607797" cy="14445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ình chữ nhật 14">
            <a:extLst>
              <a:ext uri="{FF2B5EF4-FFF2-40B4-BE49-F238E27FC236}">
                <a16:creationId xmlns:a16="http://schemas.microsoft.com/office/drawing/2014/main" id="{062D1976-9DBD-9E3C-CF61-2EF2CAD8C545}"/>
              </a:ext>
            </a:extLst>
          </p:cNvPr>
          <p:cNvSpPr/>
          <p:nvPr/>
        </p:nvSpPr>
        <p:spPr>
          <a:xfrm>
            <a:off x="2065594" y="3406417"/>
            <a:ext cx="978162" cy="1936377"/>
          </a:xfrm>
          <a:prstGeom prst="rect">
            <a:avLst/>
          </a:prstGeom>
          <a:solidFill>
            <a:srgbClr val="71BF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Hình chữ nhật 2">
            <a:extLst>
              <a:ext uri="{FF2B5EF4-FFF2-40B4-BE49-F238E27FC236}">
                <a16:creationId xmlns:a16="http://schemas.microsoft.com/office/drawing/2014/main" id="{6B1ED8DE-2DCC-252F-C0BC-8D1D3E0469A8}"/>
              </a:ext>
            </a:extLst>
          </p:cNvPr>
          <p:cNvSpPr/>
          <p:nvPr/>
        </p:nvSpPr>
        <p:spPr>
          <a:xfrm>
            <a:off x="1257197" y="3065930"/>
            <a:ext cx="3220673" cy="2918012"/>
          </a:xfrm>
          <a:prstGeom prst="rect">
            <a:avLst/>
          </a:prstGeom>
          <a:solidFill>
            <a:srgbClr val="FDBB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am giác Cân 3">
            <a:extLst>
              <a:ext uri="{FF2B5EF4-FFF2-40B4-BE49-F238E27FC236}">
                <a16:creationId xmlns:a16="http://schemas.microsoft.com/office/drawing/2014/main" id="{E44678A7-B6F4-82A5-AAFB-61A97C4B31FB}"/>
              </a:ext>
            </a:extLst>
          </p:cNvPr>
          <p:cNvSpPr/>
          <p:nvPr/>
        </p:nvSpPr>
        <p:spPr>
          <a:xfrm>
            <a:off x="1264025" y="1223682"/>
            <a:ext cx="3213845" cy="1842247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id="{357982AF-DC43-C35E-F15D-A95F38FE40F8}"/>
              </a:ext>
            </a:extLst>
          </p:cNvPr>
          <p:cNvSpPr/>
          <p:nvPr/>
        </p:nvSpPr>
        <p:spPr>
          <a:xfrm>
            <a:off x="2417057" y="4047565"/>
            <a:ext cx="978162" cy="1936377"/>
          </a:xfrm>
          <a:prstGeom prst="rect">
            <a:avLst/>
          </a:prstGeom>
          <a:solidFill>
            <a:srgbClr val="71BF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B68B6455-C5CD-3FB1-6C0C-7834EC80F52D}"/>
              </a:ext>
            </a:extLst>
          </p:cNvPr>
          <p:cNvSpPr/>
          <p:nvPr/>
        </p:nvSpPr>
        <p:spPr>
          <a:xfrm>
            <a:off x="1417791" y="4289611"/>
            <a:ext cx="639609" cy="58397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0BF2351E-614E-8F35-F076-572C46FE8F56}"/>
              </a:ext>
            </a:extLst>
          </p:cNvPr>
          <p:cNvSpPr/>
          <p:nvPr/>
        </p:nvSpPr>
        <p:spPr>
          <a:xfrm>
            <a:off x="3677877" y="4289611"/>
            <a:ext cx="638629" cy="5839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am giác Cân 9">
            <a:extLst>
              <a:ext uri="{FF2B5EF4-FFF2-40B4-BE49-F238E27FC236}">
                <a16:creationId xmlns:a16="http://schemas.microsoft.com/office/drawing/2014/main" id="{E7B8FF4A-6ED6-093B-5FA8-47E427AB63A4}"/>
              </a:ext>
            </a:extLst>
          </p:cNvPr>
          <p:cNvSpPr/>
          <p:nvPr/>
        </p:nvSpPr>
        <p:spPr>
          <a:xfrm>
            <a:off x="2057400" y="1808457"/>
            <a:ext cx="1815561" cy="979395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6 L 0.43906 0.026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53" y="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0.37487 0.0201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37" y="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96296E-6 L 0.57252 -0.01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20" y="-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DBB23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4251</TotalTime>
  <Words>415</Words>
  <Application>Microsoft Office PowerPoint</Application>
  <PresentationFormat>Màn hình rộng</PresentationFormat>
  <Paragraphs>42</Paragraphs>
  <Slides>13</Slides>
  <Notes>9</Notes>
  <HiddenSlides>0</HiddenSlides>
  <MMClips>2</MMClips>
  <ScaleCrop>false</ScaleCrop>
  <HeadingPairs>
    <vt:vector size="6" baseType="variant">
      <vt:variant>
        <vt:lpstr>Phông được Dùng</vt:lpstr>
      </vt:variant>
      <vt:variant>
        <vt:i4>8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13</vt:i4>
      </vt:variant>
    </vt:vector>
  </HeadingPairs>
  <TitlesOfParts>
    <vt:vector size="22" baseType="lpstr">
      <vt:lpstr>Arial</vt:lpstr>
      <vt:lpstr>Georgia Pro Semibold</vt:lpstr>
      <vt:lpstr>Calibri</vt:lpstr>
      <vt:lpstr>Roboto Black</vt:lpstr>
      <vt:lpstr>Calibri Light</vt:lpstr>
      <vt:lpstr>Roboto</vt:lpstr>
      <vt:lpstr>Times New Roman</vt:lpstr>
      <vt:lpstr>Raleway SemiBold</vt:lpstr>
      <vt:lpstr>1_Office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trang le</cp:lastModifiedBy>
  <cp:revision>231</cp:revision>
  <dcterms:created xsi:type="dcterms:W3CDTF">2023-04-01T23:44:56Z</dcterms:created>
  <dcterms:modified xsi:type="dcterms:W3CDTF">2023-10-29T23:24:51Z</dcterms:modified>
  <cp:contentStatus/>
</cp:coreProperties>
</file>