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75" r:id="rId2"/>
    <p:sldId id="281" r:id="rId3"/>
    <p:sldId id="276" r:id="rId4"/>
    <p:sldId id="277" r:id="rId5"/>
    <p:sldId id="283" r:id="rId6"/>
    <p:sldId id="282" r:id="rId7"/>
    <p:sldId id="278" r:id="rId8"/>
    <p:sldId id="27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22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63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90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24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45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167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228" algn="l" defTabSz="9140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5D"/>
    <a:srgbClr val="FFAE85"/>
    <a:srgbClr val="FF9966"/>
    <a:srgbClr val="00589A"/>
    <a:srgbClr val="00487E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67" autoAdjust="0"/>
  </p:normalViewPr>
  <p:slideViewPr>
    <p:cSldViewPr>
      <p:cViewPr varScale="1">
        <p:scale>
          <a:sx n="84" d="100"/>
          <a:sy n="84" d="100"/>
        </p:scale>
        <p:origin x="7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03845-5F6E-4253-A934-1943E2C03594}" type="datetimeFigureOut">
              <a:rPr lang="vi-VN" smtClean="0"/>
              <a:t>23/08/2022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2F1-E68E-4842-864D-8393B133CF4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5974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22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63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90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24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145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67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00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228" algn="l" defTabSz="9140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282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fld id="{F2BDEFBE-4132-466A-A3EA-086144E9BD8D}" type="slidenum">
              <a:rPr lang="zh-CN" altLang="en-US" sz="1200">
                <a:solidFill>
                  <a:srgbClr val="000000"/>
                </a:solidFill>
              </a:rPr>
              <a:pPr/>
              <a:t>1</a:t>
            </a:fld>
            <a:endParaRPr lang="zh-CN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486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fld id="{9690BA78-7159-4D3F-A028-D58B1C6DE407}" type="slidenum">
              <a:rPr lang="zh-CN" altLang="en-US" sz="1200">
                <a:solidFill>
                  <a:srgbClr val="000000"/>
                </a:solidFill>
              </a:rPr>
              <a:pPr/>
              <a:t>2</a:t>
            </a:fld>
            <a:endParaRPr lang="zh-CN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58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fld id="{8FDF2D09-7224-447F-A1B1-C4CDB1F86E9C}" type="slidenum">
              <a:rPr lang="zh-CN" altLang="en-US" sz="1200">
                <a:solidFill>
                  <a:srgbClr val="000000"/>
                </a:solidFill>
              </a:rPr>
              <a:pPr/>
              <a:t>6</a:t>
            </a:fld>
            <a:endParaRPr lang="zh-CN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436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499505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29419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0785-09FA-42DE-BD50-1A68EDF7EC10}" type="datetimeFigureOut">
              <a:rPr lang="en-US" smtClean="0"/>
              <a:t>23/08/2022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F577A-9BB6-460F-A9AF-501A44150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65960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占位符 1"/>
          <p:cNvSpPr>
            <a:spLocks noGrp="1"/>
          </p:cNvSpPr>
          <p:nvPr>
            <p:ph type="title"/>
          </p:nvPr>
        </p:nvSpPr>
        <p:spPr bwMode="auto">
          <a:xfrm>
            <a:off x="628650" y="274643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000" tIns="32510" rIns="65000" bIns="325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126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28650" y="1370014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5000" tIns="32510" rIns="65000" bIns="32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050"/>
          </a:xfrm>
          <a:prstGeom prst="rect">
            <a:avLst/>
          </a:prstGeom>
        </p:spPr>
        <p:txBody>
          <a:bodyPr vert="horz" lIns="65000" tIns="32510" rIns="65000" bIns="32510" rtlCol="0" anchor="ctr"/>
          <a:lstStyle>
            <a:lvl1pPr algn="l" eaLnBrk="1" hangingPunct="1">
              <a:spcBef>
                <a:spcPct val="0"/>
              </a:spcBef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A31E0C0-A1B1-4C91-8473-9B2F6EF8924A}" type="datetimeFigureOut">
              <a:rPr lang="zh-CN" altLang="en-US"/>
              <a:pPr fontAlgn="base">
                <a:spcAft>
                  <a:spcPct val="0"/>
                </a:spcAft>
                <a:defRPr/>
              </a:pPr>
              <a:t>2022/8/23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5"/>
            <a:ext cx="3086100" cy="273050"/>
          </a:xfrm>
          <a:prstGeom prst="rect">
            <a:avLst/>
          </a:prstGeom>
        </p:spPr>
        <p:txBody>
          <a:bodyPr vert="horz" lIns="65000" tIns="32510" rIns="65000" bIns="32510" rtlCol="0" anchor="ctr"/>
          <a:lstStyle>
            <a:lvl1pPr algn="ctr" eaLnBrk="1" hangingPunct="1">
              <a:spcBef>
                <a:spcPct val="0"/>
              </a:spcBef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050"/>
          </a:xfrm>
          <a:prstGeom prst="rect">
            <a:avLst/>
          </a:prstGeom>
        </p:spPr>
        <p:txBody>
          <a:bodyPr vert="horz" lIns="65000" tIns="32510" rIns="65000" bIns="32510" rtlCol="0" anchor="ctr"/>
          <a:lstStyle>
            <a:lvl1pPr algn="r" eaLnBrk="1" hangingPunct="1">
              <a:spcBef>
                <a:spcPct val="0"/>
              </a:spcBef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E1E561F4-7C6B-4F27-878B-0F6049D90B3D}" type="slidenum">
              <a:rPr lang="zh-CN" alt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8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7" r:id="rId2"/>
    <p:sldLayoutId id="2147483688" r:id="rId3"/>
    <p:sldLayoutId id="2147483689" r:id="rId4"/>
  </p:sldLayoutIdLst>
  <p:transition spd="slow" advClick="0"/>
  <p:txStyles>
    <p:titleStyle>
      <a:lvl1pPr algn="l" defTabSz="64904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4904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2pPr>
      <a:lvl3pPr algn="l" defTabSz="64904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3pPr>
      <a:lvl4pPr algn="l" defTabSz="64904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4pPr>
      <a:lvl5pPr algn="l" defTabSz="64904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5pPr>
      <a:lvl6pPr marL="457022" algn="l" defTabSz="649048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6pPr>
      <a:lvl7pPr marL="914063" algn="l" defTabSz="649048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7pPr>
      <a:lvl8pPr marL="1371090" algn="l" defTabSz="649048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8pPr>
      <a:lvl9pPr marL="1828124" algn="l" defTabSz="649048" rtl="0" fontAlgn="base">
        <a:lnSpc>
          <a:spcPct val="90000"/>
        </a:lnSpc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 Light"/>
        </a:defRPr>
      </a:lvl9pPr>
    </p:titleStyle>
    <p:bodyStyle>
      <a:lvl1pPr marL="161865" indent="-161865" algn="l" defTabSz="649048" rtl="0" eaLnBrk="0" fontAlgn="base" hangingPunct="0">
        <a:lnSpc>
          <a:spcPct val="90000"/>
        </a:lnSpc>
        <a:spcBef>
          <a:spcPts val="713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7183" indent="-161865" algn="l" defTabSz="649048" rtl="0" eaLnBrk="0" fontAlgn="base" hangingPunct="0">
        <a:lnSpc>
          <a:spcPct val="90000"/>
        </a:lnSpc>
        <a:spcBef>
          <a:spcPts val="350"/>
        </a:spcBef>
        <a:spcAft>
          <a:spcPct val="0"/>
        </a:spcAft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0913" indent="-161865" algn="l" defTabSz="649048" rtl="0" eaLnBrk="0" fontAlgn="base" hangingPunct="0">
        <a:lnSpc>
          <a:spcPct val="90000"/>
        </a:lnSpc>
        <a:spcBef>
          <a:spcPts val="350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36222" indent="-161865" algn="l" defTabSz="649048" rtl="0" eaLnBrk="0" fontAlgn="base" hangingPunct="0">
        <a:lnSpc>
          <a:spcPct val="90000"/>
        </a:lnSpc>
        <a:spcBef>
          <a:spcPts val="35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61548" indent="-161865" algn="l" defTabSz="649048" rtl="0" eaLnBrk="0" fontAlgn="base" hangingPunct="0">
        <a:lnSpc>
          <a:spcPct val="90000"/>
        </a:lnSpc>
        <a:spcBef>
          <a:spcPts val="35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87457" indent="-162497" algn="l" defTabSz="649990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112459" indent="-162497" algn="l" defTabSz="649990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447" indent="-162497" algn="l" defTabSz="649990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62442" indent="-162497" algn="l" defTabSz="649990" rtl="0" eaLnBrk="1" latinLnBrk="0" hangingPunct="1">
        <a:lnSpc>
          <a:spcPct val="90000"/>
        </a:lnSpc>
        <a:spcBef>
          <a:spcPts val="356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995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9990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4984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99965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4967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49969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74949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99944" algn="l" defTabSz="64999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microsoft.com/office/2007/relationships/hdphoto" Target="../media/hdphoto11.wdp"/><Relationship Id="rId18" Type="http://schemas.openxmlformats.org/officeDocument/2006/relationships/image" Target="../media/image23.png"/><Relationship Id="rId3" Type="http://schemas.openxmlformats.org/officeDocument/2006/relationships/slideLayout" Target="../slideLayouts/slideLayout4.xml"/><Relationship Id="rId21" Type="http://schemas.microsoft.com/office/2007/relationships/hdphoto" Target="../media/hdphoto14.wdp"/><Relationship Id="rId7" Type="http://schemas.microsoft.com/office/2007/relationships/hdphoto" Target="../media/hdphoto9.wdp"/><Relationship Id="rId12" Type="http://schemas.openxmlformats.org/officeDocument/2006/relationships/image" Target="../media/image21.png"/><Relationship Id="rId17" Type="http://schemas.openxmlformats.org/officeDocument/2006/relationships/slide" Target="slide15.xml"/><Relationship Id="rId25" Type="http://schemas.openxmlformats.org/officeDocument/2006/relationships/slide" Target="slide16.xml"/><Relationship Id="rId2" Type="http://schemas.openxmlformats.org/officeDocument/2006/relationships/audio" Target="../media/media2.mp3"/><Relationship Id="rId16" Type="http://schemas.microsoft.com/office/2007/relationships/hdphoto" Target="../media/hdphoto12.wdp"/><Relationship Id="rId20" Type="http://schemas.openxmlformats.org/officeDocument/2006/relationships/image" Target="../media/image24.png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11" Type="http://schemas.openxmlformats.org/officeDocument/2006/relationships/slide" Target="slide13.xml"/><Relationship Id="rId24" Type="http://schemas.openxmlformats.org/officeDocument/2006/relationships/image" Target="../media/image17.png"/><Relationship Id="rId5" Type="http://schemas.openxmlformats.org/officeDocument/2006/relationships/slide" Target="slide11.xml"/><Relationship Id="rId15" Type="http://schemas.openxmlformats.org/officeDocument/2006/relationships/image" Target="../media/image22.png"/><Relationship Id="rId23" Type="http://schemas.openxmlformats.org/officeDocument/2006/relationships/image" Target="../media/image26.gif"/><Relationship Id="rId10" Type="http://schemas.microsoft.com/office/2007/relationships/hdphoto" Target="../media/hdphoto10.wdp"/><Relationship Id="rId19" Type="http://schemas.microsoft.com/office/2007/relationships/hdphoto" Target="../media/hdphoto13.wdp"/><Relationship Id="rId4" Type="http://schemas.openxmlformats.org/officeDocument/2006/relationships/image" Target="../media/image18.JPG"/><Relationship Id="rId9" Type="http://schemas.openxmlformats.org/officeDocument/2006/relationships/image" Target="../media/image20.png"/><Relationship Id="rId14" Type="http://schemas.openxmlformats.org/officeDocument/2006/relationships/slide" Target="slide14.xml"/><Relationship Id="rId22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12" Type="http://schemas.microsoft.com/office/2007/relationships/hdphoto" Target="../media/hdphoto1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microsoft.com/office/2007/relationships/hdphoto" Target="../media/hdphoto15.wdp"/><Relationship Id="rId4" Type="http://schemas.openxmlformats.org/officeDocument/2006/relationships/image" Target="../media/image27.JPG"/><Relationship Id="rId9" Type="http://schemas.openxmlformats.org/officeDocument/2006/relationships/image" Target="../media/image29.pn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12" Type="http://schemas.microsoft.com/office/2007/relationships/hdphoto" Target="../media/hdphoto1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microsoft.com/office/2007/relationships/hdphoto" Target="../media/hdphoto17.wdp"/><Relationship Id="rId4" Type="http://schemas.openxmlformats.org/officeDocument/2006/relationships/image" Target="../media/image27.JPG"/><Relationship Id="rId9" Type="http://schemas.openxmlformats.org/officeDocument/2006/relationships/image" Target="../media/image32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12" Type="http://schemas.microsoft.com/office/2007/relationships/hdphoto" Target="../media/hdphoto1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microsoft.com/office/2007/relationships/hdphoto" Target="../media/hdphoto17.wdp"/><Relationship Id="rId4" Type="http://schemas.openxmlformats.org/officeDocument/2006/relationships/image" Target="../media/image27.JPG"/><Relationship Id="rId9" Type="http://schemas.openxmlformats.org/officeDocument/2006/relationships/image" Target="../media/image32.pn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12" Type="http://schemas.microsoft.com/office/2007/relationships/hdphoto" Target="../media/hdphoto1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microsoft.com/office/2007/relationships/hdphoto" Target="../media/hdphoto17.wdp"/><Relationship Id="rId4" Type="http://schemas.openxmlformats.org/officeDocument/2006/relationships/image" Target="../media/image27.JPG"/><Relationship Id="rId9" Type="http://schemas.openxmlformats.org/officeDocument/2006/relationships/image" Target="../media/image32.png"/><Relationship Id="rId1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12" Type="http://schemas.microsoft.com/office/2007/relationships/hdphoto" Target="../media/hdphoto16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11" Type="http://schemas.openxmlformats.org/officeDocument/2006/relationships/image" Target="../media/image39.png"/><Relationship Id="rId5" Type="http://schemas.openxmlformats.org/officeDocument/2006/relationships/image" Target="../media/image28.png"/><Relationship Id="rId10" Type="http://schemas.microsoft.com/office/2007/relationships/hdphoto" Target="../media/hdphoto17.wdp"/><Relationship Id="rId4" Type="http://schemas.openxmlformats.org/officeDocument/2006/relationships/image" Target="../media/image27.JPG"/><Relationship Id="rId9" Type="http://schemas.openxmlformats.org/officeDocument/2006/relationships/image" Target="../media/image32.png"/><Relationship Id="rId1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JP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>
            <a:alpha val="1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093803" y="1427163"/>
            <a:ext cx="7007225" cy="14589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11" tIns="34289" rIns="68511" bIns="34289" anchor="ctr"/>
          <a:lstStyle/>
          <a:p>
            <a:pPr algn="ctr" defTabSz="685018">
              <a:defRPr/>
            </a:pP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3" name="Rectangle: Rounded Corners 2"/>
          <p:cNvSpPr/>
          <p:nvPr/>
        </p:nvSpPr>
        <p:spPr>
          <a:xfrm>
            <a:off x="1500203" y="1522413"/>
            <a:ext cx="6327775" cy="12128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11" tIns="34289" rIns="68511" bIns="34289" anchor="ctr"/>
          <a:lstStyle/>
          <a:p>
            <a:pPr algn="ctr" defTabSz="68382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Bài 11</a:t>
            </a:r>
          </a:p>
          <a:p>
            <a:pPr algn="ctr" defTabSz="683822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Phép trừ trong phạm vi 10</a:t>
            </a:r>
          </a:p>
          <a:p>
            <a:pPr algn="ctr" defTabSz="683822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0393" y="277036"/>
            <a:ext cx="2303291" cy="900134"/>
          </a:xfrm>
          <a:prstGeom prst="rect">
            <a:avLst/>
          </a:prstGeom>
          <a:noFill/>
        </p:spPr>
        <p:txBody>
          <a:bodyPr wrap="none" lIns="68495" tIns="34280" rIns="68495" bIns="34280">
            <a:spAutoFit/>
          </a:bodyPr>
          <a:lstStyle/>
          <a:p>
            <a:pPr algn="ctr" defTabSz="685018">
              <a:defRPr/>
            </a:pP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</a:rPr>
              <a:t>TOÁN 1</a:t>
            </a:r>
          </a:p>
        </p:txBody>
      </p:sp>
      <p:sp>
        <p:nvSpPr>
          <p:cNvPr id="125957" name="AutoShape 4"/>
          <p:cNvSpPr>
            <a:spLocks noChangeArrowheads="1"/>
          </p:cNvSpPr>
          <p:nvPr/>
        </p:nvSpPr>
        <p:spPr bwMode="auto">
          <a:xfrm>
            <a:off x="14303" y="22240"/>
            <a:ext cx="9101137" cy="5121275"/>
          </a:xfrm>
          <a:prstGeom prst="roundRect">
            <a:avLst>
              <a:gd name="adj" fmla="val 5088"/>
            </a:avLst>
          </a:prstGeom>
          <a:noFill/>
          <a:ln w="57240" cap="sq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350" tIns="45675" rIns="91350" bIns="45675" anchor="ctr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vi-VN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45530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1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170" y="3686585"/>
            <a:ext cx="1140732" cy="85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52" y="2900362"/>
            <a:ext cx="1238250" cy="9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3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794" y="2201140"/>
            <a:ext cx="1179966" cy="88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4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314" y="1485916"/>
            <a:ext cx="1186543" cy="88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5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00100"/>
            <a:ext cx="11430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\Desktop\512821722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116" y="4286266"/>
            <a:ext cx="808845" cy="76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502945" y="1885965"/>
            <a:ext cx="6029215" cy="1200329"/>
          </a:xfrm>
          <a:prstGeom prst="rect">
            <a:avLst/>
          </a:prstGeom>
          <a:noFill/>
        </p:spPr>
        <p:txBody>
          <a:bodyPr wrap="none" lIns="91410" tIns="45705" rIns="91410" bIns="4570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</a:p>
        </p:txBody>
      </p:sp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80" y="-240030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ình ảnh có liên quan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2074545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m-thanh-phep-thua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296400" y="2343150"/>
            <a:ext cx="609600" cy="457200"/>
          </a:xfrm>
          <a:prstGeom prst="rect">
            <a:avLst/>
          </a:prstGeom>
        </p:spPr>
      </p:pic>
      <p:pic>
        <p:nvPicPr>
          <p:cNvPr id="20" name="Am-thanh-phep-thua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448800" y="2457450"/>
            <a:ext cx="609600" cy="457200"/>
          </a:xfrm>
          <a:prstGeom prst="rect">
            <a:avLst/>
          </a:prstGeom>
        </p:spPr>
      </p:pic>
      <p:pic>
        <p:nvPicPr>
          <p:cNvPr id="21" name="Am-thanh-phep-thua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601200" y="2571750"/>
            <a:ext cx="609600" cy="457200"/>
          </a:xfrm>
          <a:prstGeom prst="rect">
            <a:avLst/>
          </a:prstGeom>
        </p:spPr>
      </p:pic>
      <p:pic>
        <p:nvPicPr>
          <p:cNvPr id="22" name="Am-thanh-phep-thua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753600" y="2686050"/>
            <a:ext cx="609600" cy="457200"/>
          </a:xfrm>
          <a:prstGeom prst="rect">
            <a:avLst/>
          </a:prstGeom>
        </p:spPr>
      </p:pic>
      <p:pic>
        <p:nvPicPr>
          <p:cNvPr id="23" name="Am-thanh-phep-thuat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906000" y="2800350"/>
            <a:ext cx="609600" cy="457200"/>
          </a:xfrm>
          <a:prstGeom prst="rect">
            <a:avLst/>
          </a:prstGeom>
        </p:spPr>
      </p:pic>
      <p:sp>
        <p:nvSpPr>
          <p:cNvPr id="3" name="Right Arrow 2">
            <a:hlinkClick r:id="rId25" action="ppaction://hlinksldjump"/>
          </p:cNvPr>
          <p:cNvSpPr/>
          <p:nvPr/>
        </p:nvSpPr>
        <p:spPr>
          <a:xfrm>
            <a:off x="7239000" y="114300"/>
            <a:ext cx="1600200" cy="5143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/>
            <a:r>
              <a:rPr 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itchFamily="18" charset="0"/>
              </a:rPr>
              <a:t>GO</a:t>
            </a:r>
          </a:p>
        </p:txBody>
      </p:sp>
    </p:spTree>
    <p:extLst>
      <p:ext uri="{BB962C8B-B14F-4D97-AF65-F5344CB8AC3E}">
        <p14:creationId xmlns:p14="http://schemas.microsoft.com/office/powerpoint/2010/main" val="256674962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00225 -0.1296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648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12963 L -0.00225 -0.27408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22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19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27408 L -0.00225 -0.4074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1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40741 L -0.00225 -0.55185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22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19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55185 L -0.00225 -0.68519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519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197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-0.68518 L -0.02222 -0.72337 C -0.02691 -0.73148 -0.02864 -0.74166 -0.02691 -0.75115 C -0.02517 -0.76157 -0.02066 -0.76875 -0.01423 -0.77245 L 0.01511 -0.7905 " pathEditMode="relative" rAng="-4506391" ptsTypes="FffFF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" y="-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697"/>
                            </p:stCondLst>
                            <p:childTnLst>
                              <p:par>
                                <p:cTn id="46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-0.8507 L 0.00174 -0.75185 L -0.00225 -0.8507 L -0.00642 -0.75185 L -0.01059 -0.8507 L -0.01458 -0.75185 L -0.01892 -0.8507 L -0.02291 -0.75185 L -0.02725 -0.8507 L -0.03159 -0.75185 L -0.03559 -0.8507 L -0.03975 -0.75185 L -0.04375 -0.8507 L -0.04791 -0.75185 L -0.05225 -0.8507 L -0.05625 -0.75185 L -0.06059 -0.8507 " pathEditMode="relative" rAng="0" ptsTypes="FFFFFFFFFFFFFFFFF">
                                      <p:cBhvr>
                                        <p:cTn id="47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1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7" grpId="0"/>
      <p:bldP spid="17" grpId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943101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5" y="-419389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594405"/>
            <a:ext cx="3124200" cy="1569660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9600">
                <a:solidFill>
                  <a:srgbClr val="C00000"/>
                </a:solidFill>
                <a:latin typeface="UTM Avo" pitchFamily="18" charset="0"/>
                <a:cs typeface="Arial" panose="020B0604020202020204" pitchFamily="34" charset="0"/>
              </a:rPr>
              <a:t>5</a:t>
            </a:r>
            <a:endParaRPr lang="en-US" sz="9600" dirty="0">
              <a:solidFill>
                <a:srgbClr val="C00000"/>
              </a:solidFill>
              <a:latin typeface="UTM Avo" pitchFamily="18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ADMIN\Desktop\Tai nguyen thiet ke tro choi\Bảng gỗ\tro 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3455"/>
            <a:ext cx="1657350" cy="5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484" b="31641" l="24085" r="52782">
                        <a14:foregroundMark x1="43192" y1="23958" x2="52123" y2="26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81" t="22240" r="47188" b="68386"/>
          <a:stretch/>
        </p:blipFill>
        <p:spPr bwMode="auto">
          <a:xfrm>
            <a:off x="990600" y="3086115"/>
            <a:ext cx="5052648" cy="90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224" b="31380" l="62006" r="75915">
                        <a14:foregroundMark x1="71669" y1="29427" x2="71669" y2="29427"/>
                        <a14:foregroundMark x1="71669" y1="29427" x2="74012" y2="24740"/>
                        <a14:foregroundMark x1="71449" y1="25260" x2="74012" y2="2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47" t="21161" r="23897" b="68125"/>
          <a:stretch/>
        </p:blipFill>
        <p:spPr bwMode="auto">
          <a:xfrm>
            <a:off x="2209800" y="3886200"/>
            <a:ext cx="304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22288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65118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943101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5" y="-419389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594405"/>
            <a:ext cx="3124200" cy="1569660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9600">
                <a:solidFill>
                  <a:srgbClr val="C00000"/>
                </a:solidFill>
                <a:latin typeface="UTM Avo" pitchFamily="18" charset="0"/>
                <a:cs typeface="Arial" panose="020B0604020202020204" pitchFamily="34" charset="0"/>
              </a:rPr>
              <a:t>2</a:t>
            </a:r>
            <a:endParaRPr lang="en-US" sz="9600" dirty="0">
              <a:solidFill>
                <a:srgbClr val="C00000"/>
              </a:solidFill>
              <a:latin typeface="UTM Avo" pitchFamily="18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ADMIN\Desktop\Tai nguyen thiet ke tro choi\Bảng gỗ\tro 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3455"/>
            <a:ext cx="1657350" cy="5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375" b="43099" l="23719" r="52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97" t="33690" r="46988" b="56697"/>
          <a:stretch/>
        </p:blipFill>
        <p:spPr bwMode="auto">
          <a:xfrm>
            <a:off x="914400" y="3086100"/>
            <a:ext cx="5092536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682" b="43099" l="61713" r="80088">
                        <a14:foregroundMark x1="80088" y1="32682" x2="80088" y2="32682"/>
                        <a14:foregroundMark x1="71449" y1="41406" x2="71449" y2="41406"/>
                        <a14:foregroundMark x1="71816" y1="40885" x2="73865" y2="36849"/>
                        <a14:foregroundMark x1="71816" y1="37630" x2="74085" y2="4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46" t="33245" r="24098" b="56785"/>
          <a:stretch/>
        </p:blipFill>
        <p:spPr bwMode="auto">
          <a:xfrm>
            <a:off x="1978377" y="3829050"/>
            <a:ext cx="3050839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22288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2835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943101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5" y="-419389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628650"/>
            <a:ext cx="3124200" cy="1446550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8800">
                <a:solidFill>
                  <a:srgbClr val="C00000"/>
                </a:solidFill>
                <a:latin typeface="UTM Avo" pitchFamily="18" charset="0"/>
                <a:cs typeface="Arial" panose="020B0604020202020204" pitchFamily="34" charset="0"/>
              </a:rPr>
              <a:t>3</a:t>
            </a:r>
            <a:endParaRPr lang="en-US" sz="8800" dirty="0">
              <a:solidFill>
                <a:srgbClr val="C00000"/>
              </a:solidFill>
              <a:latin typeface="UTM Avo" pitchFamily="18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ADMIN\Desktop\Tai nguyen thiet ke tro choi\Bảng gỗ\tro 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3455"/>
            <a:ext cx="1657350" cy="5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964" b="54948" l="24012" r="52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97" t="45090" r="46988" b="44910"/>
          <a:stretch/>
        </p:blipFill>
        <p:spPr bwMode="auto">
          <a:xfrm>
            <a:off x="990616" y="3086100"/>
            <a:ext cx="511220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5313" b="54948" l="61933" r="75915">
                        <a14:foregroundMark x1="71669" y1="52995" x2="74085" y2="48307"/>
                        <a14:foregroundMark x1="71449" y1="48828" x2="74085" y2="52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47" t="45089" r="23897" b="44911"/>
          <a:stretch/>
        </p:blipFill>
        <p:spPr bwMode="auto">
          <a:xfrm>
            <a:off x="2362200" y="3886200"/>
            <a:ext cx="2667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22288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326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943101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5" y="-419389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628650"/>
            <a:ext cx="3124200" cy="1446550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8800">
                <a:solidFill>
                  <a:srgbClr val="C00000"/>
                </a:solidFill>
                <a:latin typeface="UTM Avo" pitchFamily="18" charset="0"/>
                <a:cs typeface="Arial" panose="020B0604020202020204" pitchFamily="34" charset="0"/>
              </a:rPr>
              <a:t>2</a:t>
            </a:r>
            <a:endParaRPr lang="en-US" sz="8800" dirty="0">
              <a:solidFill>
                <a:srgbClr val="C00000"/>
              </a:solidFill>
              <a:latin typeface="UTM Avo" pitchFamily="18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ADMIN\Desktop\Tai nguyen thiet ke tro choi\Bảng gỗ\tro 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3455"/>
            <a:ext cx="1657350" cy="5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7031" b="66797" l="24012" r="527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97" t="57232" r="46988" b="33125"/>
          <a:stretch/>
        </p:blipFill>
        <p:spPr bwMode="auto">
          <a:xfrm>
            <a:off x="914416" y="3197134"/>
            <a:ext cx="5148943" cy="86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901" b="66797" l="62006" r="76135">
                        <a14:foregroundMark x1="71596" y1="59766" x2="74085" y2="6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47" t="57232" r="23897" b="33125"/>
          <a:stretch/>
        </p:blipFill>
        <p:spPr bwMode="auto">
          <a:xfrm>
            <a:off x="2590816" y="4000500"/>
            <a:ext cx="2743199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22288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9186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943101"/>
            <a:ext cx="9818114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453552345 (3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5" y="-419389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400" y="629589"/>
            <a:ext cx="3124200" cy="1446550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8800">
                <a:solidFill>
                  <a:srgbClr val="C00000"/>
                </a:solidFill>
                <a:latin typeface="UTM Avo" pitchFamily="18" charset="0"/>
                <a:cs typeface="Arial" panose="020B0604020202020204" pitchFamily="34" charset="0"/>
              </a:rPr>
              <a:t>5</a:t>
            </a:r>
            <a:endParaRPr lang="en-US" sz="8800" dirty="0">
              <a:solidFill>
                <a:srgbClr val="C00000"/>
              </a:solidFill>
              <a:latin typeface="UTM Avo" pitchFamily="18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ADMIN\Desktop\Tai nguyen thiet ke tro choi\Bảng gỗ\tro 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33455"/>
            <a:ext cx="1657350" cy="52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880" b="78125" l="24012" r="52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97" t="68839" r="46988" b="21875"/>
          <a:stretch/>
        </p:blipFill>
        <p:spPr bwMode="auto">
          <a:xfrm>
            <a:off x="990600" y="3200400"/>
            <a:ext cx="50819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8620" b="78125" l="62006" r="76135">
                        <a14:foregroundMark x1="71596" y1="71354" x2="74085" y2="75781"/>
                        <a14:foregroundMark x1="71449" y1="76693" x2="74085" y2="71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47" t="68839" r="23897" b="21875"/>
          <a:stretch/>
        </p:blipFill>
        <p:spPr bwMode="auto">
          <a:xfrm>
            <a:off x="2303586" y="4000515"/>
            <a:ext cx="2649414" cy="73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48800" y="222885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08712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369730"/>
      </p:ext>
    </p:extLst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68303"/>
            <a:ext cx="8429625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461;p28"/>
          <p:cNvSpPr txBox="1">
            <a:spLocks/>
          </p:cNvSpPr>
          <p:nvPr/>
        </p:nvSpPr>
        <p:spPr bwMode="auto">
          <a:xfrm>
            <a:off x="2303462" y="1787525"/>
            <a:ext cx="453707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5" tIns="91325" rIns="91325" bIns="91325"/>
          <a:lstStyle>
            <a:lvl1pPr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5B9BD5"/>
              </a:buClr>
              <a:buSzPts val="2600"/>
            </a:pPr>
            <a:r>
              <a:rPr lang="en-US" sz="6000" b="1" dirty="0" err="1">
                <a:solidFill>
                  <a:srgbClr val="FFFFFF"/>
                </a:solidFill>
                <a:latin typeface="Tahoma" pitchFamily="34" charset="0"/>
                <a:cs typeface="Tahoma" pitchFamily="34" charset="0"/>
                <a:sym typeface="Chivo Light"/>
              </a:rPr>
              <a:t>Khám</a:t>
            </a:r>
            <a:r>
              <a:rPr lang="en-US" sz="6000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  <a:sym typeface="Chivo Light"/>
              </a:rPr>
              <a:t> </a:t>
            </a:r>
            <a:r>
              <a:rPr lang="en-US" sz="6000" b="1" dirty="0" err="1">
                <a:solidFill>
                  <a:srgbClr val="FFFFFF"/>
                </a:solidFill>
                <a:latin typeface="Tahoma" pitchFamily="34" charset="0"/>
                <a:cs typeface="Tahoma" pitchFamily="34" charset="0"/>
                <a:sym typeface="Chivo Light"/>
              </a:rPr>
              <a:t>phá</a:t>
            </a:r>
            <a:endParaRPr lang="en-US" sz="6000" b="1" dirty="0">
              <a:solidFill>
                <a:srgbClr val="FFFFFF"/>
              </a:solidFill>
              <a:latin typeface="Tahoma" pitchFamily="34" charset="0"/>
              <a:cs typeface="Tahoma" pitchFamily="34" charset="0"/>
              <a:sym typeface="Chivo Ligh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A05CC7-90F0-481D-84DD-2941357860B3}"/>
              </a:ext>
            </a:extLst>
          </p:cNvPr>
          <p:cNvSpPr txBox="1"/>
          <p:nvPr/>
        </p:nvSpPr>
        <p:spPr>
          <a:xfrm>
            <a:off x="2782086" y="2880439"/>
            <a:ext cx="3579826" cy="584775"/>
          </a:xfrm>
          <a:prstGeom prst="rect">
            <a:avLst/>
          </a:prstGeom>
          <a:noFill/>
        </p:spPr>
        <p:txBody>
          <a:bodyPr wrap="none" lIns="91410" tIns="45705" rIns="91410" bIns="45705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UTM Avo" pitchFamily="18" charset="0"/>
              </a:rPr>
              <a:t>Bớt</a:t>
            </a:r>
            <a:r>
              <a:rPr lang="en-US" sz="32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itchFamily="18" charset="0"/>
              </a:rPr>
              <a:t>đi</a:t>
            </a:r>
            <a:r>
              <a:rPr lang="en-US" sz="32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itchFamily="18" charset="0"/>
              </a:rPr>
              <a:t>còn</a:t>
            </a:r>
            <a:r>
              <a:rPr lang="en-US" sz="32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itchFamily="18" charset="0"/>
              </a:rPr>
              <a:t>lại</a:t>
            </a:r>
            <a:r>
              <a:rPr lang="en-US" sz="3200" b="1" dirty="0">
                <a:solidFill>
                  <a:schemeClr val="bg1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Avo" pitchFamily="18" charset="0"/>
              </a:rPr>
              <a:t>mấy</a:t>
            </a:r>
            <a:r>
              <a:rPr lang="en-US" sz="3200" b="1" dirty="0">
                <a:solidFill>
                  <a:schemeClr val="bg1"/>
                </a:solidFill>
                <a:latin typeface="UTM Avo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315429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2950176-0367-44F9-9A6E-7B59A565E37A}"/>
              </a:ext>
            </a:extLst>
          </p:cNvPr>
          <p:cNvSpPr/>
          <p:nvPr/>
        </p:nvSpPr>
        <p:spPr>
          <a:xfrm>
            <a:off x="609600" y="3704699"/>
            <a:ext cx="9144000" cy="154220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84131C0B-4A58-4FDF-A7F8-0D79C7A43BA1}"/>
              </a:ext>
            </a:extLst>
          </p:cNvPr>
          <p:cNvSpPr/>
          <p:nvPr/>
        </p:nvSpPr>
        <p:spPr>
          <a:xfrm>
            <a:off x="228600" y="3983152"/>
            <a:ext cx="4749877" cy="872836"/>
          </a:xfrm>
          <a:prstGeom prst="round2SameRect">
            <a:avLst>
              <a:gd name="adj1" fmla="val 16667"/>
              <a:gd name="adj2" fmla="val 14774"/>
            </a:avLst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948" b="61068" l="35798" r="54246">
                        <a14:foregroundMark x1="50073" y1="39063" x2="50439" y2="40104"/>
                        <a14:foregroundMark x1="50220" y1="39844" x2="51903" y2="38932"/>
                        <a14:foregroundMark x1="51098" y1="39714" x2="50878" y2="39063"/>
                        <a14:foregroundMark x1="51757" y1="38672" x2="52562" y2="39844"/>
                        <a14:foregroundMark x1="52196" y1="39714" x2="51977" y2="39323"/>
                        <a14:foregroundMark x1="52855" y1="40234" x2="53221" y2="42839"/>
                        <a14:foregroundMark x1="53221" y1="42839" x2="52782" y2="44792"/>
                        <a14:foregroundMark x1="52855" y1="44661" x2="52782" y2="45443"/>
                        <a14:foregroundMark x1="52855" y1="44792" x2="52782" y2="45833"/>
                        <a14:foregroundMark x1="49780" y1="38542" x2="48389" y2="39323"/>
                        <a14:foregroundMark x1="48755" y1="39453" x2="47877" y2="41406"/>
                        <a14:foregroundMark x1="48609" y1="43880" x2="48829" y2="45573"/>
                        <a14:foregroundMark x1="48975" y1="45182" x2="50293" y2="454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29" t="29762" r="45789" b="39078"/>
          <a:stretch/>
        </p:blipFill>
        <p:spPr bwMode="auto">
          <a:xfrm>
            <a:off x="3577784" y="587440"/>
            <a:ext cx="3508829" cy="2535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896" b="45573" l="20571" r="368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824" t="34942" r="63204" b="54452"/>
          <a:stretch/>
        </p:blipFill>
        <p:spPr bwMode="auto">
          <a:xfrm>
            <a:off x="1861205" y="785322"/>
            <a:ext cx="3117272" cy="87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302" b="64844" l="5564" r="24451">
                        <a14:foregroundMark x1="12006" y1="60156" x2="23353" y2="60286"/>
                        <a14:foregroundMark x1="13250" y1="54036" x2="13616" y2="55208"/>
                        <a14:foregroundMark x1="9736" y1="53125" x2="8785" y2="53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2" t="51287" r="75506" b="35535"/>
          <a:stretch/>
        </p:blipFill>
        <p:spPr bwMode="auto">
          <a:xfrm>
            <a:off x="193431" y="81519"/>
            <a:ext cx="2442370" cy="72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811E4945-32AE-40CC-A375-3B1DE2C5AC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41" y="4019119"/>
            <a:ext cx="797577" cy="766232"/>
          </a:xfrm>
          <a:prstGeom prst="rect">
            <a:avLst/>
          </a:prstGeom>
        </p:spPr>
      </p:pic>
      <p:pic>
        <p:nvPicPr>
          <p:cNvPr id="8" name="Picture 7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9BCBC101-3F52-4B9A-891B-3FEE9AC555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64" y="4029941"/>
            <a:ext cx="797578" cy="766233"/>
          </a:xfrm>
          <a:prstGeom prst="rect">
            <a:avLst/>
          </a:prstGeom>
        </p:spPr>
      </p:pic>
      <p:pic>
        <p:nvPicPr>
          <p:cNvPr id="9" name="Picture 8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9093A897-9AA2-4EDC-9FE4-249CD92504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153" y="4029941"/>
            <a:ext cx="786313" cy="755410"/>
          </a:xfrm>
          <a:prstGeom prst="rect">
            <a:avLst/>
          </a:prstGeom>
        </p:spPr>
      </p:pic>
      <p:pic>
        <p:nvPicPr>
          <p:cNvPr id="10" name="Picture 9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E96D8A27-BCA6-4A3F-9876-270596A6B2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444" y="4019119"/>
            <a:ext cx="801252" cy="769762"/>
          </a:xfrm>
          <a:prstGeom prst="rect">
            <a:avLst/>
          </a:prstGeom>
        </p:spPr>
      </p:pic>
      <p:pic>
        <p:nvPicPr>
          <p:cNvPr id="11" name="Picture 10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42674A68-41EF-48A6-AF15-E1978669AB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12" y="4043747"/>
            <a:ext cx="786313" cy="755410"/>
          </a:xfrm>
          <a:prstGeom prst="rect">
            <a:avLst/>
          </a:prstGeom>
        </p:spPr>
      </p:pic>
      <p:pic>
        <p:nvPicPr>
          <p:cNvPr id="12" name="Picture 11" descr="A picture containing table, fruit, sitting, indoor&#10;&#10;Description automatically generated">
            <a:extLst>
              <a:ext uri="{FF2B5EF4-FFF2-40B4-BE49-F238E27FC236}">
                <a16:creationId xmlns:a16="http://schemas.microsoft.com/office/drawing/2014/main" id="{1AC76376-AB0C-49DC-8B71-1F625C0D9F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475" y="4058099"/>
            <a:ext cx="786314" cy="75541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B5BDD-C5F5-42BA-BDB3-3B15727070ED}"/>
              </a:ext>
            </a:extLst>
          </p:cNvPr>
          <p:cNvCxnSpPr>
            <a:cxnSpLocks/>
          </p:cNvCxnSpPr>
          <p:nvPr/>
        </p:nvCxnSpPr>
        <p:spPr>
          <a:xfrm>
            <a:off x="4088987" y="4091050"/>
            <a:ext cx="666897" cy="75541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D7B6A4D-88AF-4B60-9647-7D50F32019E5}"/>
              </a:ext>
            </a:extLst>
          </p:cNvPr>
          <p:cNvSpPr txBox="1"/>
          <p:nvPr/>
        </p:nvSpPr>
        <p:spPr>
          <a:xfrm>
            <a:off x="5763878" y="3620620"/>
            <a:ext cx="290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 – 1 =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5EE4C0-2287-4E07-A047-FAF1E4937A29}"/>
              </a:ext>
            </a:extLst>
          </p:cNvPr>
          <p:cNvSpPr txBox="1"/>
          <p:nvPr/>
        </p:nvSpPr>
        <p:spPr>
          <a:xfrm>
            <a:off x="5260913" y="4058099"/>
            <a:ext cx="3508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Sáu</a:t>
            </a:r>
            <a:r>
              <a:rPr lang="en-US" sz="2400" b="1" dirty="0"/>
              <a:t> </a:t>
            </a:r>
            <a:r>
              <a:rPr lang="en-US" sz="2400" b="1" dirty="0" err="1"/>
              <a:t>trừ</a:t>
            </a:r>
            <a:r>
              <a:rPr lang="en-US" sz="2400" b="1" dirty="0"/>
              <a:t> </a:t>
            </a:r>
            <a:r>
              <a:rPr lang="en-US" sz="2400" b="1" dirty="0" err="1"/>
              <a:t>một</a:t>
            </a:r>
            <a:r>
              <a:rPr lang="en-US" sz="2400" b="1" dirty="0"/>
              <a:t> </a:t>
            </a:r>
            <a:r>
              <a:rPr lang="en-US" sz="2400" b="1" dirty="0" err="1"/>
              <a:t>bằng</a:t>
            </a:r>
            <a:r>
              <a:rPr lang="en-US" sz="2400" b="1" dirty="0"/>
              <a:t> </a:t>
            </a:r>
            <a:r>
              <a:rPr lang="en-US" sz="2400" b="1" dirty="0" err="1"/>
              <a:t>năm</a:t>
            </a:r>
            <a:r>
              <a:rPr lang="en-US" sz="2400" b="1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A2189D-7564-4C0E-AB6A-158DFFDDD24A}"/>
              </a:ext>
            </a:extLst>
          </p:cNvPr>
          <p:cNvSpPr txBox="1"/>
          <p:nvPr/>
        </p:nvSpPr>
        <p:spPr>
          <a:xfrm>
            <a:off x="5274523" y="4475803"/>
            <a:ext cx="3508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Dấu</a:t>
            </a:r>
            <a:r>
              <a:rPr lang="en-US" sz="2400" b="1" dirty="0"/>
              <a:t> </a:t>
            </a:r>
            <a:r>
              <a:rPr lang="en-US" sz="2400" b="1" dirty="0" err="1"/>
              <a:t>trừ</a:t>
            </a:r>
            <a:r>
              <a:rPr lang="en-US" sz="2400" b="1" dirty="0"/>
              <a:t>:   </a:t>
            </a:r>
            <a:r>
              <a:rPr lang="en-US" sz="3600" b="1" dirty="0">
                <a:solidFill>
                  <a:srgbClr val="FF0000"/>
                </a:solidFill>
              </a:rPr>
              <a:t>–</a:t>
            </a:r>
            <a:r>
              <a:rPr 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244414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16" grpId="0"/>
      <p:bldP spid="19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41" b="72917" l="9370" r="47511">
                        <a14:foregroundMark x1="21889" y1="47786" x2="20644" y2="46875"/>
                        <a14:foregroundMark x1="20644" y1="47005" x2="19107" y2="49089"/>
                        <a14:foregroundMark x1="26428" y1="46875" x2="28843" y2="47266"/>
                        <a14:foregroundMark x1="28843" y1="47266" x2="35066" y2="48958"/>
                        <a14:foregroundMark x1="27818" y1="44661" x2="27818" y2="44661"/>
                        <a14:foregroundMark x1="13616" y1="48958" x2="11493" y2="52604"/>
                        <a14:foregroundMark x1="11493" y1="54818" x2="12372" y2="57161"/>
                        <a14:foregroundMark x1="11493" y1="53906" x2="13250" y2="58854"/>
                        <a14:foregroundMark x1="18814" y1="51693" x2="18814" y2="51693"/>
                        <a14:foregroundMark x1="13470" y1="58854" x2="13470" y2="58854"/>
                        <a14:foregroundMark x1="13250" y1="59245" x2="17789" y2="56771"/>
                        <a14:foregroundMark x1="12372" y1="57552" x2="9297" y2="62891"/>
                        <a14:foregroundMark x1="9590" y1="64193" x2="9590" y2="64193"/>
                        <a14:foregroundMark x1="9517" y1="63802" x2="9297" y2="70833"/>
                        <a14:foregroundMark x1="21596" y1="63411" x2="18887" y2="63542"/>
                        <a14:foregroundMark x1="18375" y1="65495" x2="25037" y2="64844"/>
                        <a14:foregroundMark x1="19839" y1="66667" x2="27160" y2="64583"/>
                        <a14:foregroundMark x1="28624" y1="61458" x2="38214" y2="64583"/>
                        <a14:foregroundMark x1="31040" y1="61589" x2="34846" y2="63411"/>
                        <a14:foregroundMark x1="11859" y1="41016" x2="9078" y2="48177"/>
                        <a14:foregroundMark x1="9517" y1="49479" x2="9736" y2="61458"/>
                        <a14:foregroundMark x1="9370" y1="38281" x2="9370" y2="38281"/>
                        <a14:foregroundMark x1="9370" y1="38281" x2="13836" y2="31771"/>
                        <a14:foregroundMark x1="9736" y1="32552" x2="9297" y2="37891"/>
                        <a14:foregroundMark x1="9736" y1="32682" x2="9590" y2="31641"/>
                        <a14:foregroundMark x1="24305" y1="54036" x2="22767" y2="55339"/>
                        <a14:foregroundMark x1="13982" y1="32161" x2="32211" y2="33854"/>
                        <a14:foregroundMark x1="14129" y1="31771" x2="37482" y2="32161"/>
                        <a14:foregroundMark x1="37628" y1="32682" x2="45461" y2="32552"/>
                        <a14:foregroundMark x1="41362" y1="33333" x2="41581" y2="31771"/>
                        <a14:foregroundMark x1="41142" y1="62109" x2="46706" y2="62370"/>
                        <a14:foregroundMark x1="44949" y1="53255" x2="47145" y2="53906"/>
                        <a14:foregroundMark x1="46633" y1="55469" x2="46633" y2="61458"/>
                        <a14:backgroundMark x1="40483" y1="63021" x2="40337" y2="72396"/>
                        <a14:backgroundMark x1="44363" y1="50391" x2="42972" y2="50781"/>
                        <a14:backgroundMark x1="43631" y1="50781" x2="42240" y2="51302"/>
                        <a14:backgroundMark x1="40410" y1="67969" x2="41947" y2="61979"/>
                        <a14:backgroundMark x1="44876" y1="44792" x2="44876" y2="44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03" t="31618" r="52562" b="26838"/>
          <a:stretch/>
        </p:blipFill>
        <p:spPr bwMode="auto">
          <a:xfrm>
            <a:off x="1078951" y="1257300"/>
            <a:ext cx="5847509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792" b="53516" l="42094" r="59663">
                        <a14:foregroundMark x1="42899" y1="51172" x2="59224" y2="50000"/>
                        <a14:foregroundMark x1="44729" y1="45182" x2="59297" y2="52474"/>
                        <a14:foregroundMark x1="44363" y1="47396" x2="59370" y2="46615"/>
                        <a14:foregroundMark x1="52928" y1="47135" x2="53660" y2="48307"/>
                        <a14:foregroundMark x1="42313" y1="51042" x2="44363" y2="50260"/>
                        <a14:foregroundMark x1="44217" y1="52083" x2="44802" y2="53125"/>
                        <a14:foregroundMark x1="45022" y1="45052" x2="58858" y2="44922"/>
                        <a14:foregroundMark x1="48463" y1="52995" x2="58785" y2="53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169" t="44553" r="40061" b="46161"/>
          <a:stretch/>
        </p:blipFill>
        <p:spPr bwMode="auto">
          <a:xfrm>
            <a:off x="6096000" y="2000265"/>
            <a:ext cx="2819400" cy="74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1302" b="64844" l="5564" r="24451">
                        <a14:foregroundMark x1="12006" y1="60156" x2="23353" y2="60286"/>
                        <a14:foregroundMark x1="13250" y1="54036" x2="13616" y2="55208"/>
                        <a14:foregroundMark x1="9736" y1="53125" x2="8785" y2="53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2" t="51287" r="75506" b="35535"/>
          <a:stretch/>
        </p:blipFill>
        <p:spPr bwMode="auto">
          <a:xfrm>
            <a:off x="381000" y="305728"/>
            <a:ext cx="2442370" cy="72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94C1AEC-147A-417E-BEED-D7B449140EEF}"/>
              </a:ext>
            </a:extLst>
          </p:cNvPr>
          <p:cNvGrpSpPr/>
          <p:nvPr/>
        </p:nvGrpSpPr>
        <p:grpSpPr>
          <a:xfrm>
            <a:off x="5503104" y="3105150"/>
            <a:ext cx="3687788" cy="1196491"/>
            <a:chOff x="5105400" y="3569669"/>
            <a:chExt cx="3664342" cy="121188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0F6DD61-DEA2-4269-85D6-103590B9EB81}"/>
                </a:ext>
              </a:extLst>
            </p:cNvPr>
            <p:cNvSpPr/>
            <p:nvPr/>
          </p:nvSpPr>
          <p:spPr>
            <a:xfrm>
              <a:off x="5105400" y="3569669"/>
              <a:ext cx="3276600" cy="1211881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F6711D-9A85-4D4D-9CD1-EAA3B367BC62}"/>
                </a:ext>
              </a:extLst>
            </p:cNvPr>
            <p:cNvSpPr txBox="1"/>
            <p:nvPr/>
          </p:nvSpPr>
          <p:spPr>
            <a:xfrm>
              <a:off x="5784712" y="3569669"/>
              <a:ext cx="2907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</a:rPr>
                <a:t>5 – 2 = 3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234CFD-5D6A-4E01-B979-B7AE427EC61B}"/>
                </a:ext>
              </a:extLst>
            </p:cNvPr>
            <p:cNvSpPr txBox="1"/>
            <p:nvPr/>
          </p:nvSpPr>
          <p:spPr>
            <a:xfrm>
              <a:off x="5260913" y="4058099"/>
              <a:ext cx="35088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Năm</a:t>
              </a:r>
              <a:r>
                <a:rPr lang="en-US" sz="2400" b="1" dirty="0"/>
                <a:t> </a:t>
              </a:r>
              <a:r>
                <a:rPr lang="en-US" sz="2400" b="1" dirty="0" err="1"/>
                <a:t>trừ</a:t>
              </a:r>
              <a:r>
                <a:rPr lang="en-US" sz="2400" b="1" dirty="0"/>
                <a:t> </a:t>
              </a:r>
              <a:r>
                <a:rPr lang="en-US" sz="2400" b="1" dirty="0" err="1"/>
                <a:t>hai</a:t>
              </a:r>
              <a:r>
                <a:rPr lang="en-US" sz="2400" b="1" dirty="0"/>
                <a:t> </a:t>
              </a:r>
              <a:r>
                <a:rPr lang="en-US" sz="2400" b="1" dirty="0" err="1"/>
                <a:t>bằng</a:t>
              </a:r>
              <a:r>
                <a:rPr lang="en-US" sz="2400" b="1" dirty="0"/>
                <a:t> </a:t>
              </a:r>
              <a:r>
                <a:rPr lang="en-US" sz="2400" b="1" dirty="0" err="1"/>
                <a:t>ba</a:t>
              </a:r>
              <a:r>
                <a:rPr lang="en-US" sz="24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523324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5">
            <a:extLst>
              <a:ext uri="{FF2B5EF4-FFF2-40B4-BE49-F238E27FC236}">
                <a16:creationId xmlns:a16="http://schemas.microsoft.com/office/drawing/2014/main" id="{8F73D2B1-FE83-4710-8E24-718EA8A600E3}"/>
              </a:ext>
            </a:extLst>
          </p:cNvPr>
          <p:cNvSpPr txBox="1"/>
          <p:nvPr/>
        </p:nvSpPr>
        <p:spPr>
          <a:xfrm>
            <a:off x="2971800" y="1200150"/>
            <a:ext cx="2907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6 – 1 = 5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55E7D194-9D1B-4B83-BAB1-DFD46351085F}"/>
              </a:ext>
            </a:extLst>
          </p:cNvPr>
          <p:cNvSpPr txBox="1"/>
          <p:nvPr/>
        </p:nvSpPr>
        <p:spPr>
          <a:xfrm>
            <a:off x="2971800" y="2419856"/>
            <a:ext cx="2925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5 – 2 = 3</a:t>
            </a:r>
          </a:p>
        </p:txBody>
      </p:sp>
    </p:spTree>
    <p:extLst>
      <p:ext uri="{BB962C8B-B14F-4D97-AF65-F5344CB8AC3E}">
        <p14:creationId xmlns:p14="http://schemas.microsoft.com/office/powerpoint/2010/main" val="8465809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68303"/>
            <a:ext cx="8429625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461;p28"/>
          <p:cNvSpPr txBox="1">
            <a:spLocks/>
          </p:cNvSpPr>
          <p:nvPr/>
        </p:nvSpPr>
        <p:spPr bwMode="auto">
          <a:xfrm>
            <a:off x="2152665" y="2200290"/>
            <a:ext cx="453707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25" tIns="91325" rIns="91325" bIns="91325"/>
          <a:lstStyle>
            <a:lvl1pPr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1pPr>
            <a:lvl2pPr marL="742950" indent="-28575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2pPr>
            <a:lvl3pPr marL="11430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3pPr>
            <a:lvl4pPr marL="16002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4pPr>
            <a:lvl5pPr marL="2057400" indent="-228600" defTabSz="684213">
              <a:defRPr sz="2400">
                <a:solidFill>
                  <a:schemeClr val="tx1"/>
                </a:solidFill>
                <a:latin typeface=".VnArial" pitchFamily="34" charset="0"/>
              </a:defRPr>
            </a:lvl5pPr>
            <a:lvl6pPr marL="25146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6pPr>
            <a:lvl7pPr marL="29718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7pPr>
            <a:lvl8pPr marL="34290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8pPr>
            <a:lvl9pPr marL="3886200" indent="-228600" algn="ctr" defTabSz="684213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Arial" pitchFamily="34" charset="0"/>
              </a:defRPr>
            </a:lvl9pPr>
          </a:lstStyle>
          <a:p>
            <a:pPr algn="ctr" fontAlgn="base">
              <a:spcBef>
                <a:spcPts val="600"/>
              </a:spcBef>
              <a:spcAft>
                <a:spcPct val="0"/>
              </a:spcAft>
              <a:buClr>
                <a:srgbClr val="5B9BD5"/>
              </a:buClr>
              <a:buSzPts val="2600"/>
            </a:pPr>
            <a:r>
              <a:rPr lang="en-US" sz="6000" b="1">
                <a:solidFill>
                  <a:srgbClr val="FFFFFF"/>
                </a:solidFill>
                <a:latin typeface="Tahoma" pitchFamily="34" charset="0"/>
                <a:cs typeface="Tahoma" pitchFamily="34" charset="0"/>
                <a:sym typeface="Chivo Ligh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9349720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469" b="73698" l="50439" r="75695">
                        <a14:foregroundMark x1="54319" y1="35547" x2="55637" y2="38932"/>
                        <a14:backgroundMark x1="55783" y1="37630" x2="55857" y2="39583"/>
                        <a14:backgroundMark x1="56223" y1="49089" x2="56955" y2="49609"/>
                        <a14:backgroundMark x1="51757" y1="53255" x2="52709" y2="51953"/>
                        <a14:backgroundMark x1="53734" y1="52214" x2="54100" y2="52083"/>
                        <a14:backgroundMark x1="52343" y1="50911" x2="52855" y2="51563"/>
                        <a14:backgroundMark x1="61274" y1="44010" x2="62299" y2="43099"/>
                        <a14:backgroundMark x1="59883" y1="42318" x2="60102" y2="41667"/>
                        <a14:backgroundMark x1="56735" y1="42318" x2="57467" y2="42188"/>
                        <a14:backgroundMark x1="57321" y1="44141" x2="58199" y2="43490"/>
                        <a14:backgroundMark x1="57613" y1="45964" x2="57980" y2="45573"/>
                        <a14:backgroundMark x1="58199" y1="39844" x2="58199" y2="38932"/>
                        <a14:backgroundMark x1="64129" y1="36849" x2="64568" y2="36068"/>
                        <a14:backgroundMark x1="64861" y1="42839" x2="65081" y2="42057"/>
                        <a14:backgroundMark x1="66837" y1="40104" x2="68155" y2="39583"/>
                        <a14:backgroundMark x1="66398" y1="41797" x2="66911" y2="41667"/>
                        <a14:backgroundMark x1="70571" y1="48568" x2="71230" y2="47396"/>
                        <a14:backgroundMark x1="67204" y1="50391" x2="67496" y2="49089"/>
                        <a14:backgroundMark x1="65007" y1="48047" x2="65007" y2="46224"/>
                        <a14:backgroundMark x1="69619" y1="41406" x2="69619" y2="40495"/>
                        <a14:backgroundMark x1="67789" y1="45052" x2="68228" y2="45573"/>
                        <a14:backgroundMark x1="63690" y1="36068" x2="63690" y2="35417"/>
                        <a14:backgroundMark x1="68155" y1="43880" x2="68960" y2="43099"/>
                        <a14:backgroundMark x1="67716" y1="41146" x2="68009" y2="40495"/>
                        <a14:backgroundMark x1="73572" y1="42057" x2="73939" y2="42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18" t="28493" r="23521" b="25736"/>
          <a:stretch/>
        </p:blipFill>
        <p:spPr bwMode="auto">
          <a:xfrm>
            <a:off x="59064" y="1200150"/>
            <a:ext cx="5351136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458" b="72656" l="27233" r="47804">
                        <a14:foregroundMark x1="30307" y1="64323" x2="30307" y2="64323"/>
                        <a14:foregroundMark x1="30454" y1="64974" x2="32723" y2="68880"/>
                        <a14:foregroundMark x1="36530" y1="64323" x2="39092" y2="68880"/>
                        <a14:foregroundMark x1="31625" y1="66536" x2="32723" y2="64714"/>
                        <a14:foregroundMark x1="36530" y1="69141" x2="38946" y2="64193"/>
                        <a14:foregroundMark x1="42753" y1="64583" x2="45095" y2="68880"/>
                        <a14:foregroundMark x1="42606" y1="69141" x2="44363" y2="652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11" t="61696" r="52108" b="27054"/>
          <a:stretch/>
        </p:blipFill>
        <p:spPr bwMode="auto">
          <a:xfrm>
            <a:off x="4800600" y="3481779"/>
            <a:ext cx="4038600" cy="103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6515100" y="3696584"/>
            <a:ext cx="609600" cy="5143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 pitchFamily="18" charset="0"/>
              </a:rPr>
              <a:t>3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11440" y="3696584"/>
            <a:ext cx="609600" cy="5143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 pitchFamily="18" charset="0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15" y="255203"/>
            <a:ext cx="925253" cy="584775"/>
          </a:xfrm>
          <a:prstGeom prst="rect">
            <a:avLst/>
          </a:prstGeom>
          <a:noFill/>
        </p:spPr>
        <p:txBody>
          <a:bodyPr wrap="none" lIns="91410" tIns="45705" rIns="91410" bIns="45705" rtlCol="0">
            <a:spAutoFit/>
          </a:bodyPr>
          <a:lstStyle/>
          <a:p>
            <a:r>
              <a:rPr lang="en-US" sz="3200" b="1">
                <a:latin typeface="UTM Avo" pitchFamily="18" charset="0"/>
              </a:rPr>
              <a:t>Số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15" y="839977"/>
            <a:ext cx="5147563" cy="523220"/>
          </a:xfrm>
          <a:prstGeom prst="rect">
            <a:avLst/>
          </a:prstGeom>
          <a:noFill/>
        </p:spPr>
        <p:txBody>
          <a:bodyPr wrap="none" lIns="91410" tIns="45705" rIns="91410" bIns="45705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UTM Avo" pitchFamily="18" charset="0"/>
              </a:rPr>
              <a:t>a) Còn lại mấy quả bưởi trên cây ?</a:t>
            </a:r>
          </a:p>
        </p:txBody>
      </p:sp>
      <p:sp>
        <p:nvSpPr>
          <p:cNvPr id="9" name="Oval 8"/>
          <p:cNvSpPr/>
          <p:nvPr/>
        </p:nvSpPr>
        <p:spPr>
          <a:xfrm>
            <a:off x="330215" y="276240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6" tIns="34289" rIns="68516" bIns="34289" anchor="ctr"/>
          <a:lstStyle/>
          <a:p>
            <a:pPr defTabSz="685069">
              <a:defRPr/>
            </a:pPr>
            <a:r>
              <a:rPr lang="en-US" sz="3600" b="1">
                <a:solidFill>
                  <a:prstClr val="white"/>
                </a:solidFill>
              </a:rPr>
              <a:t>1</a:t>
            </a:r>
            <a:endParaRPr lang="vi-VN" sz="3600" b="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3097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422" b="59505" l="53514" r="753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614" t="32233" r="24398" b="40088"/>
          <a:stretch/>
        </p:blipFill>
        <p:spPr bwMode="auto">
          <a:xfrm>
            <a:off x="457201" y="1600200"/>
            <a:ext cx="44196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531" b="54948" l="27745" r="47511">
                        <a14:foregroundMark x1="30527" y1="51172" x2="32723" y2="46745"/>
                        <a14:foregroundMark x1="30307" y1="46745" x2="32796" y2="51042"/>
                        <a14:foregroundMark x1="36530" y1="47266" x2="38726" y2="51042"/>
                        <a14:foregroundMark x1="36530" y1="51563" x2="38726" y2="47005"/>
                        <a14:foregroundMark x1="42679" y1="47005" x2="45168" y2="51042"/>
                        <a14:foregroundMark x1="42899" y1="51172" x2="44583" y2="47005"/>
                        <a14:foregroundMark x1="40190" y1="49219" x2="40996" y2="49740"/>
                        <a14:foregroundMark x1="35066" y1="49219" x2="34334" y2="49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12" t="43661" r="52410" b="45090"/>
          <a:stretch/>
        </p:blipFill>
        <p:spPr bwMode="auto">
          <a:xfrm>
            <a:off x="4876817" y="2571750"/>
            <a:ext cx="3886199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2" y="887893"/>
            <a:ext cx="5283819" cy="523220"/>
          </a:xfrm>
          <a:prstGeom prst="rect">
            <a:avLst/>
          </a:prstGeom>
          <a:noFill/>
        </p:spPr>
        <p:txBody>
          <a:bodyPr wrap="none" lIns="91410" tIns="45705" rIns="91410" bIns="45705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  <a:latin typeface="UTM Avo" pitchFamily="18" charset="0"/>
              </a:rPr>
              <a:t>b) Còn lại mấy quả trứng chưa nở 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23809" y="2800350"/>
            <a:ext cx="609600" cy="571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 pitchFamily="18" charset="0"/>
              </a:rPr>
              <a:t>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96200" y="2800350"/>
            <a:ext cx="609600" cy="571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0" tIns="45705" rIns="91410" bIns="45705" rtlCol="0" anchor="ctr"/>
          <a:lstStyle/>
          <a:p>
            <a:pPr algn="ctr"/>
            <a:r>
              <a:rPr lang="en-US" sz="4000" b="1">
                <a:solidFill>
                  <a:srgbClr val="C00000"/>
                </a:solidFill>
                <a:latin typeface="UTM Avo" pitchFamily="18" charset="0"/>
              </a:rPr>
              <a:t>3</a:t>
            </a:r>
          </a:p>
        </p:txBody>
      </p:sp>
      <p:sp>
        <p:nvSpPr>
          <p:cNvPr id="7" name="Oval 6"/>
          <p:cNvSpPr/>
          <p:nvPr/>
        </p:nvSpPr>
        <p:spPr>
          <a:xfrm>
            <a:off x="330215" y="276240"/>
            <a:ext cx="614363" cy="57626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16" tIns="34289" rIns="68516" bIns="34289" anchor="ctr"/>
          <a:lstStyle/>
          <a:p>
            <a:pPr defTabSz="685069">
              <a:defRPr/>
            </a:pPr>
            <a:r>
              <a:rPr lang="en-US" sz="3600" b="1">
                <a:solidFill>
                  <a:prstClr val="white"/>
                </a:solidFill>
              </a:rPr>
              <a:t>1</a:t>
            </a:r>
            <a:endParaRPr lang="vi-VN" sz="3600" b="1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15" y="255203"/>
            <a:ext cx="925253" cy="584775"/>
          </a:xfrm>
          <a:prstGeom prst="rect">
            <a:avLst/>
          </a:prstGeom>
          <a:noFill/>
        </p:spPr>
        <p:txBody>
          <a:bodyPr wrap="none" lIns="91410" tIns="45705" rIns="91410" bIns="45705" rtlCol="0">
            <a:spAutoFit/>
          </a:bodyPr>
          <a:lstStyle/>
          <a:p>
            <a:r>
              <a:rPr lang="en-US" sz="3200" b="1">
                <a:latin typeface="UTM Avo" pitchFamily="18" charset="0"/>
              </a:rPr>
              <a:t>Số ?</a:t>
            </a:r>
          </a:p>
        </p:txBody>
      </p:sp>
    </p:spTree>
    <p:extLst>
      <p:ext uri="{BB962C8B-B14F-4D97-AF65-F5344CB8AC3E}">
        <p14:creationId xmlns:p14="http://schemas.microsoft.com/office/powerpoint/2010/main" val="107477049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512821722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17" y="1954531"/>
            <a:ext cx="2319337" cy="262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453552345 (3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8" y="1"/>
            <a:ext cx="3613657" cy="253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0400" y="1064836"/>
            <a:ext cx="3124200" cy="1323439"/>
          </a:xfrm>
          <a:prstGeom prst="rect">
            <a:avLst/>
          </a:prstGeom>
          <a:noFill/>
        </p:spPr>
        <p:txBody>
          <a:bodyPr wrap="square" lIns="91410" tIns="45705" rIns="91410" bIns="45705" rtlCol="0">
            <a:spAutoFit/>
          </a:bodyPr>
          <a:lstStyle/>
          <a:p>
            <a:pPr algn="ctr"/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Avo" pitchFamily="18" charset="0"/>
                <a:cs typeface="Arial" panose="020B0604020202020204" pitchFamily="34" charset="0"/>
              </a:rPr>
              <a:t> KHỈ CON </a:t>
            </a:r>
          </a:p>
          <a:p>
            <a:pPr algn="ctr"/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UTM Avo" pitchFamily="18" charset="0"/>
                <a:cs typeface="Arial" panose="020B0604020202020204" pitchFamily="34" charset="0"/>
              </a:rPr>
              <a:t>QUA SÔNG</a:t>
            </a:r>
          </a:p>
        </p:txBody>
      </p:sp>
      <p:pic>
        <p:nvPicPr>
          <p:cNvPr id="3075" name="Picture 3" descr="C:\Users\ADMIN\Desktop\Tai nguyen thiet ke tro choi\Bảng gỗ\bat dau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9" y="4171463"/>
            <a:ext cx="2124074" cy="81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funnys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296400" y="2171700"/>
            <a:ext cx="609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38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7141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自定义设计方案">
  <a:themeElements>
    <a:clrScheme name="自定义 54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5D04"/>
      </a:accent1>
      <a:accent2>
        <a:srgbClr val="92D050"/>
      </a:accent2>
      <a:accent3>
        <a:srgbClr val="FC5D04"/>
      </a:accent3>
      <a:accent4>
        <a:srgbClr val="92D050"/>
      </a:accent4>
      <a:accent5>
        <a:srgbClr val="FC5D04"/>
      </a:accent5>
      <a:accent6>
        <a:srgbClr val="92D050"/>
      </a:accent6>
      <a:hlink>
        <a:srgbClr val="FC5D04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2550</TotalTime>
  <Words>102</Words>
  <Application>Microsoft Office PowerPoint</Application>
  <PresentationFormat>Trình chiếu Trên màn hình (16:9)</PresentationFormat>
  <Paragraphs>35</Paragraphs>
  <Slides>16</Slides>
  <Notes>3</Notes>
  <HiddenSlides>0</HiddenSlides>
  <MMClips>11</MMClips>
  <ScaleCrop>false</ScaleCrop>
  <HeadingPairs>
    <vt:vector size="6" baseType="variant">
      <vt:variant>
        <vt:lpstr>Phông được Dùng</vt:lpstr>
      </vt:variant>
      <vt:variant>
        <vt:i4>6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16</vt:i4>
      </vt:variant>
    </vt:vector>
  </HeadingPairs>
  <TitlesOfParts>
    <vt:vector size="23" baseType="lpstr">
      <vt:lpstr>.VnArial</vt:lpstr>
      <vt:lpstr>Arial</vt:lpstr>
      <vt:lpstr>Calibri</vt:lpstr>
      <vt:lpstr>Calibri Light</vt:lpstr>
      <vt:lpstr>Tahoma</vt:lpstr>
      <vt:lpstr>UTM Avo</vt:lpstr>
      <vt:lpstr>1_自定义设计方案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Việt Ánh</dc:creator>
  <cp:lastModifiedBy>ngocnang9@gmail.com</cp:lastModifiedBy>
  <cp:revision>70</cp:revision>
  <dcterms:created xsi:type="dcterms:W3CDTF">2020-08-08T02:30:34Z</dcterms:created>
  <dcterms:modified xsi:type="dcterms:W3CDTF">2022-08-23T07:11:00Z</dcterms:modified>
</cp:coreProperties>
</file>