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15"/>
  </p:notesMasterIdLst>
  <p:sldIdLst>
    <p:sldId id="298" r:id="rId3"/>
    <p:sldId id="262" r:id="rId4"/>
    <p:sldId id="293" r:id="rId5"/>
    <p:sldId id="295" r:id="rId6"/>
    <p:sldId id="296" r:id="rId7"/>
    <p:sldId id="297" r:id="rId8"/>
    <p:sldId id="291" r:id="rId9"/>
    <p:sldId id="286" r:id="rId10"/>
    <p:sldId id="292" r:id="rId11"/>
    <p:sldId id="287" r:id="rId12"/>
    <p:sldId id="288" r:id="rId13"/>
    <p:sldId id="29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2D14"/>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434" autoAdjust="0"/>
  </p:normalViewPr>
  <p:slideViewPr>
    <p:cSldViewPr snapToGrid="0">
      <p:cViewPr>
        <p:scale>
          <a:sx n="73" d="100"/>
          <a:sy n="73" d="100"/>
        </p:scale>
        <p:origin x="-540" y="20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E8749B-3CAC-4240-A381-9ED509CC998C}" type="datetimeFigureOut">
              <a:rPr lang="en-US" smtClean="0"/>
              <a:t>10/25/2023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36948C-120A-4DC4-ABA5-898F401C1607}" type="slidenum">
              <a:rPr lang="en-US" smtClean="0"/>
              <a:t>‹#›</a:t>
            </a:fld>
            <a:endParaRPr lang="en-US"/>
          </a:p>
        </p:txBody>
      </p:sp>
    </p:spTree>
    <p:extLst>
      <p:ext uri="{BB962C8B-B14F-4D97-AF65-F5344CB8AC3E}">
        <p14:creationId xmlns:p14="http://schemas.microsoft.com/office/powerpoint/2010/main" val="2845772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FE50D7D-F74F-4262-B4FB-2AD91599BE64}" type="datetimeFigureOut">
              <a:rPr lang="en-US" smtClean="0"/>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0BFE2-0032-460B-A3C4-558DC957E89C}" type="slidenum">
              <a:rPr lang="en-US" smtClean="0"/>
              <a:t>‹#›</a:t>
            </a:fld>
            <a:endParaRPr lang="en-US"/>
          </a:p>
        </p:txBody>
      </p:sp>
    </p:spTree>
    <p:extLst>
      <p:ext uri="{BB962C8B-B14F-4D97-AF65-F5344CB8AC3E}">
        <p14:creationId xmlns:p14="http://schemas.microsoft.com/office/powerpoint/2010/main" val="565024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E50D7D-F74F-4262-B4FB-2AD91599BE64}" type="datetimeFigureOut">
              <a:rPr lang="en-US" smtClean="0"/>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0BFE2-0032-460B-A3C4-558DC957E89C}" type="slidenum">
              <a:rPr lang="en-US" smtClean="0"/>
              <a:t>‹#›</a:t>
            </a:fld>
            <a:endParaRPr lang="en-US"/>
          </a:p>
        </p:txBody>
      </p:sp>
    </p:spTree>
    <p:extLst>
      <p:ext uri="{BB962C8B-B14F-4D97-AF65-F5344CB8AC3E}">
        <p14:creationId xmlns:p14="http://schemas.microsoft.com/office/powerpoint/2010/main" val="2217851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E50D7D-F74F-4262-B4FB-2AD91599BE64}" type="datetimeFigureOut">
              <a:rPr lang="en-US" smtClean="0"/>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0BFE2-0032-460B-A3C4-558DC957E89C}" type="slidenum">
              <a:rPr lang="en-US" smtClean="0"/>
              <a:t>‹#›</a:t>
            </a:fld>
            <a:endParaRPr lang="en-US"/>
          </a:p>
        </p:txBody>
      </p:sp>
    </p:spTree>
    <p:extLst>
      <p:ext uri="{BB962C8B-B14F-4D97-AF65-F5344CB8AC3E}">
        <p14:creationId xmlns:p14="http://schemas.microsoft.com/office/powerpoint/2010/main" val="13029767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0B1274D8-EC90-4A74-BE9B-320766573BB3}"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19688915"/>
      </p:ext>
    </p:extLst>
  </p:cSld>
  <p:clrMapOvr>
    <a:masterClrMapping/>
  </p:clrMapOvr>
  <p:transition>
    <p:blinds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09930F02-CE03-4253-A1E0-45F92AD24735}"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08980427"/>
      </p:ext>
    </p:extLst>
  </p:cSld>
  <p:clrMapOvr>
    <a:masterClrMapping/>
  </p:clrMapOvr>
  <p:transition>
    <p:blinds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8600A1D5-FD4B-46D1-BCB0-451F433DD82F}"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02247461"/>
      </p:ext>
    </p:extLst>
  </p:cSld>
  <p:clrMapOvr>
    <a:masterClrMapping/>
  </p:clrMapOvr>
  <p:transition>
    <p:blinds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8CD62D6B-9BDF-4443-A093-68075C133269}"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89343519"/>
      </p:ext>
    </p:extLst>
  </p:cSld>
  <p:clrMapOvr>
    <a:masterClrMapping/>
  </p:clrMapOvr>
  <p:transition>
    <p:blinds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0405852F-CF8F-46A4-8803-99AA92266E15}"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48507323"/>
      </p:ext>
    </p:extLst>
  </p:cSld>
  <p:clrMapOvr>
    <a:masterClrMapping/>
  </p:clrMapOvr>
  <p:transition>
    <p:blinds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A2C94186-B87A-4AB6-A096-8B1920EBAE38}"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12963465"/>
      </p:ext>
    </p:extLst>
  </p:cSld>
  <p:clrMapOvr>
    <a:masterClrMapping/>
  </p:clrMapOvr>
  <p:transition>
    <p:blinds dir="ver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3798C77D-43A2-41E2-AA34-9F0D0D4EC551}"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71541268"/>
      </p:ext>
    </p:extLst>
  </p:cSld>
  <p:clrMapOvr>
    <a:masterClrMapping/>
  </p:clrMapOvr>
  <p:transition>
    <p:blinds dir="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7E0BE812-8528-4CED-A1B8-31DB73837A62}"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19046368"/>
      </p:ext>
    </p:extLst>
  </p:cSld>
  <p:clrMapOvr>
    <a:masterClrMapping/>
  </p:clrMapOvr>
  <p:transition>
    <p:blinds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E50D7D-F74F-4262-B4FB-2AD91599BE64}" type="datetimeFigureOut">
              <a:rPr lang="en-US" smtClean="0"/>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0BFE2-0032-460B-A3C4-558DC957E89C}" type="slidenum">
              <a:rPr lang="en-US" smtClean="0"/>
              <a:t>‹#›</a:t>
            </a:fld>
            <a:endParaRPr lang="en-US"/>
          </a:p>
        </p:txBody>
      </p:sp>
    </p:spTree>
    <p:extLst>
      <p:ext uri="{BB962C8B-B14F-4D97-AF65-F5344CB8AC3E}">
        <p14:creationId xmlns:p14="http://schemas.microsoft.com/office/powerpoint/2010/main" val="12999242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ACDB7293-79C9-4BBD-81DC-EB215544BBF4}"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87335728"/>
      </p:ext>
    </p:extLst>
  </p:cSld>
  <p:clrMapOvr>
    <a:masterClrMapping/>
  </p:clrMapOvr>
  <p:transition>
    <p:blinds dir="ver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E4AD2BD0-5F95-4A15-8399-CF5E53F85FB2}"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14939361"/>
      </p:ext>
    </p:extLst>
  </p:cSld>
  <p:clrMapOvr>
    <a:masterClrMapping/>
  </p:clrMapOvr>
  <p:transition>
    <p:blinds dir="vert"/>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30EC9CE1-F5CA-4089-91F2-420C7BA38059}"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38057668"/>
      </p:ext>
    </p:extLst>
  </p:cSld>
  <p:clrMapOvr>
    <a:masterClrMapping/>
  </p:clrMapOvr>
  <p:transition>
    <p:blinds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E50D7D-F74F-4262-B4FB-2AD91599BE64}" type="datetimeFigureOut">
              <a:rPr lang="en-US" smtClean="0"/>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0BFE2-0032-460B-A3C4-558DC957E89C}" type="slidenum">
              <a:rPr lang="en-US" smtClean="0"/>
              <a:t>‹#›</a:t>
            </a:fld>
            <a:endParaRPr lang="en-US"/>
          </a:p>
        </p:txBody>
      </p:sp>
    </p:spTree>
    <p:extLst>
      <p:ext uri="{BB962C8B-B14F-4D97-AF65-F5344CB8AC3E}">
        <p14:creationId xmlns:p14="http://schemas.microsoft.com/office/powerpoint/2010/main" val="1332257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FE50D7D-F74F-4262-B4FB-2AD91599BE64}" type="datetimeFigureOut">
              <a:rPr lang="en-US" smtClean="0"/>
              <a:t>10/25/2023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0BFE2-0032-460B-A3C4-558DC957E89C}" type="slidenum">
              <a:rPr lang="en-US" smtClean="0"/>
              <a:t>‹#›</a:t>
            </a:fld>
            <a:endParaRPr lang="en-US"/>
          </a:p>
        </p:txBody>
      </p:sp>
    </p:spTree>
    <p:extLst>
      <p:ext uri="{BB962C8B-B14F-4D97-AF65-F5344CB8AC3E}">
        <p14:creationId xmlns:p14="http://schemas.microsoft.com/office/powerpoint/2010/main" val="1549468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FE50D7D-F74F-4262-B4FB-2AD91599BE64}" type="datetimeFigureOut">
              <a:rPr lang="en-US" smtClean="0"/>
              <a:t>10/25/2023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B0BFE2-0032-460B-A3C4-558DC957E89C}" type="slidenum">
              <a:rPr lang="en-US" smtClean="0"/>
              <a:t>‹#›</a:t>
            </a:fld>
            <a:endParaRPr lang="en-US"/>
          </a:p>
        </p:txBody>
      </p:sp>
    </p:spTree>
    <p:extLst>
      <p:ext uri="{BB962C8B-B14F-4D97-AF65-F5344CB8AC3E}">
        <p14:creationId xmlns:p14="http://schemas.microsoft.com/office/powerpoint/2010/main" val="3776881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FE50D7D-F74F-4262-B4FB-2AD91599BE64}" type="datetimeFigureOut">
              <a:rPr lang="en-US" smtClean="0"/>
              <a:t>10/25/2023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B0BFE2-0032-460B-A3C4-558DC957E89C}" type="slidenum">
              <a:rPr lang="en-US" smtClean="0"/>
              <a:t>‹#›</a:t>
            </a:fld>
            <a:endParaRPr lang="en-US"/>
          </a:p>
        </p:txBody>
      </p:sp>
    </p:spTree>
    <p:extLst>
      <p:ext uri="{BB962C8B-B14F-4D97-AF65-F5344CB8AC3E}">
        <p14:creationId xmlns:p14="http://schemas.microsoft.com/office/powerpoint/2010/main" val="2696026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E50D7D-F74F-4262-B4FB-2AD91599BE64}" type="datetimeFigureOut">
              <a:rPr lang="en-US" smtClean="0"/>
              <a:t>10/25/2023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B0BFE2-0032-460B-A3C4-558DC957E89C}" type="slidenum">
              <a:rPr lang="en-US" smtClean="0"/>
              <a:t>‹#›</a:t>
            </a:fld>
            <a:endParaRPr lang="en-US"/>
          </a:p>
        </p:txBody>
      </p:sp>
    </p:spTree>
    <p:extLst>
      <p:ext uri="{BB962C8B-B14F-4D97-AF65-F5344CB8AC3E}">
        <p14:creationId xmlns:p14="http://schemas.microsoft.com/office/powerpoint/2010/main" val="1129843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E50D7D-F74F-4262-B4FB-2AD91599BE64}" type="datetimeFigureOut">
              <a:rPr lang="en-US" smtClean="0"/>
              <a:t>10/25/2023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0BFE2-0032-460B-A3C4-558DC957E89C}" type="slidenum">
              <a:rPr lang="en-US" smtClean="0"/>
              <a:t>‹#›</a:t>
            </a:fld>
            <a:endParaRPr lang="en-US"/>
          </a:p>
        </p:txBody>
      </p:sp>
    </p:spTree>
    <p:extLst>
      <p:ext uri="{BB962C8B-B14F-4D97-AF65-F5344CB8AC3E}">
        <p14:creationId xmlns:p14="http://schemas.microsoft.com/office/powerpoint/2010/main" val="1541791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E50D7D-F74F-4262-B4FB-2AD91599BE64}" type="datetimeFigureOut">
              <a:rPr lang="en-US" smtClean="0"/>
              <a:t>10/25/2023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0BFE2-0032-460B-A3C4-558DC957E89C}" type="slidenum">
              <a:rPr lang="en-US" smtClean="0"/>
              <a:t>‹#›</a:t>
            </a:fld>
            <a:endParaRPr lang="en-US"/>
          </a:p>
        </p:txBody>
      </p:sp>
    </p:spTree>
    <p:extLst>
      <p:ext uri="{BB962C8B-B14F-4D97-AF65-F5344CB8AC3E}">
        <p14:creationId xmlns:p14="http://schemas.microsoft.com/office/powerpoint/2010/main" val="3629446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E50D7D-F74F-4262-B4FB-2AD91599BE64}" type="datetimeFigureOut">
              <a:rPr lang="en-US" smtClean="0"/>
              <a:t>10/25/2023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B0BFE2-0032-460B-A3C4-558DC957E89C}" type="slidenum">
              <a:rPr lang="en-US" smtClean="0"/>
              <a:t>‹#›</a:t>
            </a:fld>
            <a:endParaRPr lang="en-US"/>
          </a:p>
        </p:txBody>
      </p:sp>
    </p:spTree>
    <p:extLst>
      <p:ext uri="{BB962C8B-B14F-4D97-AF65-F5344CB8AC3E}">
        <p14:creationId xmlns:p14="http://schemas.microsoft.com/office/powerpoint/2010/main" val="30879929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1DE1DAC6-A23B-40AF-9742-716ACC93E640}"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6653043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blinds dir="ver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WordArt 5"/>
          <p:cNvSpPr>
            <a:spLocks noChangeArrowheads="1" noChangeShapeType="1" noTextEdit="1"/>
          </p:cNvSpPr>
          <p:nvPr/>
        </p:nvSpPr>
        <p:spPr bwMode="auto">
          <a:xfrm>
            <a:off x="1463040" y="2041478"/>
            <a:ext cx="8823960" cy="1027611"/>
          </a:xfrm>
          <a:prstGeom prst="rect">
            <a:avLst/>
          </a:prstGeom>
        </p:spPr>
        <p:txBody>
          <a:bodyPr wrap="none" fromWordArt="1">
            <a:prstTxWarp prst="textDeflateBottom">
              <a:avLst>
                <a:gd name="adj" fmla="val 10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195" b="1" i="0" u="none" strike="noStrike" kern="10" cap="none" spc="0" normalizeH="0" baseline="0" noProof="0" smtClean="0">
                <a:ln w="9525">
                  <a:solidFill>
                    <a:srgbClr val="0000FF"/>
                  </a:solidFill>
                  <a:round/>
                  <a:headEnd/>
                  <a:tailEnd/>
                </a:ln>
                <a:gradFill rotWithShape="1">
                  <a:gsLst>
                    <a:gs pos="0">
                      <a:srgbClr val="FF00FF"/>
                    </a:gs>
                    <a:gs pos="50000">
                      <a:srgbClr val="760076"/>
                    </a:gs>
                    <a:gs pos="100000">
                      <a:srgbClr val="FF00FF"/>
                    </a:gs>
                  </a:gsLst>
                  <a:lin ang="5400000" scaled="1"/>
                </a:gradFill>
                <a:effectLst>
                  <a:outerShdw dist="107763" dir="18900000" algn="ctr" rotWithShape="0">
                    <a:srgbClr val="808080">
                      <a:alpha val="50000"/>
                    </a:srgbClr>
                  </a:outerShdw>
                </a:effectLst>
                <a:uLnTx/>
                <a:uFillTx/>
                <a:latin typeface="Times New Roman" panose="02020603050405020304" pitchFamily="18" charset="0"/>
                <a:ea typeface="+mn-ea"/>
                <a:cs typeface="Times New Roman" panose="02020603050405020304" pitchFamily="18" charset="0"/>
              </a:rPr>
              <a:t>CHÀO</a:t>
            </a:r>
            <a:r>
              <a:rPr kumimoji="0" lang="en-US" sz="2195" b="1" i="0" u="none" strike="noStrike" kern="10" cap="none" spc="0" normalizeH="0" noProof="0" smtClean="0">
                <a:ln w="9525">
                  <a:solidFill>
                    <a:srgbClr val="0000FF"/>
                  </a:solidFill>
                  <a:round/>
                  <a:headEnd/>
                  <a:tailEnd/>
                </a:ln>
                <a:gradFill rotWithShape="1">
                  <a:gsLst>
                    <a:gs pos="0">
                      <a:srgbClr val="FF00FF"/>
                    </a:gs>
                    <a:gs pos="50000">
                      <a:srgbClr val="760076"/>
                    </a:gs>
                    <a:gs pos="100000">
                      <a:srgbClr val="FF00FF"/>
                    </a:gs>
                  </a:gsLst>
                  <a:lin ang="5400000" scaled="1"/>
                </a:gradFill>
                <a:effectLst>
                  <a:outerShdw dist="107763" dir="18900000" algn="ctr" rotWithShape="0">
                    <a:srgbClr val="808080">
                      <a:alpha val="50000"/>
                    </a:srgbClr>
                  </a:outerShdw>
                </a:effectLst>
                <a:uLnTx/>
                <a:uFillTx/>
                <a:latin typeface="Times New Roman" panose="02020603050405020304" pitchFamily="18" charset="0"/>
                <a:ea typeface="+mn-ea"/>
                <a:cs typeface="Times New Roman" panose="02020603050405020304" pitchFamily="18" charset="0"/>
              </a:rPr>
              <a:t> MỪNG CÁC THẦY CÔ GIÁO VỀ DỰ GIỜ</a:t>
            </a:r>
            <a:endParaRPr kumimoji="0" lang="en-US" sz="2195" b="1" i="0" u="none" strike="noStrike" kern="10" cap="none" spc="0" normalizeH="0" baseline="0" noProof="0" smtClean="0">
              <a:ln w="9525">
                <a:solidFill>
                  <a:srgbClr val="0000FF"/>
                </a:solidFill>
                <a:round/>
                <a:headEnd/>
                <a:tailEnd/>
              </a:ln>
              <a:gradFill rotWithShape="1">
                <a:gsLst>
                  <a:gs pos="0">
                    <a:srgbClr val="FF00FF"/>
                  </a:gs>
                  <a:gs pos="50000">
                    <a:srgbClr val="760076"/>
                  </a:gs>
                  <a:gs pos="100000">
                    <a:srgbClr val="FF00FF"/>
                  </a:gs>
                </a:gsLst>
                <a:lin ang="5400000" scaled="1"/>
              </a:gradFill>
              <a:effectLst>
                <a:outerShdw dist="107763" dir="18900000" algn="ctr" rotWithShape="0">
                  <a:srgbClr val="808080">
                    <a:alpha val="50000"/>
                  </a:srgbClr>
                </a:outerShdw>
              </a:effectLst>
              <a:uLnTx/>
              <a:uFillTx/>
              <a:latin typeface="Times New Roman" panose="02020603050405020304" pitchFamily="18" charset="0"/>
              <a:ea typeface="+mn-ea"/>
              <a:cs typeface="Times New Roman" panose="02020603050405020304" pitchFamily="18" charset="0"/>
            </a:endParaRPr>
          </a:p>
        </p:txBody>
      </p:sp>
      <p:sp>
        <p:nvSpPr>
          <p:cNvPr id="3075" name="WordArt 6"/>
          <p:cNvSpPr>
            <a:spLocks noChangeArrowheads="1" noChangeShapeType="1" noTextEdit="1"/>
          </p:cNvSpPr>
          <p:nvPr/>
        </p:nvSpPr>
        <p:spPr bwMode="auto">
          <a:xfrm>
            <a:off x="4667250" y="3174954"/>
            <a:ext cx="3017838" cy="354013"/>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195" b="1" i="0" u="none" strike="noStrike" kern="10" cap="none" spc="0" normalizeH="0" baseline="0" noProof="0" dirty="0" smtClean="0">
                <a:ln w="9525">
                  <a:solidFill>
                    <a:srgbClr val="000000"/>
                  </a:solidFill>
                  <a:round/>
                  <a:headEnd/>
                  <a:tailEnd/>
                </a:ln>
                <a:solidFill>
                  <a:srgbClr val="FF1111"/>
                </a:solidFill>
                <a:effectLst/>
                <a:uLnTx/>
                <a:uFillTx/>
                <a:latin typeface="Times New Roman" panose="02020603050405020304" pitchFamily="18" charset="0"/>
                <a:ea typeface="+mn-ea"/>
                <a:cs typeface="Times New Roman" panose="02020603050405020304" pitchFamily="18" charset="0"/>
              </a:rPr>
              <a:t>LỚP </a:t>
            </a:r>
            <a:r>
              <a:rPr kumimoji="0" lang="en-US" sz="2195" b="1" i="0" u="none" strike="noStrike" kern="10" cap="none" spc="0" normalizeH="0" baseline="0" noProof="0" smtClean="0">
                <a:ln w="9525">
                  <a:solidFill>
                    <a:srgbClr val="000000"/>
                  </a:solidFill>
                  <a:round/>
                  <a:headEnd/>
                  <a:tailEnd/>
                </a:ln>
                <a:solidFill>
                  <a:srgbClr val="FF1111"/>
                </a:solidFill>
                <a:effectLst/>
                <a:uLnTx/>
                <a:uFillTx/>
                <a:latin typeface="Times New Roman" panose="02020603050405020304" pitchFamily="18" charset="0"/>
                <a:ea typeface="+mn-ea"/>
                <a:cs typeface="Times New Roman" panose="02020603050405020304" pitchFamily="18" charset="0"/>
              </a:rPr>
              <a:t>2 </a:t>
            </a:r>
            <a:r>
              <a:rPr kumimoji="0" lang="en-US" sz="2195" b="1" i="0" u="none" strike="noStrike" kern="10" cap="none" spc="0" normalizeH="0" baseline="0" noProof="0" smtClean="0">
                <a:ln w="9525">
                  <a:solidFill>
                    <a:srgbClr val="000000"/>
                  </a:solidFill>
                  <a:round/>
                  <a:headEnd/>
                  <a:tailEnd/>
                </a:ln>
                <a:solidFill>
                  <a:srgbClr val="FF1111"/>
                </a:solidFill>
                <a:effectLst/>
                <a:uLnTx/>
                <a:uFillTx/>
                <a:latin typeface="Times New Roman" panose="02020603050405020304" pitchFamily="18" charset="0"/>
                <a:ea typeface="+mn-ea"/>
                <a:cs typeface="Times New Roman" panose="02020603050405020304" pitchFamily="18" charset="0"/>
              </a:rPr>
              <a:t>A1</a:t>
            </a:r>
            <a:endParaRPr kumimoji="0" lang="en-US" sz="2195" b="1" i="0" u="none" strike="noStrike" kern="10" cap="none" spc="0" normalizeH="0" baseline="0" noProof="0" dirty="0" smtClean="0">
              <a:ln w="9525">
                <a:solidFill>
                  <a:srgbClr val="000000"/>
                </a:solidFill>
                <a:round/>
                <a:headEnd/>
                <a:tailEnd/>
              </a:ln>
              <a:solidFill>
                <a:srgbClr val="FF1111"/>
              </a:solidFill>
              <a:effectLst/>
              <a:uLnTx/>
              <a:uFillTx/>
              <a:latin typeface="Times New Roman" panose="02020603050405020304" pitchFamily="18" charset="0"/>
              <a:ea typeface="+mn-ea"/>
              <a:cs typeface="Times New Roman" panose="02020603050405020304" pitchFamily="18" charset="0"/>
            </a:endParaRPr>
          </a:p>
        </p:txBody>
      </p:sp>
      <p:pic>
        <p:nvPicPr>
          <p:cNvPr id="3076" name="Picture 7"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10842625" y="0"/>
            <a:ext cx="131445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8" descr="POINSE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91813" y="5273675"/>
            <a:ext cx="1500187"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39" descr="POINSE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76200" y="5297488"/>
            <a:ext cx="1863725"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17"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124595"/>
            <a:ext cx="1042988" cy="136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1" name="WordArt 21"/>
          <p:cNvSpPr>
            <a:spLocks noChangeArrowheads="1" noChangeShapeType="1" noTextEdit="1"/>
          </p:cNvSpPr>
          <p:nvPr/>
        </p:nvSpPr>
        <p:spPr bwMode="auto">
          <a:xfrm>
            <a:off x="3553097" y="4170860"/>
            <a:ext cx="5440679" cy="774791"/>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350" b="1" i="0" u="none" strike="noStrike" kern="10" cap="none" spc="0" normalizeH="0" baseline="0" noProof="0" smtClean="0">
                <a:ln w="9525">
                  <a:solidFill>
                    <a:srgbClr val="FF00FF"/>
                  </a:solidFill>
                  <a:round/>
                  <a:headEnd/>
                  <a:tailEnd/>
                </a:ln>
                <a:solidFill>
                  <a:prstClr val="black"/>
                </a:solidFill>
                <a:effectLst>
                  <a:outerShdw dist="45791" dir="2021404" algn="ctr" rotWithShape="0">
                    <a:srgbClr val="B2B2B2">
                      <a:alpha val="79999"/>
                    </a:srgbClr>
                  </a:outerShdw>
                </a:effectLst>
                <a:uLnTx/>
                <a:uFillTx/>
                <a:latin typeface="Times New Roman" panose="02020603050405020304" pitchFamily="18" charset="0"/>
                <a:ea typeface="+mn-ea"/>
                <a:cs typeface="Times New Roman" panose="02020603050405020304" pitchFamily="18" charset="0"/>
              </a:rPr>
              <a:t>TỰ</a:t>
            </a:r>
            <a:r>
              <a:rPr kumimoji="0" lang="en-US" sz="1350" b="1" i="0" u="none" strike="noStrike" kern="10" cap="none" spc="0" normalizeH="0" noProof="0" smtClean="0">
                <a:ln w="9525">
                  <a:solidFill>
                    <a:srgbClr val="FF00FF"/>
                  </a:solidFill>
                  <a:round/>
                  <a:headEnd/>
                  <a:tailEnd/>
                </a:ln>
                <a:solidFill>
                  <a:prstClr val="black"/>
                </a:solidFill>
                <a:effectLst>
                  <a:outerShdw dist="45791" dir="2021404" algn="ctr" rotWithShape="0">
                    <a:srgbClr val="B2B2B2">
                      <a:alpha val="79999"/>
                    </a:srgbClr>
                  </a:outerShdw>
                </a:effectLst>
                <a:uLnTx/>
                <a:uFillTx/>
                <a:latin typeface="Times New Roman" panose="02020603050405020304" pitchFamily="18" charset="0"/>
                <a:ea typeface="+mn-ea"/>
                <a:cs typeface="Times New Roman" panose="02020603050405020304" pitchFamily="18" charset="0"/>
              </a:rPr>
              <a:t> NHIÊN VÀ XÃ HỘI</a:t>
            </a:r>
            <a:endParaRPr kumimoji="0" lang="en-US" sz="1350" b="1" i="0" u="none" strike="noStrike" kern="10" cap="none" spc="0" normalizeH="0" baseline="0" noProof="0" dirty="0" smtClean="0">
              <a:ln w="9525">
                <a:solidFill>
                  <a:srgbClr val="FF00FF"/>
                </a:solidFill>
                <a:round/>
                <a:headEnd/>
                <a:tailEnd/>
              </a:ln>
              <a:solidFill>
                <a:prstClr val="black"/>
              </a:solidFill>
              <a:effectLst>
                <a:outerShdw dist="45791" dir="2021404" algn="ctr" rotWithShape="0">
                  <a:srgbClr val="B2B2B2">
                    <a:alpha val="79999"/>
                  </a:srgbClr>
                </a:outerShdw>
              </a:effectLst>
              <a:uLnTx/>
              <a:uFillTx/>
              <a:latin typeface="Times New Roman" panose="02020603050405020304" pitchFamily="18" charset="0"/>
              <a:ea typeface="+mn-ea"/>
              <a:cs typeface="Times New Roman" panose="02020603050405020304" pitchFamily="18" charset="0"/>
            </a:endParaRPr>
          </a:p>
        </p:txBody>
      </p:sp>
      <p:sp>
        <p:nvSpPr>
          <p:cNvPr id="9228" name="Rectangle 36"/>
          <p:cNvSpPr>
            <a:spLocks noChangeArrowheads="1"/>
          </p:cNvSpPr>
          <p:nvPr/>
        </p:nvSpPr>
        <p:spPr bwMode="auto">
          <a:xfrm>
            <a:off x="0" y="0"/>
            <a:ext cx="12192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vi-VN" altLang="en-US" sz="135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48866517"/>
      </p:ext>
    </p:extLst>
  </p:cSld>
  <p:clrMapOvr>
    <a:masterClrMapping/>
  </p:clrMapOvr>
  <p:transition>
    <p:blinds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580926" y="1028685"/>
            <a:ext cx="4051004" cy="461665"/>
          </a:xfrm>
          <a:prstGeom prst="rect">
            <a:avLst/>
          </a:prstGeom>
          <a:ln>
            <a:noFill/>
          </a:ln>
        </p:spPr>
        <p:style>
          <a:lnRef idx="0">
            <a:scrgbClr r="0" g="0" b="0"/>
          </a:lnRef>
          <a:fillRef idx="1002">
            <a:schemeClr val="lt1"/>
          </a:fillRef>
          <a:effectRef idx="0">
            <a:scrgbClr r="0" g="0" b="0"/>
          </a:effectRef>
          <a:fontRef idx="major"/>
        </p:style>
        <p:txBody>
          <a:bodyPr wrap="square" rtlCol="0">
            <a:spAutoFit/>
          </a:bodyPr>
          <a:lstStyle/>
          <a:p>
            <a:r>
              <a:rPr lang="en-US" sz="2400">
                <a:latin typeface="Arial" panose="020B0604020202020204" pitchFamily="34" charset="0"/>
                <a:cs typeface="Arial" panose="020B0604020202020204" pitchFamily="34" charset="0"/>
              </a:rPr>
              <a:t> Hoạt động vận dụng</a:t>
            </a:r>
          </a:p>
        </p:txBody>
      </p:sp>
      <p:sp>
        <p:nvSpPr>
          <p:cNvPr id="12" name="TextBox 11"/>
          <p:cNvSpPr txBox="1"/>
          <p:nvPr/>
        </p:nvSpPr>
        <p:spPr>
          <a:xfrm>
            <a:off x="2850042" y="2126520"/>
            <a:ext cx="7817959" cy="461665"/>
          </a:xfrm>
          <a:prstGeom prst="rect">
            <a:avLst/>
          </a:prstGeom>
          <a:ln>
            <a:noFill/>
          </a:ln>
        </p:spPr>
        <p:style>
          <a:lnRef idx="0">
            <a:scrgbClr r="0" g="0" b="0"/>
          </a:lnRef>
          <a:fillRef idx="1002">
            <a:schemeClr val="lt1"/>
          </a:fillRef>
          <a:effectRef idx="0">
            <a:scrgbClr r="0" g="0" b="0"/>
          </a:effectRef>
          <a:fontRef idx="major"/>
        </p:style>
        <p:txBody>
          <a:bodyPr wrap="square" rtlCol="0">
            <a:spAutoFit/>
          </a:bodyPr>
          <a:lstStyle/>
          <a:p>
            <a:r>
              <a:rPr lang="en-US" sz="2400">
                <a:latin typeface="Arial" panose="020B0604020202020204" pitchFamily="34" charset="0"/>
                <a:cs typeface="Arial" panose="020B0604020202020204" pitchFamily="34" charset="0"/>
              </a:rPr>
              <a:t>2. Cùng bạn hoặc người thân thực hiện kế hoạch.</a:t>
            </a:r>
          </a:p>
        </p:txBody>
      </p:sp>
      <p:sp>
        <p:nvSpPr>
          <p:cNvPr id="14" name="TextBox 13"/>
          <p:cNvSpPr txBox="1"/>
          <p:nvPr/>
        </p:nvSpPr>
        <p:spPr>
          <a:xfrm>
            <a:off x="2836566" y="1587981"/>
            <a:ext cx="7658562" cy="461665"/>
          </a:xfrm>
          <a:prstGeom prst="rect">
            <a:avLst/>
          </a:prstGeom>
          <a:ln>
            <a:noFill/>
          </a:ln>
        </p:spPr>
        <p:style>
          <a:lnRef idx="0">
            <a:scrgbClr r="0" g="0" b="0"/>
          </a:lnRef>
          <a:fillRef idx="1002">
            <a:schemeClr val="lt1"/>
          </a:fillRef>
          <a:effectRef idx="0">
            <a:scrgbClr r="0" g="0" b="0"/>
          </a:effectRef>
          <a:fontRef idx="major"/>
        </p:style>
        <p:txBody>
          <a:bodyPr wrap="square" rtlCol="0">
            <a:spAutoFit/>
          </a:bodyPr>
          <a:lstStyle/>
          <a:p>
            <a:r>
              <a:rPr lang="en-US" sz="2400">
                <a:latin typeface="Arial" panose="020B0604020202020204" pitchFamily="34" charset="0"/>
                <a:cs typeface="Arial" panose="020B0604020202020204" pitchFamily="34" charset="0"/>
              </a:rPr>
              <a:t>1. Hãy lập kế hoạch đọc sách trong tháng của em.</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0157" y="2685816"/>
            <a:ext cx="8157135" cy="413825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403" y="796821"/>
            <a:ext cx="904523" cy="1021994"/>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88410" y="2685816"/>
            <a:ext cx="5508397" cy="3988803"/>
          </a:xfrm>
          <a:prstGeom prst="rect">
            <a:avLst/>
          </a:prstGeom>
        </p:spPr>
      </p:pic>
      <p:graphicFrame>
        <p:nvGraphicFramePr>
          <p:cNvPr id="15" name="Content Placeholder 2"/>
          <p:cNvGraphicFramePr>
            <a:graphicFrameLocks/>
          </p:cNvGraphicFramePr>
          <p:nvPr>
            <p:extLst>
              <p:ext uri="{D42A27DB-BD31-4B8C-83A1-F6EECF244321}">
                <p14:modId xmlns:p14="http://schemas.microsoft.com/office/powerpoint/2010/main" val="532488714"/>
              </p:ext>
            </p:extLst>
          </p:nvPr>
        </p:nvGraphicFramePr>
        <p:xfrm>
          <a:off x="1465943" y="2685817"/>
          <a:ext cx="9710057" cy="4138255"/>
        </p:xfrm>
        <a:graphic>
          <a:graphicData uri="http://schemas.openxmlformats.org/drawingml/2006/table">
            <a:tbl>
              <a:tblPr firstRow="1" bandRow="1">
                <a:tableStyleId>{5C22544A-7EE6-4342-B048-85BDC9FD1C3A}</a:tableStyleId>
              </a:tblPr>
              <a:tblGrid>
                <a:gridCol w="1686340">
                  <a:extLst>
                    <a:ext uri="{9D8B030D-6E8A-4147-A177-3AD203B41FA5}">
                      <a16:colId xmlns:a16="http://schemas.microsoft.com/office/drawing/2014/main" xmlns="" val="20000"/>
                    </a:ext>
                  </a:extLst>
                </a:gridCol>
                <a:gridCol w="2613283">
                  <a:extLst>
                    <a:ext uri="{9D8B030D-6E8A-4147-A177-3AD203B41FA5}">
                      <a16:colId xmlns:a16="http://schemas.microsoft.com/office/drawing/2014/main" xmlns="" val="20001"/>
                    </a:ext>
                  </a:extLst>
                </a:gridCol>
                <a:gridCol w="1833761">
                  <a:extLst>
                    <a:ext uri="{9D8B030D-6E8A-4147-A177-3AD203B41FA5}">
                      <a16:colId xmlns:a16="http://schemas.microsoft.com/office/drawing/2014/main" xmlns="" val="20002"/>
                    </a:ext>
                  </a:extLst>
                </a:gridCol>
                <a:gridCol w="3576673">
                  <a:extLst>
                    <a:ext uri="{9D8B030D-6E8A-4147-A177-3AD203B41FA5}">
                      <a16:colId xmlns:a16="http://schemas.microsoft.com/office/drawing/2014/main" xmlns="" val="20003"/>
                    </a:ext>
                  </a:extLst>
                </a:gridCol>
              </a:tblGrid>
              <a:tr h="1514593">
                <a:tc>
                  <a:txBody>
                    <a:bodyPr/>
                    <a:lstStyle/>
                    <a:p>
                      <a:pPr algn="ctr">
                        <a:buNone/>
                      </a:pPr>
                      <a:r>
                        <a:rPr lang="en-US" sz="2400" dirty="0" err="1">
                          <a:solidFill>
                            <a:srgbClr val="FF0000"/>
                          </a:solidFill>
                          <a:latin typeface="Arial" panose="020B0604020202020204" pitchFamily="34" charset="0"/>
                          <a:cs typeface="Arial" panose="020B0604020202020204" pitchFamily="34" charset="0"/>
                        </a:rPr>
                        <a:t>Thời</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gian</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đọc</a:t>
                      </a:r>
                      <a:endParaRPr lang="en-US" sz="2400" dirty="0">
                        <a:solidFill>
                          <a:srgbClr val="FF0000"/>
                        </a:solidFill>
                        <a:latin typeface="Arial" panose="020B0604020202020204" pitchFamily="34" charset="0"/>
                        <a:cs typeface="Arial" panose="020B0604020202020204" pitchFamily="34" charset="0"/>
                      </a:endParaRPr>
                    </a:p>
                  </a:txBody>
                  <a:tcPr anchor="ctr"/>
                </a:tc>
                <a:tc>
                  <a:txBody>
                    <a:bodyPr/>
                    <a:lstStyle/>
                    <a:p>
                      <a:pPr algn="ctr">
                        <a:buNone/>
                      </a:pPr>
                      <a:r>
                        <a:rPr lang="en-US" sz="2400" dirty="0" err="1">
                          <a:solidFill>
                            <a:srgbClr val="FF0000"/>
                          </a:solidFill>
                          <a:latin typeface="Arial" panose="020B0604020202020204" pitchFamily="34" charset="0"/>
                          <a:cs typeface="Arial" panose="020B0604020202020204" pitchFamily="34" charset="0"/>
                        </a:rPr>
                        <a:t>Tên</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cuốn</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sách</a:t>
                      </a:r>
                      <a:endParaRPr lang="en-US" sz="2400" dirty="0">
                        <a:solidFill>
                          <a:srgbClr val="FF0000"/>
                        </a:solidFill>
                        <a:latin typeface="Arial" panose="020B0604020202020204" pitchFamily="34" charset="0"/>
                        <a:cs typeface="Arial" panose="020B0604020202020204" pitchFamily="34" charset="0"/>
                      </a:endParaRPr>
                    </a:p>
                  </a:txBody>
                  <a:tcPr anchor="ctr"/>
                </a:tc>
                <a:tc>
                  <a:txBody>
                    <a:bodyPr/>
                    <a:lstStyle/>
                    <a:p>
                      <a:pPr algn="ctr">
                        <a:buNone/>
                      </a:pPr>
                      <a:r>
                        <a:rPr lang="en-US" sz="2400" dirty="0" err="1">
                          <a:solidFill>
                            <a:srgbClr val="FF0000"/>
                          </a:solidFill>
                          <a:latin typeface="Arial" panose="020B0604020202020204" pitchFamily="34" charset="0"/>
                          <a:cs typeface="Arial" panose="020B0604020202020204" pitchFamily="34" charset="0"/>
                        </a:rPr>
                        <a:t>Nhân</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vật</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yêu</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thích</a:t>
                      </a:r>
                      <a:endParaRPr lang="en-US" sz="2400" dirty="0">
                        <a:solidFill>
                          <a:srgbClr val="FF0000"/>
                        </a:solidFill>
                        <a:latin typeface="Arial" panose="020B0604020202020204" pitchFamily="34" charset="0"/>
                        <a:cs typeface="Arial" panose="020B0604020202020204" pitchFamily="34" charset="0"/>
                      </a:endParaRPr>
                    </a:p>
                  </a:txBody>
                  <a:tcPr anchor="ctr"/>
                </a:tc>
                <a:tc>
                  <a:txBody>
                    <a:bodyPr/>
                    <a:lstStyle/>
                    <a:p>
                      <a:pPr algn="ctr">
                        <a:buNone/>
                      </a:pPr>
                      <a:r>
                        <a:rPr lang="en-US" sz="2400" dirty="0" err="1">
                          <a:solidFill>
                            <a:srgbClr val="FF0000"/>
                          </a:solidFill>
                          <a:latin typeface="Arial" panose="020B0604020202020204" pitchFamily="34" charset="0"/>
                          <a:cs typeface="Arial" panose="020B0604020202020204" pitchFamily="34" charset="0"/>
                        </a:rPr>
                        <a:t>Những</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điều</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học</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được</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từ</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cuốn</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sách</a:t>
                      </a:r>
                      <a:endParaRPr lang="en-US" sz="2400" dirty="0">
                        <a:solidFill>
                          <a:srgbClr val="FF0000"/>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10000"/>
                  </a:ext>
                </a:extLst>
              </a:tr>
              <a:tr h="874554">
                <a:tc>
                  <a:txBody>
                    <a:bodyPr/>
                    <a:lstStyle/>
                    <a:p>
                      <a:pPr>
                        <a:buNone/>
                      </a:pPr>
                      <a:endParaRPr lang="en-US" sz="2400">
                        <a:latin typeface="Arial" panose="020B0604020202020204" pitchFamily="34" charset="0"/>
                        <a:cs typeface="Arial" panose="020B0604020202020204" pitchFamily="34" charset="0"/>
                      </a:endParaRPr>
                    </a:p>
                  </a:txBody>
                  <a:tcPr/>
                </a:tc>
                <a:tc>
                  <a:txBody>
                    <a:bodyPr/>
                    <a:lstStyle/>
                    <a:p>
                      <a:pPr>
                        <a:buNone/>
                      </a:pPr>
                      <a:endParaRPr lang="en-US" sz="2400" dirty="0">
                        <a:latin typeface="Arial" panose="020B0604020202020204" pitchFamily="34" charset="0"/>
                        <a:cs typeface="Arial" panose="020B0604020202020204" pitchFamily="34" charset="0"/>
                      </a:endParaRPr>
                    </a:p>
                  </a:txBody>
                  <a:tcPr/>
                </a:tc>
                <a:tc>
                  <a:txBody>
                    <a:bodyPr/>
                    <a:lstStyle/>
                    <a:p>
                      <a:pPr>
                        <a:buNone/>
                      </a:pPr>
                      <a:endParaRPr lang="en-US" sz="2400">
                        <a:latin typeface="Arial" panose="020B0604020202020204" pitchFamily="34" charset="0"/>
                        <a:cs typeface="Arial" panose="020B0604020202020204" pitchFamily="34" charset="0"/>
                      </a:endParaRPr>
                    </a:p>
                  </a:txBody>
                  <a:tcPr/>
                </a:tc>
                <a:tc>
                  <a:txBody>
                    <a:bodyPr/>
                    <a:lstStyle/>
                    <a:p>
                      <a:pPr>
                        <a:buNone/>
                      </a:pPr>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0001"/>
                  </a:ext>
                </a:extLst>
              </a:tr>
              <a:tr h="874554">
                <a:tc>
                  <a:txBody>
                    <a:bodyPr/>
                    <a:lstStyle/>
                    <a:p>
                      <a:pPr>
                        <a:buNone/>
                      </a:pPr>
                      <a:endParaRPr lang="en-US" sz="2400">
                        <a:latin typeface="Arial" panose="020B0604020202020204" pitchFamily="34" charset="0"/>
                        <a:cs typeface="Arial" panose="020B0604020202020204" pitchFamily="34" charset="0"/>
                      </a:endParaRPr>
                    </a:p>
                  </a:txBody>
                  <a:tcPr/>
                </a:tc>
                <a:tc>
                  <a:txBody>
                    <a:bodyPr/>
                    <a:lstStyle/>
                    <a:p>
                      <a:pPr>
                        <a:buNone/>
                      </a:pPr>
                      <a:endParaRPr lang="en-US" sz="2400">
                        <a:latin typeface="Arial" panose="020B0604020202020204" pitchFamily="34" charset="0"/>
                        <a:cs typeface="Arial" panose="020B0604020202020204" pitchFamily="34" charset="0"/>
                      </a:endParaRPr>
                    </a:p>
                  </a:txBody>
                  <a:tcPr/>
                </a:tc>
                <a:tc>
                  <a:txBody>
                    <a:bodyPr/>
                    <a:lstStyle/>
                    <a:p>
                      <a:pPr>
                        <a:buNone/>
                      </a:pPr>
                      <a:endParaRPr lang="en-US" sz="2400">
                        <a:latin typeface="Arial" panose="020B0604020202020204" pitchFamily="34" charset="0"/>
                        <a:cs typeface="Arial" panose="020B0604020202020204" pitchFamily="34" charset="0"/>
                      </a:endParaRPr>
                    </a:p>
                  </a:txBody>
                  <a:tcPr/>
                </a:tc>
                <a:tc>
                  <a:txBody>
                    <a:bodyPr/>
                    <a:lstStyle/>
                    <a:p>
                      <a:pPr>
                        <a:buNone/>
                      </a:pPr>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0002"/>
                  </a:ext>
                </a:extLst>
              </a:tr>
              <a:tr h="874554">
                <a:tc>
                  <a:txBody>
                    <a:bodyPr/>
                    <a:lstStyle/>
                    <a:p>
                      <a:pPr>
                        <a:buNone/>
                      </a:pPr>
                      <a:endParaRPr lang="en-US" sz="2400">
                        <a:latin typeface="Arial" panose="020B0604020202020204" pitchFamily="34" charset="0"/>
                        <a:cs typeface="Arial" panose="020B0604020202020204" pitchFamily="34" charset="0"/>
                      </a:endParaRPr>
                    </a:p>
                  </a:txBody>
                  <a:tcPr/>
                </a:tc>
                <a:tc>
                  <a:txBody>
                    <a:bodyPr/>
                    <a:lstStyle/>
                    <a:p>
                      <a:pPr>
                        <a:buNone/>
                      </a:pPr>
                      <a:endParaRPr lang="en-US" sz="2400">
                        <a:latin typeface="Arial" panose="020B0604020202020204" pitchFamily="34" charset="0"/>
                        <a:cs typeface="Arial" panose="020B0604020202020204" pitchFamily="34" charset="0"/>
                      </a:endParaRPr>
                    </a:p>
                  </a:txBody>
                  <a:tcPr/>
                </a:tc>
                <a:tc>
                  <a:txBody>
                    <a:bodyPr/>
                    <a:lstStyle/>
                    <a:p>
                      <a:pPr>
                        <a:buNone/>
                      </a:pPr>
                      <a:endParaRPr lang="en-US" sz="2400">
                        <a:latin typeface="Arial" panose="020B0604020202020204" pitchFamily="34" charset="0"/>
                        <a:cs typeface="Arial" panose="020B0604020202020204" pitchFamily="34" charset="0"/>
                      </a:endParaRPr>
                    </a:p>
                  </a:txBody>
                  <a:tcPr/>
                </a:tc>
                <a:tc>
                  <a:txBody>
                    <a:bodyPr/>
                    <a:lstStyle/>
                    <a:p>
                      <a:pPr>
                        <a:buNone/>
                      </a:pPr>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2592667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087" y="610495"/>
            <a:ext cx="11292547" cy="5842556"/>
          </a:xfrm>
          <a:prstGeom prst="rect">
            <a:avLst/>
          </a:prstGeom>
        </p:spPr>
      </p:pic>
    </p:spTree>
    <p:extLst>
      <p:ext uri="{BB962C8B-B14F-4D97-AF65-F5344CB8AC3E}">
        <p14:creationId xmlns:p14="http://schemas.microsoft.com/office/powerpoint/2010/main" val="3233048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164186" y="971144"/>
            <a:ext cx="3729251" cy="60103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dirty="0" err="1" smtClean="0">
                <a:solidFill>
                  <a:srgbClr val="7030A0"/>
                </a:solidFill>
                <a:latin typeface="Arial" panose="020B0604020202020204" pitchFamily="34" charset="0"/>
                <a:cs typeface="Arial" panose="020B0604020202020204" pitchFamily="34" charset="0"/>
              </a:rPr>
              <a:t>Vận</a:t>
            </a:r>
            <a:r>
              <a:rPr lang="en-US" sz="2400" dirty="0" smtClean="0">
                <a:solidFill>
                  <a:srgbClr val="7030A0"/>
                </a:solidFill>
                <a:latin typeface="Arial" panose="020B0604020202020204" pitchFamily="34" charset="0"/>
                <a:cs typeface="Arial" panose="020B0604020202020204" pitchFamily="34" charset="0"/>
              </a:rPr>
              <a:t> </a:t>
            </a:r>
            <a:r>
              <a:rPr lang="en-US" sz="2400" dirty="0" err="1" smtClean="0">
                <a:solidFill>
                  <a:srgbClr val="7030A0"/>
                </a:solidFill>
                <a:latin typeface="Arial" panose="020B0604020202020204" pitchFamily="34" charset="0"/>
                <a:cs typeface="Arial" panose="020B0604020202020204" pitchFamily="34" charset="0"/>
              </a:rPr>
              <a:t>dụng</a:t>
            </a:r>
            <a:r>
              <a:rPr lang="en-US" sz="2400" dirty="0" smtClean="0">
                <a:solidFill>
                  <a:srgbClr val="7030A0"/>
                </a:solidFill>
                <a:latin typeface="Arial" panose="020B0604020202020204" pitchFamily="34" charset="0"/>
                <a:cs typeface="Arial" panose="020B0604020202020204" pitchFamily="34" charset="0"/>
              </a:rPr>
              <a:t>, </a:t>
            </a:r>
            <a:r>
              <a:rPr lang="en-US" sz="2400" dirty="0" err="1" smtClean="0">
                <a:solidFill>
                  <a:srgbClr val="7030A0"/>
                </a:solidFill>
                <a:latin typeface="Arial" panose="020B0604020202020204" pitchFamily="34" charset="0"/>
                <a:cs typeface="Arial" panose="020B0604020202020204" pitchFamily="34" charset="0"/>
              </a:rPr>
              <a:t>trải</a:t>
            </a:r>
            <a:r>
              <a:rPr lang="en-US" sz="2400" dirty="0" smtClean="0">
                <a:solidFill>
                  <a:srgbClr val="7030A0"/>
                </a:solidFill>
                <a:latin typeface="Arial" panose="020B0604020202020204" pitchFamily="34" charset="0"/>
                <a:cs typeface="Arial" panose="020B0604020202020204" pitchFamily="34" charset="0"/>
              </a:rPr>
              <a:t> </a:t>
            </a:r>
            <a:r>
              <a:rPr lang="en-US" sz="2400" dirty="0" err="1" smtClean="0">
                <a:solidFill>
                  <a:srgbClr val="7030A0"/>
                </a:solidFill>
                <a:latin typeface="Arial" panose="020B0604020202020204" pitchFamily="34" charset="0"/>
                <a:cs typeface="Arial" panose="020B0604020202020204" pitchFamily="34" charset="0"/>
              </a:rPr>
              <a:t>nghiệm</a:t>
            </a:r>
            <a:endParaRPr lang="en-US" sz="2400" dirty="0">
              <a:ln w="0"/>
              <a:solidFill>
                <a:srgbClr val="7030A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6" name="Rounded Rectangle 5"/>
          <p:cNvSpPr/>
          <p:nvPr/>
        </p:nvSpPr>
        <p:spPr>
          <a:xfrm>
            <a:off x="815138" y="1946230"/>
            <a:ext cx="11044768" cy="3300331"/>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r>
              <a:rPr lang="en-US" sz="2800" dirty="0" smtClean="0"/>
              <a:t>- </a:t>
            </a:r>
            <a:r>
              <a:rPr lang="en-US" sz="2800" dirty="0" err="1" smtClean="0"/>
              <a:t>Đọc</a:t>
            </a:r>
            <a:r>
              <a:rPr lang="en-US" sz="2800" dirty="0" smtClean="0"/>
              <a:t> </a:t>
            </a:r>
            <a:r>
              <a:rPr lang="en-US" sz="2800" dirty="0" err="1"/>
              <a:t>kĩ</a:t>
            </a:r>
            <a:r>
              <a:rPr lang="en-US" sz="2800" dirty="0"/>
              <a:t> </a:t>
            </a:r>
            <a:r>
              <a:rPr lang="en-US" sz="2800" dirty="0" err="1"/>
              <a:t>cuốn</a:t>
            </a:r>
            <a:r>
              <a:rPr lang="en-US" sz="2800" dirty="0"/>
              <a:t> </a:t>
            </a:r>
            <a:r>
              <a:rPr lang="en-US" sz="2800" dirty="0" err="1"/>
              <a:t>sách</a:t>
            </a:r>
            <a:r>
              <a:rPr lang="en-US" sz="2800" dirty="0"/>
              <a:t> </a:t>
            </a:r>
            <a:r>
              <a:rPr lang="en-US" sz="2800" dirty="0" err="1"/>
              <a:t>mà</a:t>
            </a:r>
            <a:r>
              <a:rPr lang="en-US" sz="2800" dirty="0"/>
              <a:t> </a:t>
            </a:r>
            <a:r>
              <a:rPr lang="en-US" sz="2800" dirty="0" err="1"/>
              <a:t>em</a:t>
            </a:r>
            <a:r>
              <a:rPr lang="en-US" sz="2800" dirty="0"/>
              <a:t> </a:t>
            </a:r>
            <a:r>
              <a:rPr lang="en-US" sz="2800" dirty="0" err="1"/>
              <a:t>yêu</a:t>
            </a:r>
            <a:r>
              <a:rPr lang="en-US" sz="2800" dirty="0"/>
              <a:t> </a:t>
            </a:r>
            <a:r>
              <a:rPr lang="en-US" sz="2800" dirty="0" err="1"/>
              <a:t>thích</a:t>
            </a:r>
            <a:r>
              <a:rPr lang="en-US" sz="2800" dirty="0"/>
              <a:t> </a:t>
            </a:r>
            <a:r>
              <a:rPr lang="en-US" sz="2800" dirty="0" err="1"/>
              <a:t>nhất</a:t>
            </a:r>
            <a:r>
              <a:rPr lang="en-US" sz="2800" dirty="0"/>
              <a:t> </a:t>
            </a:r>
            <a:r>
              <a:rPr lang="en-US" sz="2800" dirty="0" err="1"/>
              <a:t>và</a:t>
            </a:r>
            <a:r>
              <a:rPr lang="en-US" sz="2800" dirty="0"/>
              <a:t> </a:t>
            </a:r>
            <a:r>
              <a:rPr lang="en-US" sz="2800" dirty="0" err="1"/>
              <a:t>chuẩn</a:t>
            </a:r>
            <a:r>
              <a:rPr lang="en-US" sz="2800" dirty="0"/>
              <a:t> </a:t>
            </a:r>
            <a:r>
              <a:rPr lang="en-US" sz="2800" dirty="0" err="1"/>
              <a:t>bị</a:t>
            </a:r>
            <a:r>
              <a:rPr lang="en-US" sz="2800" dirty="0"/>
              <a:t> </a:t>
            </a:r>
            <a:r>
              <a:rPr lang="en-US" sz="2800" dirty="0" err="1"/>
              <a:t>giới</a:t>
            </a:r>
            <a:r>
              <a:rPr lang="en-US" sz="2800" dirty="0"/>
              <a:t> </a:t>
            </a:r>
            <a:r>
              <a:rPr lang="en-US" sz="2800" dirty="0" err="1"/>
              <a:t>thiệu</a:t>
            </a:r>
            <a:r>
              <a:rPr lang="en-US" sz="2800" dirty="0"/>
              <a:t> </a:t>
            </a:r>
            <a:r>
              <a:rPr lang="en-US" sz="2800" dirty="0" err="1"/>
              <a:t>với</a:t>
            </a:r>
            <a:r>
              <a:rPr lang="en-US" sz="2800" dirty="0"/>
              <a:t> </a:t>
            </a:r>
            <a:r>
              <a:rPr lang="en-US" sz="2800" dirty="0" err="1"/>
              <a:t>bạn</a:t>
            </a:r>
            <a:r>
              <a:rPr lang="en-US" sz="2800" dirty="0"/>
              <a:t> </a:t>
            </a:r>
            <a:r>
              <a:rPr lang="en-US" sz="2800" dirty="0" err="1"/>
              <a:t>về</a:t>
            </a:r>
            <a:r>
              <a:rPr lang="en-US" sz="2800" dirty="0"/>
              <a:t> </a:t>
            </a:r>
            <a:r>
              <a:rPr lang="en-US" sz="2800" dirty="0" err="1" smtClean="0"/>
              <a:t>quyển</a:t>
            </a:r>
            <a:r>
              <a:rPr lang="en-US" sz="2800" dirty="0" smtClean="0"/>
              <a:t> </a:t>
            </a:r>
            <a:r>
              <a:rPr lang="en-US" sz="2800" dirty="0" err="1" smtClean="0"/>
              <a:t>sách</a:t>
            </a:r>
            <a:r>
              <a:rPr lang="en-US" sz="2800" dirty="0" smtClean="0"/>
              <a:t> </a:t>
            </a:r>
            <a:r>
              <a:rPr lang="en-US" sz="2800" dirty="0" err="1" smtClean="0"/>
              <a:t>đó</a:t>
            </a:r>
            <a:r>
              <a:rPr lang="en-US" sz="2800" dirty="0" smtClean="0"/>
              <a:t> </a:t>
            </a:r>
            <a:r>
              <a:rPr lang="en-US" sz="2800" dirty="0"/>
              <a:t>ở </a:t>
            </a:r>
            <a:r>
              <a:rPr lang="en-US" sz="2800" dirty="0" err="1"/>
              <a:t>tiết</a:t>
            </a:r>
            <a:r>
              <a:rPr lang="en-US" sz="2800" dirty="0"/>
              <a:t> </a:t>
            </a:r>
            <a:r>
              <a:rPr lang="en-US" sz="2800" dirty="0" err="1"/>
              <a:t>sau</a:t>
            </a:r>
            <a:r>
              <a:rPr lang="en-US" sz="2800" dirty="0" smtClean="0"/>
              <a:t>.</a:t>
            </a:r>
          </a:p>
          <a:p>
            <a:r>
              <a:rPr lang="en-US" sz="2800" dirty="0" smtClean="0"/>
              <a:t>- </a:t>
            </a:r>
            <a:r>
              <a:rPr lang="en-US" sz="2800" dirty="0" err="1" smtClean="0"/>
              <a:t>Thực</a:t>
            </a:r>
            <a:r>
              <a:rPr lang="en-US" sz="2800" dirty="0" smtClean="0"/>
              <a:t> </a:t>
            </a:r>
            <a:r>
              <a:rPr lang="en-US" sz="2800" dirty="0" err="1" smtClean="0"/>
              <a:t>hiện</a:t>
            </a:r>
            <a:r>
              <a:rPr lang="en-US" sz="2800" dirty="0" smtClean="0"/>
              <a:t> </a:t>
            </a:r>
            <a:r>
              <a:rPr lang="en-US" sz="2800" dirty="0" err="1" smtClean="0"/>
              <a:t>kế</a:t>
            </a:r>
            <a:r>
              <a:rPr lang="en-US" sz="2800" dirty="0" smtClean="0"/>
              <a:t> </a:t>
            </a:r>
            <a:r>
              <a:rPr lang="en-US" sz="2800" dirty="0" err="1" smtClean="0"/>
              <a:t>hoạch</a:t>
            </a:r>
            <a:r>
              <a:rPr lang="en-US" sz="2800" dirty="0" smtClean="0"/>
              <a:t> </a:t>
            </a:r>
            <a:r>
              <a:rPr lang="en-US" sz="2800" dirty="0" err="1" smtClean="0"/>
              <a:t>đọc</a:t>
            </a:r>
            <a:r>
              <a:rPr lang="en-US" sz="2800" dirty="0" smtClean="0"/>
              <a:t> </a:t>
            </a:r>
            <a:r>
              <a:rPr lang="en-US" sz="2800" dirty="0" err="1" smtClean="0"/>
              <a:t>sách</a:t>
            </a:r>
            <a:r>
              <a:rPr lang="en-US" sz="2800" dirty="0" smtClean="0"/>
              <a:t> </a:t>
            </a:r>
            <a:r>
              <a:rPr lang="en-US" sz="2800" dirty="0" err="1" smtClean="0"/>
              <a:t>của</a:t>
            </a:r>
            <a:r>
              <a:rPr lang="en-US" sz="2800" dirty="0" smtClean="0"/>
              <a:t> </a:t>
            </a:r>
            <a:r>
              <a:rPr lang="en-US" sz="2800" dirty="0" err="1" smtClean="0"/>
              <a:t>em</a:t>
            </a:r>
            <a:r>
              <a:rPr lang="en-US" sz="2800" dirty="0" smtClean="0"/>
              <a:t>.</a:t>
            </a:r>
          </a:p>
          <a:p>
            <a:r>
              <a:rPr lang="en-US" sz="2800" dirty="0" smtClean="0"/>
              <a:t>- </a:t>
            </a:r>
            <a:r>
              <a:rPr lang="en-US" sz="2800" dirty="0" err="1" smtClean="0"/>
              <a:t>Kể</a:t>
            </a:r>
            <a:r>
              <a:rPr lang="en-US" sz="2800" dirty="0" smtClean="0"/>
              <a:t> </a:t>
            </a:r>
            <a:r>
              <a:rPr lang="en-US" sz="2800" dirty="0" err="1" smtClean="0"/>
              <a:t>với</a:t>
            </a:r>
            <a:r>
              <a:rPr lang="en-US" sz="2800" dirty="0" smtClean="0"/>
              <a:t> </a:t>
            </a:r>
            <a:r>
              <a:rPr lang="en-US" sz="2800" dirty="0" err="1" smtClean="0"/>
              <a:t>bố</a:t>
            </a:r>
            <a:r>
              <a:rPr lang="en-US" sz="2800" dirty="0" smtClean="0"/>
              <a:t> </a:t>
            </a:r>
            <a:r>
              <a:rPr lang="en-US" sz="2800" dirty="0" err="1" smtClean="0"/>
              <a:t>mẹ</a:t>
            </a:r>
            <a:r>
              <a:rPr lang="en-US" sz="2800" dirty="0" smtClean="0"/>
              <a:t> </a:t>
            </a:r>
            <a:r>
              <a:rPr lang="en-US" sz="2800" dirty="0" err="1" smtClean="0"/>
              <a:t>hoặc</a:t>
            </a:r>
            <a:r>
              <a:rPr lang="en-US" sz="2800" dirty="0" smtClean="0"/>
              <a:t> </a:t>
            </a:r>
            <a:r>
              <a:rPr lang="en-US" sz="2800" dirty="0" err="1" smtClean="0"/>
              <a:t>người</a:t>
            </a:r>
            <a:r>
              <a:rPr lang="en-US" sz="2800" dirty="0" smtClean="0"/>
              <a:t> </a:t>
            </a:r>
            <a:r>
              <a:rPr lang="en-US" sz="2800" dirty="0" err="1" smtClean="0"/>
              <a:t>thân</a:t>
            </a:r>
            <a:r>
              <a:rPr lang="en-US" sz="2800" dirty="0" smtClean="0"/>
              <a:t> </a:t>
            </a:r>
            <a:r>
              <a:rPr lang="en-US" sz="2800" dirty="0" err="1" smtClean="0"/>
              <a:t>nội</a:t>
            </a:r>
            <a:r>
              <a:rPr lang="en-US" sz="2800" dirty="0" smtClean="0"/>
              <a:t> dung </a:t>
            </a:r>
            <a:r>
              <a:rPr lang="en-US" sz="2800" dirty="0" err="1" smtClean="0"/>
              <a:t>cuốn</a:t>
            </a:r>
            <a:r>
              <a:rPr lang="en-US" sz="2800" dirty="0" smtClean="0"/>
              <a:t> </a:t>
            </a:r>
            <a:r>
              <a:rPr lang="en-US" sz="2800" dirty="0" err="1" smtClean="0"/>
              <a:t>sách</a:t>
            </a:r>
            <a:r>
              <a:rPr lang="en-US" sz="2800" dirty="0" smtClean="0"/>
              <a:t> </a:t>
            </a:r>
            <a:r>
              <a:rPr lang="en-US" sz="2800" dirty="0" err="1" smtClean="0"/>
              <a:t>em</a:t>
            </a:r>
            <a:r>
              <a:rPr lang="en-US" sz="2800" dirty="0" smtClean="0"/>
              <a:t> </a:t>
            </a:r>
            <a:r>
              <a:rPr lang="en-US" sz="2800" dirty="0" err="1" smtClean="0"/>
              <a:t>đã</a:t>
            </a:r>
            <a:r>
              <a:rPr lang="en-US" sz="2800" dirty="0" smtClean="0"/>
              <a:t> </a:t>
            </a:r>
            <a:r>
              <a:rPr lang="en-US" sz="2800" dirty="0" err="1" smtClean="0"/>
              <a:t>đọc</a:t>
            </a:r>
            <a:r>
              <a:rPr lang="en-US" sz="2800" dirty="0" smtClean="0"/>
              <a:t> </a:t>
            </a:r>
            <a:r>
              <a:rPr lang="en-US" sz="2800" dirty="0" err="1" smtClean="0"/>
              <a:t>và</a:t>
            </a:r>
            <a:r>
              <a:rPr lang="en-US" sz="2800" dirty="0" smtClean="0"/>
              <a:t> </a:t>
            </a:r>
            <a:r>
              <a:rPr lang="en-US" sz="2800" dirty="0" err="1" smtClean="0"/>
              <a:t>những</a:t>
            </a:r>
            <a:r>
              <a:rPr lang="en-US" sz="2800" dirty="0" smtClean="0"/>
              <a:t> </a:t>
            </a:r>
            <a:r>
              <a:rPr lang="en-US" sz="2800" dirty="0" err="1" smtClean="0"/>
              <a:t>điều</a:t>
            </a:r>
            <a:r>
              <a:rPr lang="en-US" sz="2800" dirty="0" smtClean="0"/>
              <a:t> hay </a:t>
            </a:r>
            <a:r>
              <a:rPr lang="en-US" sz="2800" dirty="0" err="1" smtClean="0"/>
              <a:t>mà</a:t>
            </a:r>
            <a:r>
              <a:rPr lang="en-US" sz="2800" dirty="0" smtClean="0"/>
              <a:t> </a:t>
            </a:r>
            <a:r>
              <a:rPr lang="en-US" sz="2800" dirty="0" err="1" smtClean="0"/>
              <a:t>em</a:t>
            </a:r>
            <a:r>
              <a:rPr lang="en-US" sz="2800" dirty="0" smtClean="0"/>
              <a:t> </a:t>
            </a:r>
            <a:r>
              <a:rPr lang="en-US" sz="2800" dirty="0" err="1" smtClean="0"/>
              <a:t>học</a:t>
            </a:r>
            <a:r>
              <a:rPr lang="en-US" sz="2800" dirty="0" smtClean="0"/>
              <a:t> </a:t>
            </a:r>
            <a:r>
              <a:rPr lang="en-US" sz="2800" dirty="0" err="1" smtClean="0"/>
              <a:t>được</a:t>
            </a:r>
            <a:r>
              <a:rPr lang="en-US" sz="2800" dirty="0" smtClean="0"/>
              <a:t> </a:t>
            </a:r>
            <a:r>
              <a:rPr lang="en-US" sz="2800" dirty="0" err="1" smtClean="0"/>
              <a:t>từ</a:t>
            </a:r>
            <a:r>
              <a:rPr lang="en-US" sz="2800" dirty="0" smtClean="0"/>
              <a:t> </a:t>
            </a:r>
            <a:r>
              <a:rPr lang="en-US" sz="2800" dirty="0" err="1" smtClean="0"/>
              <a:t>sách</a:t>
            </a:r>
            <a:r>
              <a:rPr lang="en-US" sz="2800" dirty="0" smtClean="0"/>
              <a:t>.</a:t>
            </a:r>
          </a:p>
          <a:p>
            <a:r>
              <a:rPr lang="en-US" sz="2800" dirty="0" smtClean="0"/>
              <a:t>- </a:t>
            </a:r>
            <a:r>
              <a:rPr lang="en-US" sz="2800" dirty="0" err="1" smtClean="0"/>
              <a:t>Tuyên</a:t>
            </a:r>
            <a:r>
              <a:rPr lang="en-US" sz="2800" dirty="0" smtClean="0"/>
              <a:t> </a:t>
            </a:r>
            <a:r>
              <a:rPr lang="en-US" sz="2800" dirty="0" err="1" smtClean="0"/>
              <a:t>truyền</a:t>
            </a:r>
            <a:r>
              <a:rPr lang="en-US" sz="2800" dirty="0" smtClean="0"/>
              <a:t> </a:t>
            </a:r>
            <a:r>
              <a:rPr lang="en-US" sz="2800" dirty="0" err="1" smtClean="0"/>
              <a:t>hoạt</a:t>
            </a:r>
            <a:r>
              <a:rPr lang="en-US" sz="2800" dirty="0" smtClean="0"/>
              <a:t> </a:t>
            </a:r>
            <a:r>
              <a:rPr lang="en-US" sz="2800" dirty="0" err="1" smtClean="0"/>
              <a:t>động</a:t>
            </a:r>
            <a:r>
              <a:rPr lang="en-US" sz="2800" dirty="0" smtClean="0"/>
              <a:t> </a:t>
            </a:r>
            <a:r>
              <a:rPr lang="en-US" sz="2800" dirty="0" err="1" smtClean="0"/>
              <a:t>đọc</a:t>
            </a:r>
            <a:r>
              <a:rPr lang="en-US" sz="2800" dirty="0" smtClean="0"/>
              <a:t> </a:t>
            </a:r>
            <a:r>
              <a:rPr lang="en-US" sz="2800" dirty="0" err="1" smtClean="0"/>
              <a:t>sách</a:t>
            </a:r>
            <a:r>
              <a:rPr lang="en-US" sz="2800" dirty="0" smtClean="0"/>
              <a:t> </a:t>
            </a:r>
            <a:r>
              <a:rPr lang="en-US" sz="2800" dirty="0" err="1" smtClean="0"/>
              <a:t>và</a:t>
            </a:r>
            <a:r>
              <a:rPr lang="en-US" sz="2800" dirty="0" smtClean="0"/>
              <a:t> </a:t>
            </a:r>
            <a:r>
              <a:rPr lang="en-US" sz="2800" dirty="0" err="1" smtClean="0"/>
              <a:t>biết</a:t>
            </a:r>
            <a:r>
              <a:rPr lang="en-US" sz="2800" dirty="0" smtClean="0"/>
              <a:t> </a:t>
            </a:r>
            <a:r>
              <a:rPr lang="en-US" sz="2800" dirty="0" err="1" smtClean="0"/>
              <a:t>yêu</a:t>
            </a:r>
            <a:r>
              <a:rPr lang="en-US" sz="2800" dirty="0" smtClean="0"/>
              <a:t> </a:t>
            </a:r>
            <a:r>
              <a:rPr lang="en-US" sz="2800" dirty="0" err="1" smtClean="0"/>
              <a:t>quý</a:t>
            </a:r>
            <a:r>
              <a:rPr lang="en-US" sz="2800" dirty="0" smtClean="0"/>
              <a:t>, </a:t>
            </a:r>
            <a:r>
              <a:rPr lang="en-US" sz="2800" dirty="0" err="1" smtClean="0"/>
              <a:t>giữ</a:t>
            </a:r>
            <a:r>
              <a:rPr lang="en-US" sz="2800" dirty="0" smtClean="0"/>
              <a:t> </a:t>
            </a:r>
            <a:r>
              <a:rPr lang="en-US" sz="2800" dirty="0" err="1" smtClean="0"/>
              <a:t>gìn</a:t>
            </a:r>
            <a:r>
              <a:rPr lang="en-US" sz="2800" dirty="0" smtClean="0"/>
              <a:t> </a:t>
            </a:r>
            <a:r>
              <a:rPr lang="en-US" sz="2800" dirty="0" err="1" smtClean="0"/>
              <a:t>sách</a:t>
            </a:r>
            <a:r>
              <a:rPr lang="en-US" sz="2800" dirty="0" smtClean="0"/>
              <a:t>. </a:t>
            </a:r>
            <a:endParaRPr lang="en-US" sz="2800" dirty="0"/>
          </a:p>
        </p:txBody>
      </p:sp>
    </p:spTree>
    <p:extLst>
      <p:ext uri="{BB962C8B-B14F-4D97-AF65-F5344CB8AC3E}">
        <p14:creationId xmlns:p14="http://schemas.microsoft.com/office/powerpoint/2010/main" val="1016889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3" y="770351"/>
            <a:ext cx="916399" cy="864771"/>
          </a:xfrm>
          <a:prstGeom prst="rect">
            <a:avLst/>
          </a:prstGeom>
        </p:spPr>
      </p:pic>
      <p:sp>
        <p:nvSpPr>
          <p:cNvPr id="10" name="TextBox 9"/>
          <p:cNvSpPr txBox="1"/>
          <p:nvPr/>
        </p:nvSpPr>
        <p:spPr>
          <a:xfrm>
            <a:off x="2592802" y="1016022"/>
            <a:ext cx="4051004" cy="461665"/>
          </a:xfrm>
          <a:prstGeom prst="rect">
            <a:avLst/>
          </a:prstGeom>
          <a:ln>
            <a:noFill/>
          </a:ln>
        </p:spPr>
        <p:style>
          <a:lnRef idx="0">
            <a:scrgbClr r="0" g="0" b="0"/>
          </a:lnRef>
          <a:fillRef idx="1002">
            <a:schemeClr val="lt1"/>
          </a:fillRef>
          <a:effectRef idx="0">
            <a:scrgbClr r="0" g="0" b="0"/>
          </a:effectRef>
          <a:fontRef idx="major"/>
        </p:style>
        <p:txBody>
          <a:bodyPr wrap="square" rtlCol="0">
            <a:spAutoFit/>
          </a:bodyPr>
          <a:lstStyle/>
          <a:p>
            <a:r>
              <a:rPr lang="en-US" sz="2400" dirty="0">
                <a:solidFill>
                  <a:srgbClr val="C22D14"/>
                </a:solidFill>
                <a:latin typeface="Arial" panose="020B0604020202020204" pitchFamily="34" charset="0"/>
                <a:cs typeface="Arial" panose="020B0604020202020204" pitchFamily="34" charset="0"/>
              </a:rPr>
              <a:t> </a:t>
            </a:r>
            <a:r>
              <a:rPr lang="en-US" sz="2400" dirty="0" err="1">
                <a:solidFill>
                  <a:schemeClr val="accent1"/>
                </a:solidFill>
                <a:latin typeface="Arial" panose="020B0604020202020204" pitchFamily="34" charset="0"/>
                <a:cs typeface="Arial" panose="020B0604020202020204" pitchFamily="34" charset="0"/>
              </a:rPr>
              <a:t>Hoạt</a:t>
            </a:r>
            <a:r>
              <a:rPr lang="en-US" sz="2400" dirty="0">
                <a:solidFill>
                  <a:schemeClr val="accent1"/>
                </a:solidFill>
                <a:latin typeface="Arial" panose="020B0604020202020204" pitchFamily="34" charset="0"/>
                <a:cs typeface="Arial" panose="020B0604020202020204" pitchFamily="34" charset="0"/>
              </a:rPr>
              <a:t> </a:t>
            </a:r>
            <a:r>
              <a:rPr lang="en-US" sz="2400" dirty="0" err="1" smtClean="0">
                <a:solidFill>
                  <a:schemeClr val="accent1"/>
                </a:solidFill>
                <a:latin typeface="Arial" panose="020B0604020202020204" pitchFamily="34" charset="0"/>
                <a:cs typeface="Arial" panose="020B0604020202020204" pitchFamily="34" charset="0"/>
              </a:rPr>
              <a:t>động</a:t>
            </a:r>
            <a:r>
              <a:rPr lang="en-US" sz="2400" dirty="0" smtClean="0">
                <a:solidFill>
                  <a:schemeClr val="accent1"/>
                </a:solidFill>
                <a:latin typeface="Arial" panose="020B0604020202020204" pitchFamily="34" charset="0"/>
                <a:cs typeface="Arial" panose="020B0604020202020204" pitchFamily="34" charset="0"/>
              </a:rPr>
              <a:t>: </a:t>
            </a:r>
            <a:r>
              <a:rPr lang="en-US" sz="2400" dirty="0" err="1" smtClean="0">
                <a:solidFill>
                  <a:srgbClr val="C22D14"/>
                </a:solidFill>
                <a:latin typeface="Arial" panose="020B0604020202020204" pitchFamily="34" charset="0"/>
                <a:cs typeface="Arial" panose="020B0604020202020204" pitchFamily="34" charset="0"/>
              </a:rPr>
              <a:t>Thực</a:t>
            </a:r>
            <a:r>
              <a:rPr lang="en-US" sz="2400" dirty="0" smtClean="0">
                <a:solidFill>
                  <a:srgbClr val="C22D14"/>
                </a:solidFill>
                <a:latin typeface="Arial" panose="020B0604020202020204" pitchFamily="34" charset="0"/>
                <a:cs typeface="Arial" panose="020B0604020202020204" pitchFamily="34" charset="0"/>
              </a:rPr>
              <a:t> </a:t>
            </a:r>
            <a:r>
              <a:rPr lang="en-US" sz="2400" dirty="0" err="1">
                <a:solidFill>
                  <a:srgbClr val="C22D14"/>
                </a:solidFill>
                <a:latin typeface="Arial" panose="020B0604020202020204" pitchFamily="34" charset="0"/>
                <a:cs typeface="Arial" panose="020B0604020202020204" pitchFamily="34" charset="0"/>
              </a:rPr>
              <a:t>hành</a:t>
            </a:r>
            <a:endParaRPr lang="en-US" sz="2400" dirty="0">
              <a:solidFill>
                <a:srgbClr val="C22D14"/>
              </a:solidFill>
              <a:latin typeface="Arial" panose="020B0604020202020204" pitchFamily="34" charset="0"/>
              <a:cs typeface="Arial" panose="020B0604020202020204" pitchFamily="34" charset="0"/>
            </a:endParaRPr>
          </a:p>
        </p:txBody>
      </p:sp>
      <p:sp>
        <p:nvSpPr>
          <p:cNvPr id="11" name="TextBox 10"/>
          <p:cNvSpPr txBox="1"/>
          <p:nvPr/>
        </p:nvSpPr>
        <p:spPr>
          <a:xfrm>
            <a:off x="2104571" y="1564915"/>
            <a:ext cx="9098399" cy="461665"/>
          </a:xfrm>
          <a:prstGeom prst="rect">
            <a:avLst/>
          </a:prstGeom>
          <a:ln>
            <a:noFill/>
          </a:ln>
        </p:spPr>
        <p:style>
          <a:lnRef idx="0">
            <a:scrgbClr r="0" g="0" b="0"/>
          </a:lnRef>
          <a:fillRef idx="1002">
            <a:schemeClr val="lt1"/>
          </a:fillRef>
          <a:effectRef idx="0">
            <a:scrgbClr r="0" g="0" b="0"/>
          </a:effectRef>
          <a:fontRef idx="major"/>
        </p:style>
        <p:txBody>
          <a:bodyPr wrap="square" rtlCol="0">
            <a:spAutoFit/>
          </a:bodyPr>
          <a:lstStyle/>
          <a:p>
            <a:r>
              <a:rPr lang="en-US" sz="2400">
                <a:latin typeface="Arial" panose="020B0604020202020204" pitchFamily="34" charset="0"/>
                <a:cs typeface="Arial" panose="020B0604020202020204" pitchFamily="34" charset="0"/>
              </a:rPr>
              <a:t>1. Ngày hội đọc sách của trường em diễn ra như thế </a:t>
            </a:r>
            <a:r>
              <a:rPr lang="en-US" sz="2400" smtClean="0">
                <a:latin typeface="Arial" panose="020B0604020202020204" pitchFamily="34" charset="0"/>
                <a:cs typeface="Arial" panose="020B0604020202020204" pitchFamily="34" charset="0"/>
              </a:rPr>
              <a:t>nào?</a:t>
            </a:r>
            <a:endParaRPr lang="en-US" sz="2400">
              <a:latin typeface="Arial" panose="020B0604020202020204" pitchFamily="34" charset="0"/>
              <a:cs typeface="Arial" panose="020B0604020202020204" pitchFamily="34" charset="0"/>
            </a:endParaRPr>
          </a:p>
        </p:txBody>
      </p:sp>
      <p:sp>
        <p:nvSpPr>
          <p:cNvPr id="8" name="TextBox 7"/>
          <p:cNvSpPr txBox="1"/>
          <p:nvPr/>
        </p:nvSpPr>
        <p:spPr>
          <a:xfrm>
            <a:off x="2104571" y="2074312"/>
            <a:ext cx="9098399" cy="461665"/>
          </a:xfrm>
          <a:prstGeom prst="rect">
            <a:avLst/>
          </a:prstGeom>
          <a:ln>
            <a:noFill/>
          </a:ln>
        </p:spPr>
        <p:style>
          <a:lnRef idx="0">
            <a:scrgbClr r="0" g="0" b="0"/>
          </a:lnRef>
          <a:fillRef idx="1002">
            <a:schemeClr val="lt1"/>
          </a:fillRef>
          <a:effectRef idx="0">
            <a:scrgbClr r="0" g="0" b="0"/>
          </a:effectRef>
          <a:fontRef idx="major"/>
        </p:style>
        <p:txBody>
          <a:bodyPr wrap="square" rtlCol="0">
            <a:spAutoFit/>
          </a:bodyPr>
          <a:lstStyle/>
          <a:p>
            <a:r>
              <a:rPr lang="en-US" sz="2400">
                <a:latin typeface="Arial" panose="020B0604020202020204" pitchFamily="34" charset="0"/>
                <a:cs typeface="Arial" panose="020B0604020202020204" pitchFamily="34" charset="0"/>
              </a:rPr>
              <a:t>2. Em thích hoạt động nào </a:t>
            </a:r>
            <a:r>
              <a:rPr lang="en-US" sz="2400" smtClean="0">
                <a:latin typeface="Arial" panose="020B0604020202020204" pitchFamily="34" charset="0"/>
                <a:cs typeface="Arial" panose="020B0604020202020204" pitchFamily="34" charset="0"/>
              </a:rPr>
              <a:t>nhất? </a:t>
            </a:r>
            <a:r>
              <a:rPr lang="en-US" sz="2400">
                <a:latin typeface="Arial" panose="020B0604020202020204" pitchFamily="34" charset="0"/>
                <a:cs typeface="Arial" panose="020B0604020202020204" pitchFamily="34" charset="0"/>
              </a:rPr>
              <a:t>Vì </a:t>
            </a:r>
            <a:r>
              <a:rPr lang="en-US" sz="2400" smtClean="0">
                <a:latin typeface="Arial" panose="020B0604020202020204" pitchFamily="34" charset="0"/>
                <a:cs typeface="Arial" panose="020B0604020202020204" pitchFamily="34" charset="0"/>
              </a:rPr>
              <a:t>sao?</a:t>
            </a:r>
            <a:endParaRPr lang="en-US" sz="2400">
              <a:latin typeface="Arial" panose="020B0604020202020204" pitchFamily="34" charset="0"/>
              <a:cs typeface="Arial" panose="020B0604020202020204" pitchFamily="34" charset="0"/>
            </a:endParaRPr>
          </a:p>
        </p:txBody>
      </p:sp>
      <p:sp>
        <p:nvSpPr>
          <p:cNvPr id="9" name="TextBox 8"/>
          <p:cNvSpPr txBox="1"/>
          <p:nvPr/>
        </p:nvSpPr>
        <p:spPr>
          <a:xfrm>
            <a:off x="2104571" y="2599744"/>
            <a:ext cx="10087429" cy="461665"/>
          </a:xfrm>
          <a:prstGeom prst="rect">
            <a:avLst/>
          </a:prstGeom>
          <a:ln>
            <a:noFill/>
          </a:ln>
        </p:spPr>
        <p:style>
          <a:lnRef idx="0">
            <a:scrgbClr r="0" g="0" b="0"/>
          </a:lnRef>
          <a:fillRef idx="1002">
            <a:schemeClr val="lt1"/>
          </a:fillRef>
          <a:effectRef idx="0">
            <a:scrgbClr r="0" g="0" b="0"/>
          </a:effectRef>
          <a:fontRef idx="major"/>
        </p:style>
        <p:txBody>
          <a:bodyPr wrap="square" rtlCol="0">
            <a:spAutoFit/>
          </a:bodyPr>
          <a:lstStyle/>
          <a:p>
            <a:r>
              <a:rPr lang="en-US" sz="2400">
                <a:latin typeface="Arial" panose="020B0604020202020204" pitchFamily="34" charset="0"/>
                <a:cs typeface="Arial" panose="020B0604020202020204" pitchFamily="34" charset="0"/>
              </a:rPr>
              <a:t>3. Em có nhận xét gì về sự tham gia của các </a:t>
            </a:r>
            <a:r>
              <a:rPr lang="en-US" sz="2400" smtClean="0">
                <a:latin typeface="Arial" panose="020B0604020202020204" pitchFamily="34" charset="0"/>
                <a:cs typeface="Arial" panose="020B0604020202020204" pitchFamily="34" charset="0"/>
              </a:rPr>
              <a:t>bạn học sinh trường em?</a:t>
            </a:r>
            <a:endParaRPr lang="en-US" sz="240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9046" y="3309566"/>
            <a:ext cx="5107284" cy="3548434"/>
          </a:xfrm>
          <a:prstGeom prst="rect">
            <a:avLst/>
          </a:prstGeom>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67496" y="3309566"/>
            <a:ext cx="4935474" cy="3550627"/>
          </a:xfrm>
          <a:prstGeom prst="rect">
            <a:avLst/>
          </a:prstGeom>
        </p:spPr>
      </p:pic>
    </p:spTree>
    <p:extLst>
      <p:ext uri="{BB962C8B-B14F-4D97-AF65-F5344CB8AC3E}">
        <p14:creationId xmlns:p14="http://schemas.microsoft.com/office/powerpoint/2010/main" val="15473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10"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txBox="1">
            <a:spLocks noChangeArrowheads="1"/>
          </p:cNvSpPr>
          <p:nvPr/>
        </p:nvSpPr>
        <p:spPr bwMode="auto">
          <a:xfrm>
            <a:off x="1922063" y="0"/>
            <a:ext cx="8991599" cy="504964"/>
          </a:xfrm>
          <a:prstGeom prst="rect">
            <a:avLst/>
          </a:prstGeom>
          <a:noFill/>
          <a:ln w="9525">
            <a:noFill/>
            <a:miter lim="800000"/>
            <a:headEnd/>
            <a:tailEnd/>
          </a:ln>
          <a:effectLst/>
        </p:spPr>
        <p:txBody>
          <a:bodyPr anchor="ctr"/>
          <a:lstStyle/>
          <a:p>
            <a:pPr eaLnBrk="1" hangingPunct="1">
              <a:defRPr/>
            </a:pPr>
            <a:r>
              <a:rPr lang="en-US" sz="2400" kern="0">
                <a:latin typeface="Arial" panose="020B0604020202020204" pitchFamily="34" charset="0"/>
                <a:cs typeface="Arial" panose="020B0604020202020204" pitchFamily="34" charset="0"/>
              </a:rPr>
              <a:t>	</a:t>
            </a:r>
            <a:r>
              <a:rPr lang="en-US" sz="2400" kern="0" smtClean="0">
                <a:solidFill>
                  <a:srgbClr val="FF0000"/>
                </a:solidFill>
                <a:latin typeface="Arial" panose="020B0604020202020204" pitchFamily="34" charset="0"/>
                <a:cs typeface="Arial" panose="020B0604020202020204" pitchFamily="34" charset="0"/>
              </a:rPr>
              <a:t>Ngày </a:t>
            </a:r>
            <a:r>
              <a:rPr lang="en-US" sz="2400" kern="0">
                <a:solidFill>
                  <a:srgbClr val="FF0000"/>
                </a:solidFill>
                <a:latin typeface="Arial" panose="020B0604020202020204" pitchFamily="34" charset="0"/>
                <a:cs typeface="Arial" panose="020B0604020202020204" pitchFamily="34" charset="0"/>
              </a:rPr>
              <a:t>hội đọc sách </a:t>
            </a:r>
            <a:r>
              <a:rPr lang="en-US" sz="2400" kern="0" smtClean="0">
                <a:solidFill>
                  <a:srgbClr val="FF0000"/>
                </a:solidFill>
                <a:latin typeface="Arial" panose="020B0604020202020204" pitchFamily="34" charset="0"/>
                <a:cs typeface="Arial" panose="020B0604020202020204" pitchFamily="34" charset="0"/>
              </a:rPr>
              <a:t>ở một trường tiểu học</a:t>
            </a:r>
            <a:r>
              <a:rPr lang="en-US" sz="2400">
                <a:latin typeface="Arial" panose="020B0604020202020204" pitchFamily="34" charset="0"/>
                <a:cs typeface="Arial" panose="020B0604020202020204" pitchFamily="34" charset="0"/>
              </a:rPr>
              <a:t>	</a:t>
            </a:r>
          </a:p>
        </p:txBody>
      </p:sp>
      <p:pic>
        <p:nvPicPr>
          <p:cNvPr id="3" name="ngay-hoi-doc-sach-truong-tieu-hoc-nguyen-binh-khiem-quan-1_3IUlV3Wm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87299" y="600498"/>
            <a:ext cx="11124448" cy="6257502"/>
          </a:xfrm>
          <a:prstGeom prst="rect">
            <a:avLst/>
          </a:prstGeom>
        </p:spPr>
      </p:pic>
    </p:spTree>
    <p:extLst>
      <p:ext uri="{BB962C8B-B14F-4D97-AF65-F5344CB8AC3E}">
        <p14:creationId xmlns:p14="http://schemas.microsoft.com/office/powerpoint/2010/main" val="336134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100000">
                <p:cTn id="11" fill="hold" display="0">
                  <p:stCondLst>
                    <p:cond delay="indefinite"/>
                  </p:stCondLst>
                </p:cTn>
                <p:tgtEl>
                  <p:spTgt spid="3"/>
                </p:tgtEl>
              </p:cMediaNode>
            </p:video>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774434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818909" y="365124"/>
            <a:ext cx="5943600" cy="649287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82" y="-110837"/>
            <a:ext cx="5915891" cy="6968835"/>
          </a:xfrm>
          <a:prstGeom prst="rect">
            <a:avLst/>
          </a:prstGeom>
        </p:spPr>
      </p:pic>
    </p:spTree>
    <p:extLst>
      <p:ext uri="{BB962C8B-B14F-4D97-AF65-F5344CB8AC3E}">
        <p14:creationId xmlns:p14="http://schemas.microsoft.com/office/powerpoint/2010/main" val="1040109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
            <a:ext cx="6212127" cy="685800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2128" y="180109"/>
            <a:ext cx="5979872" cy="6858000"/>
          </a:xfrm>
          <a:prstGeom prst="rect">
            <a:avLst/>
          </a:prstGeom>
        </p:spPr>
      </p:pic>
    </p:spTree>
    <p:extLst>
      <p:ext uri="{BB962C8B-B14F-4D97-AF65-F5344CB8AC3E}">
        <p14:creationId xmlns:p14="http://schemas.microsoft.com/office/powerpoint/2010/main" val="1685061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17"/>
          <p:cNvPicPr>
            <a:picLocks noChangeAspect="1"/>
          </p:cNvPicPr>
          <p:nvPr/>
        </p:nvPicPr>
        <p:blipFill>
          <a:blip r:embed="rId2"/>
          <a:stretch>
            <a:fillRect/>
          </a:stretch>
        </p:blipFill>
        <p:spPr>
          <a:xfrm>
            <a:off x="0" y="3275322"/>
            <a:ext cx="12192000" cy="3582678"/>
          </a:xfrm>
          <a:prstGeom prst="rect">
            <a:avLst/>
          </a:prstGeom>
        </p:spPr>
      </p:pic>
      <p:sp>
        <p:nvSpPr>
          <p:cNvPr id="7" name="Rounded Rectangle 6"/>
          <p:cNvSpPr/>
          <p:nvPr/>
        </p:nvSpPr>
        <p:spPr>
          <a:xfrm>
            <a:off x="2898398" y="2163534"/>
            <a:ext cx="6796965" cy="2957615"/>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r>
              <a:rPr lang="en-US" sz="2800" smtClean="0">
                <a:latin typeface="Arial" panose="020B0604020202020204" pitchFamily="34" charset="0"/>
                <a:cs typeface="Arial" panose="020B0604020202020204" pitchFamily="34" charset="0"/>
              </a:rPr>
              <a:t>	Có </a:t>
            </a:r>
            <a:r>
              <a:rPr lang="en-US" sz="2800">
                <a:latin typeface="Arial" panose="020B0604020202020204" pitchFamily="34" charset="0"/>
                <a:cs typeface="Arial" panose="020B0604020202020204" pitchFamily="34" charset="0"/>
              </a:rPr>
              <a:t>mép, có gáy, không mồm</a:t>
            </a:r>
          </a:p>
          <a:p>
            <a:r>
              <a:rPr lang="en-US" sz="2800">
                <a:latin typeface="Arial" panose="020B0604020202020204" pitchFamily="34" charset="0"/>
                <a:cs typeface="Arial" panose="020B0604020202020204" pitchFamily="34" charset="0"/>
              </a:rPr>
              <a:t> </a:t>
            </a:r>
            <a:r>
              <a:rPr lang="en-US" sz="2800" smtClean="0">
                <a:latin typeface="Arial" panose="020B0604020202020204" pitchFamily="34" charset="0"/>
                <a:cs typeface="Arial" panose="020B0604020202020204" pitchFamily="34" charset="0"/>
              </a:rPr>
              <a:t>    Ai </a:t>
            </a:r>
            <a:r>
              <a:rPr lang="en-US" sz="2800">
                <a:latin typeface="Arial" panose="020B0604020202020204" pitchFamily="34" charset="0"/>
                <a:cs typeface="Arial" panose="020B0604020202020204" pitchFamily="34" charset="0"/>
              </a:rPr>
              <a:t>yêu ai quý sẽ càng thông minh</a:t>
            </a:r>
          </a:p>
          <a:p>
            <a:r>
              <a:rPr lang="en-US" sz="2800" smtClean="0">
                <a:latin typeface="Arial" panose="020B0604020202020204" pitchFamily="34" charset="0"/>
                <a:cs typeface="Arial" panose="020B0604020202020204" pitchFamily="34" charset="0"/>
              </a:rPr>
              <a:t>	Chỉ </a:t>
            </a:r>
            <a:r>
              <a:rPr lang="en-US" sz="2800">
                <a:latin typeface="Arial" panose="020B0604020202020204" pitchFamily="34" charset="0"/>
                <a:cs typeface="Arial" panose="020B0604020202020204" pitchFamily="34" charset="0"/>
              </a:rPr>
              <a:t>là trang giấy xinh xinh</a:t>
            </a:r>
          </a:p>
          <a:p>
            <a:r>
              <a:rPr lang="en-US" sz="2800" smtClean="0">
                <a:latin typeface="Arial" panose="020B0604020202020204" pitchFamily="34" charset="0"/>
                <a:cs typeface="Arial" panose="020B0604020202020204" pitchFamily="34" charset="0"/>
              </a:rPr>
              <a:t>     Nhìn </a:t>
            </a:r>
            <a:r>
              <a:rPr lang="en-US" sz="2800">
                <a:latin typeface="Arial" panose="020B0604020202020204" pitchFamily="34" charset="0"/>
                <a:cs typeface="Arial" panose="020B0604020202020204" pitchFamily="34" charset="0"/>
              </a:rPr>
              <a:t>vào là biết càng tinh chuyện đời</a:t>
            </a:r>
            <a:r>
              <a:rPr lang="en-US" sz="2800" smtClean="0">
                <a:latin typeface="Arial" panose="020B0604020202020204" pitchFamily="34" charset="0"/>
                <a:cs typeface="Arial" panose="020B0604020202020204" pitchFamily="34" charset="0"/>
              </a:rPr>
              <a:t>.</a:t>
            </a:r>
          </a:p>
          <a:p>
            <a:pPr algn="ctr"/>
            <a:r>
              <a:rPr lang="en-US" sz="2800" smtClean="0">
                <a:latin typeface="Arial" panose="020B0604020202020204" pitchFamily="34" charset="0"/>
                <a:cs typeface="Arial" panose="020B0604020202020204" pitchFamily="34" charset="0"/>
              </a:rPr>
              <a:t>Là gì ?</a:t>
            </a:r>
            <a:endParaRPr lang="en-US" sz="2800">
              <a:latin typeface="Arial" panose="020B0604020202020204" pitchFamily="34" charset="0"/>
              <a:cs typeface="Arial" panose="020B0604020202020204" pitchFamily="34" charset="0"/>
            </a:endParaRPr>
          </a:p>
        </p:txBody>
      </p:sp>
      <p:sp>
        <p:nvSpPr>
          <p:cNvPr id="8" name="Rounded Rectangle 7"/>
          <p:cNvSpPr/>
          <p:nvPr/>
        </p:nvSpPr>
        <p:spPr>
          <a:xfrm>
            <a:off x="5291842" y="4448275"/>
            <a:ext cx="2385082" cy="473794"/>
          </a:xfrm>
          <a:prstGeom prst="roundRect">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smtClean="0">
                <a:solidFill>
                  <a:schemeClr val="tx1"/>
                </a:solidFill>
                <a:latin typeface="Arial" panose="020B0604020202020204" pitchFamily="34" charset="0"/>
                <a:cs typeface="Arial" panose="020B0604020202020204" pitchFamily="34" charset="0"/>
              </a:rPr>
              <a:t>Quyển sách</a:t>
            </a:r>
            <a:endParaRPr lang="en-US" sz="240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0" name="Rectangle 9"/>
          <p:cNvSpPr/>
          <p:nvPr/>
        </p:nvSpPr>
        <p:spPr>
          <a:xfrm>
            <a:off x="5258330" y="1398043"/>
            <a:ext cx="1827744" cy="461665"/>
          </a:xfrm>
          <a:prstGeom prst="rect">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wrap="none">
            <a:spAutoFit/>
          </a:bodyPr>
          <a:lstStyle/>
          <a:p>
            <a:r>
              <a:rPr lang="en-US" sz="2400">
                <a:solidFill>
                  <a:srgbClr val="002060"/>
                </a:solidFill>
                <a:latin typeface="Arial" panose="020B0604020202020204" pitchFamily="34" charset="0"/>
                <a:cs typeface="Arial" panose="020B0604020202020204" pitchFamily="34" charset="0"/>
              </a:rPr>
              <a:t>Giải câu đố:</a:t>
            </a:r>
          </a:p>
        </p:txBody>
      </p:sp>
      <p:sp>
        <p:nvSpPr>
          <p:cNvPr id="11" name="Rounded Rectangle 10"/>
          <p:cNvSpPr/>
          <p:nvPr/>
        </p:nvSpPr>
        <p:spPr>
          <a:xfrm>
            <a:off x="2898397" y="2177287"/>
            <a:ext cx="6796965" cy="2957615"/>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r>
              <a:rPr lang="en-US" sz="2800" smtClean="0">
                <a:latin typeface="Arial" panose="020B0604020202020204" pitchFamily="34" charset="0"/>
                <a:cs typeface="Arial" panose="020B0604020202020204" pitchFamily="34" charset="0"/>
              </a:rPr>
              <a:t>Cũng gáy, cũng ruột đàng hoàng</a:t>
            </a:r>
          </a:p>
          <a:p>
            <a:r>
              <a:rPr lang="en-US" sz="2800" smtClean="0">
                <a:latin typeface="Arial" panose="020B0604020202020204" pitchFamily="34" charset="0"/>
                <a:cs typeface="Arial" panose="020B0604020202020204" pitchFamily="34" charset="0"/>
              </a:rPr>
              <a:t>Cổ, kim, nhân loại thế gian đều cần.</a:t>
            </a:r>
          </a:p>
          <a:p>
            <a:pPr algn="ctr"/>
            <a:endParaRPr lang="en-US" sz="2800" smtClean="0">
              <a:latin typeface="Arial" panose="020B0604020202020204" pitchFamily="34" charset="0"/>
              <a:cs typeface="Arial" panose="020B0604020202020204" pitchFamily="34" charset="0"/>
            </a:endParaRPr>
          </a:p>
          <a:p>
            <a:pPr algn="ctr"/>
            <a:r>
              <a:rPr lang="en-US" sz="2800" smtClean="0">
                <a:latin typeface="Arial" panose="020B0604020202020204" pitchFamily="34" charset="0"/>
                <a:cs typeface="Arial" panose="020B0604020202020204" pitchFamily="34" charset="0"/>
              </a:rPr>
              <a:t>Là gì ?</a:t>
            </a:r>
            <a:endParaRPr lang="en-US" sz="2800">
              <a:latin typeface="Arial" panose="020B0604020202020204" pitchFamily="34" charset="0"/>
              <a:cs typeface="Arial" panose="020B0604020202020204" pitchFamily="34" charset="0"/>
            </a:endParaRPr>
          </a:p>
        </p:txBody>
      </p:sp>
      <p:sp>
        <p:nvSpPr>
          <p:cNvPr id="12" name="Rounded Rectangle 11"/>
          <p:cNvSpPr/>
          <p:nvPr/>
        </p:nvSpPr>
        <p:spPr>
          <a:xfrm>
            <a:off x="4979661" y="4059465"/>
            <a:ext cx="2385082" cy="473794"/>
          </a:xfrm>
          <a:prstGeom prst="roundRect">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smtClean="0">
                <a:solidFill>
                  <a:schemeClr val="tx1"/>
                </a:solidFill>
                <a:latin typeface="Arial" panose="020B0604020202020204" pitchFamily="34" charset="0"/>
                <a:cs typeface="Arial" panose="020B0604020202020204" pitchFamily="34" charset="0"/>
              </a:rPr>
              <a:t>Quyển sách</a:t>
            </a:r>
            <a:endParaRPr lang="en-US" sz="240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2679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192" y="1665611"/>
            <a:ext cx="5769426" cy="4958366"/>
          </a:xfrm>
          <a:prstGeom prst="rect">
            <a:avLst/>
          </a:prstGeom>
        </p:spPr>
      </p:pic>
      <p:sp>
        <p:nvSpPr>
          <p:cNvPr id="12" name="TextBox 11"/>
          <p:cNvSpPr txBox="1"/>
          <p:nvPr/>
        </p:nvSpPr>
        <p:spPr>
          <a:xfrm>
            <a:off x="7354470" y="1966600"/>
            <a:ext cx="2638444" cy="461665"/>
          </a:xfrm>
          <a:prstGeom prst="rect">
            <a:avLst/>
          </a:prstGeom>
          <a:ln>
            <a:noFill/>
          </a:ln>
        </p:spPr>
        <p:style>
          <a:lnRef idx="0">
            <a:scrgbClr r="0" g="0" b="0"/>
          </a:lnRef>
          <a:fillRef idx="1002">
            <a:schemeClr val="lt1"/>
          </a:fillRef>
          <a:effectRef idx="0">
            <a:scrgbClr r="0" g="0" b="0"/>
          </a:effectRef>
          <a:fontRef idx="major"/>
        </p:style>
        <p:txBody>
          <a:bodyPr wrap="square" rtlCol="0">
            <a:spAutoFit/>
          </a:bodyPr>
          <a:lstStyle/>
          <a:p>
            <a:r>
              <a:rPr lang="en-US" sz="2400">
                <a:latin typeface="Arial" panose="020B0604020202020204" pitchFamily="34" charset="0"/>
                <a:cs typeface="Arial" panose="020B0604020202020204" pitchFamily="34" charset="0"/>
              </a:rPr>
              <a:t>Tên cuốn sách</a:t>
            </a:r>
          </a:p>
        </p:txBody>
      </p:sp>
      <p:sp>
        <p:nvSpPr>
          <p:cNvPr id="14" name="TextBox 13"/>
          <p:cNvSpPr txBox="1"/>
          <p:nvPr/>
        </p:nvSpPr>
        <p:spPr>
          <a:xfrm>
            <a:off x="1851632" y="795371"/>
            <a:ext cx="8843397" cy="461665"/>
          </a:xfrm>
          <a:prstGeom prst="rect">
            <a:avLst/>
          </a:prstGeom>
          <a:ln>
            <a:noFill/>
          </a:ln>
        </p:spPr>
        <p:style>
          <a:lnRef idx="0">
            <a:scrgbClr r="0" g="0" b="0"/>
          </a:lnRef>
          <a:fillRef idx="1002">
            <a:schemeClr val="lt1"/>
          </a:fillRef>
          <a:effectRef idx="0">
            <a:scrgbClr r="0" g="0" b="0"/>
          </a:effectRef>
          <a:fontRef idx="major"/>
        </p:style>
        <p:txBody>
          <a:bodyPr wrap="square" rtlCol="0">
            <a:spAutoFit/>
          </a:bodyPr>
          <a:lstStyle/>
          <a:p>
            <a:r>
              <a:rPr lang="en-US" sz="2400">
                <a:latin typeface="Arial" panose="020B0604020202020204" pitchFamily="34" charset="0"/>
                <a:cs typeface="Arial" panose="020B0604020202020204" pitchFamily="34" charset="0"/>
              </a:rPr>
              <a:t>Giới thiệu với bạn cuốn sách em yêu thích </a:t>
            </a:r>
            <a:r>
              <a:rPr lang="en-US" sz="2400" smtClean="0">
                <a:latin typeface="Arial" panose="020B0604020202020204" pitchFamily="34" charset="0"/>
                <a:cs typeface="Arial" panose="020B0604020202020204" pitchFamily="34" charset="0"/>
              </a:rPr>
              <a:t>nhất theo gợi ý:</a:t>
            </a:r>
            <a:endParaRPr lang="en-US" sz="2400">
              <a:latin typeface="Arial" panose="020B0604020202020204" pitchFamily="34" charset="0"/>
              <a:cs typeface="Arial" panose="020B0604020202020204" pitchFamily="34" charset="0"/>
            </a:endParaRPr>
          </a:p>
        </p:txBody>
      </p:sp>
      <p:sp>
        <p:nvSpPr>
          <p:cNvPr id="15" name="TextBox 14"/>
          <p:cNvSpPr txBox="1"/>
          <p:nvPr/>
        </p:nvSpPr>
        <p:spPr>
          <a:xfrm>
            <a:off x="7354470" y="2553104"/>
            <a:ext cx="2638444" cy="461665"/>
          </a:xfrm>
          <a:prstGeom prst="rect">
            <a:avLst/>
          </a:prstGeom>
          <a:ln>
            <a:noFill/>
          </a:ln>
        </p:spPr>
        <p:style>
          <a:lnRef idx="0">
            <a:scrgbClr r="0" g="0" b="0"/>
          </a:lnRef>
          <a:fillRef idx="1002">
            <a:schemeClr val="lt1"/>
          </a:fillRef>
          <a:effectRef idx="0">
            <a:scrgbClr r="0" g="0" b="0"/>
          </a:effectRef>
          <a:fontRef idx="major"/>
        </p:style>
        <p:txBody>
          <a:bodyPr wrap="square" rtlCol="0">
            <a:spAutoFit/>
          </a:bodyPr>
          <a:lstStyle/>
          <a:p>
            <a:r>
              <a:rPr lang="en-US" sz="2400">
                <a:latin typeface="Arial" panose="020B0604020202020204" pitchFamily="34" charset="0"/>
                <a:cs typeface="Arial" panose="020B0604020202020204" pitchFamily="34" charset="0"/>
              </a:rPr>
              <a:t>Tên tác giả</a:t>
            </a:r>
          </a:p>
        </p:txBody>
      </p:sp>
      <p:sp>
        <p:nvSpPr>
          <p:cNvPr id="16" name="TextBox 15"/>
          <p:cNvSpPr txBox="1"/>
          <p:nvPr/>
        </p:nvSpPr>
        <p:spPr>
          <a:xfrm>
            <a:off x="7354470" y="3096625"/>
            <a:ext cx="2638444" cy="461665"/>
          </a:xfrm>
          <a:prstGeom prst="rect">
            <a:avLst/>
          </a:prstGeom>
          <a:ln>
            <a:noFill/>
          </a:ln>
        </p:spPr>
        <p:style>
          <a:lnRef idx="0">
            <a:scrgbClr r="0" g="0" b="0"/>
          </a:lnRef>
          <a:fillRef idx="1002">
            <a:schemeClr val="lt1"/>
          </a:fillRef>
          <a:effectRef idx="0">
            <a:scrgbClr r="0" g="0" b="0"/>
          </a:effectRef>
          <a:fontRef idx="major"/>
        </p:style>
        <p:txBody>
          <a:bodyPr wrap="square" rtlCol="0">
            <a:spAutoFit/>
          </a:bodyPr>
          <a:lstStyle/>
          <a:p>
            <a:r>
              <a:rPr lang="en-US" sz="2400">
                <a:latin typeface="Arial" panose="020B0604020202020204" pitchFamily="34" charset="0"/>
                <a:cs typeface="Arial" panose="020B0604020202020204" pitchFamily="34" charset="0"/>
              </a:rPr>
              <a:t>Nhân vật </a:t>
            </a:r>
          </a:p>
        </p:txBody>
      </p:sp>
      <p:sp>
        <p:nvSpPr>
          <p:cNvPr id="17" name="TextBox 16"/>
          <p:cNvSpPr txBox="1"/>
          <p:nvPr/>
        </p:nvSpPr>
        <p:spPr>
          <a:xfrm>
            <a:off x="7354470" y="3683129"/>
            <a:ext cx="3431095" cy="461665"/>
          </a:xfrm>
          <a:prstGeom prst="rect">
            <a:avLst/>
          </a:prstGeom>
          <a:ln>
            <a:noFill/>
          </a:ln>
        </p:spPr>
        <p:style>
          <a:lnRef idx="0">
            <a:scrgbClr r="0" g="0" b="0"/>
          </a:lnRef>
          <a:fillRef idx="1002">
            <a:schemeClr val="lt1"/>
          </a:fillRef>
          <a:effectRef idx="0">
            <a:scrgbClr r="0" g="0" b="0"/>
          </a:effectRef>
          <a:fontRef idx="major"/>
        </p:style>
        <p:txBody>
          <a:bodyPr wrap="square" rtlCol="0">
            <a:spAutoFit/>
          </a:bodyPr>
          <a:lstStyle/>
          <a:p>
            <a:r>
              <a:rPr lang="en-US" sz="2400">
                <a:latin typeface="Arial" panose="020B0604020202020204" pitchFamily="34" charset="0"/>
                <a:cs typeface="Arial" panose="020B0604020202020204" pitchFamily="34" charset="0"/>
              </a:rPr>
              <a:t>Nội dung </a:t>
            </a:r>
            <a:r>
              <a:rPr lang="en-US" sz="2400" smtClean="0">
                <a:latin typeface="Arial" panose="020B0604020202020204" pitchFamily="34" charset="0"/>
                <a:cs typeface="Arial" panose="020B0604020202020204" pitchFamily="34" charset="0"/>
              </a:rPr>
              <a:t>mà em </a:t>
            </a:r>
            <a:r>
              <a:rPr lang="en-US" sz="2400">
                <a:latin typeface="Arial" panose="020B0604020202020204" pitchFamily="34" charset="0"/>
                <a:cs typeface="Arial" panose="020B0604020202020204" pitchFamily="34" charset="0"/>
              </a:rPr>
              <a:t>thích</a:t>
            </a:r>
          </a:p>
        </p:txBody>
      </p:sp>
      <p:sp>
        <p:nvSpPr>
          <p:cNvPr id="20" name="TextBox 19"/>
          <p:cNvSpPr txBox="1"/>
          <p:nvPr/>
        </p:nvSpPr>
        <p:spPr>
          <a:xfrm>
            <a:off x="1676403" y="349821"/>
            <a:ext cx="4051004" cy="461665"/>
          </a:xfrm>
          <a:prstGeom prst="rect">
            <a:avLst/>
          </a:prstGeom>
          <a:ln>
            <a:noFill/>
          </a:ln>
        </p:spPr>
        <p:style>
          <a:lnRef idx="0">
            <a:scrgbClr r="0" g="0" b="0"/>
          </a:lnRef>
          <a:fillRef idx="1002">
            <a:schemeClr val="lt1"/>
          </a:fillRef>
          <a:effectRef idx="0">
            <a:scrgbClr r="0" g="0" b="0"/>
          </a:effectRef>
          <a:fontRef idx="major"/>
        </p:style>
        <p:txBody>
          <a:bodyPr wrap="square" rtlCol="0">
            <a:spAutoFit/>
          </a:bodyPr>
          <a:lstStyle/>
          <a:p>
            <a:r>
              <a:rPr lang="en-US" sz="2400">
                <a:solidFill>
                  <a:srgbClr val="C22D14"/>
                </a:solidFill>
                <a:latin typeface="Arial" panose="020B0604020202020204" pitchFamily="34" charset="0"/>
                <a:cs typeface="Arial" panose="020B0604020202020204" pitchFamily="34" charset="0"/>
              </a:rPr>
              <a:t> Hoạt động thực hành</a:t>
            </a:r>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004" y="104150"/>
            <a:ext cx="916399" cy="864771"/>
          </a:xfrm>
          <a:prstGeom prst="rect">
            <a:avLst/>
          </a:prstGeom>
        </p:spPr>
      </p:pic>
      <p:sp>
        <p:nvSpPr>
          <p:cNvPr id="13" name="TextBox 12"/>
          <p:cNvSpPr txBox="1"/>
          <p:nvPr/>
        </p:nvSpPr>
        <p:spPr>
          <a:xfrm>
            <a:off x="7354470" y="4302852"/>
            <a:ext cx="3615016" cy="461665"/>
          </a:xfrm>
          <a:prstGeom prst="rect">
            <a:avLst/>
          </a:prstGeom>
          <a:ln>
            <a:noFill/>
          </a:ln>
        </p:spPr>
        <p:style>
          <a:lnRef idx="0">
            <a:scrgbClr r="0" g="0" b="0"/>
          </a:lnRef>
          <a:fillRef idx="1002">
            <a:schemeClr val="lt1"/>
          </a:fillRef>
          <a:effectRef idx="0">
            <a:scrgbClr r="0" g="0" b="0"/>
          </a:effectRef>
          <a:fontRef idx="major"/>
        </p:style>
        <p:txBody>
          <a:bodyPr wrap="square" rtlCol="0">
            <a:spAutoFit/>
          </a:bodyPr>
          <a:lstStyle/>
          <a:p>
            <a:r>
              <a:rPr lang="en-US" sz="2400" smtClean="0">
                <a:latin typeface="Arial" panose="020B0604020202020204" pitchFamily="34" charset="0"/>
                <a:cs typeface="Arial" panose="020B0604020202020204" pitchFamily="34" charset="0"/>
              </a:rPr>
              <a:t>Nói lí do em yêu thích</a:t>
            </a:r>
            <a:endParaRPr lang="en-US" sz="2400">
              <a:latin typeface="Arial" panose="020B0604020202020204" pitchFamily="34" charset="0"/>
              <a:cs typeface="Arial" panose="020B0604020202020204" pitchFamily="34" charset="0"/>
            </a:endParaRPr>
          </a:p>
        </p:txBody>
      </p:sp>
      <p:sp>
        <p:nvSpPr>
          <p:cNvPr id="19" name="TextBox 18"/>
          <p:cNvSpPr txBox="1"/>
          <p:nvPr/>
        </p:nvSpPr>
        <p:spPr>
          <a:xfrm>
            <a:off x="7354470" y="4922575"/>
            <a:ext cx="3721381" cy="1200329"/>
          </a:xfrm>
          <a:prstGeom prst="rect">
            <a:avLst/>
          </a:prstGeom>
          <a:ln>
            <a:noFill/>
          </a:ln>
        </p:spPr>
        <p:style>
          <a:lnRef idx="0">
            <a:scrgbClr r="0" g="0" b="0"/>
          </a:lnRef>
          <a:fillRef idx="1002">
            <a:schemeClr val="lt1"/>
          </a:fillRef>
          <a:effectRef idx="0">
            <a:scrgbClr r="0" g="0" b="0"/>
          </a:effectRef>
          <a:fontRef idx="major"/>
        </p:style>
        <p:txBody>
          <a:bodyPr wrap="square" rtlCol="0">
            <a:spAutoFit/>
          </a:bodyPr>
          <a:lstStyle/>
          <a:p>
            <a:r>
              <a:rPr lang="en-US" sz="2400">
                <a:latin typeface="Arial" panose="020B0604020202020204" pitchFamily="34" charset="0"/>
                <a:cs typeface="Arial" panose="020B0604020202020204" pitchFamily="34" charset="0"/>
              </a:rPr>
              <a:t>Cảm nghĩ về cuốn sách </a:t>
            </a:r>
            <a:r>
              <a:rPr lang="en-US" sz="2400" smtClean="0">
                <a:latin typeface="Arial" panose="020B0604020202020204" pitchFamily="34" charset="0"/>
                <a:cs typeface="Arial" panose="020B0604020202020204" pitchFamily="34" charset="0"/>
              </a:rPr>
              <a:t>và em </a:t>
            </a:r>
            <a:r>
              <a:rPr lang="en-US" sz="2400">
                <a:latin typeface="Arial" panose="020B0604020202020204" pitchFamily="34" charset="0"/>
                <a:cs typeface="Arial" panose="020B0604020202020204" pitchFamily="34" charset="0"/>
              </a:rPr>
              <a:t>học được điều gì từ </a:t>
            </a:r>
            <a:r>
              <a:rPr lang="en-US" sz="2400" smtClean="0">
                <a:latin typeface="Arial" panose="020B0604020202020204" pitchFamily="34" charset="0"/>
                <a:cs typeface="Arial" panose="020B0604020202020204" pitchFamily="34" charset="0"/>
              </a:rPr>
              <a:t>cuốn sách đó? </a:t>
            </a:r>
            <a:endParaRPr lang="en-US"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7636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16" grpId="0" animBg="1"/>
      <p:bldP spid="17" grpId="0" animBg="1"/>
      <p:bldP spid="20" grpId="0" animBg="1"/>
      <p:bldP spid="13"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69744" y="2327416"/>
            <a:ext cx="9294126" cy="3046988"/>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vi-VN" sz="2400" smtClean="0">
                <a:solidFill>
                  <a:srgbClr val="000000"/>
                </a:solidFill>
                <a:latin typeface="Arial" panose="020B0604020202020204" pitchFamily="34" charset="0"/>
                <a:cs typeface="Arial" panose="020B0604020202020204" pitchFamily="34" charset="0"/>
              </a:rPr>
              <a:t>- </a:t>
            </a:r>
            <a:r>
              <a:rPr lang="vi-VN" sz="2400">
                <a:solidFill>
                  <a:srgbClr val="000000"/>
                </a:solidFill>
                <a:latin typeface="Arial" panose="020B0604020202020204" pitchFamily="34" charset="0"/>
                <a:cs typeface="Arial" panose="020B0604020202020204" pitchFamily="34" charset="0"/>
              </a:rPr>
              <a:t>Tên cuốn sách: Dế Mèn phiêu lưu kí. </a:t>
            </a:r>
          </a:p>
          <a:p>
            <a:pPr algn="just"/>
            <a:r>
              <a:rPr lang="vi-VN" sz="2400">
                <a:solidFill>
                  <a:srgbClr val="000000"/>
                </a:solidFill>
                <a:latin typeface="Arial" panose="020B0604020202020204" pitchFamily="34" charset="0"/>
                <a:cs typeface="Arial" panose="020B0604020202020204" pitchFamily="34" charset="0"/>
              </a:rPr>
              <a:t>- Tác giả: Tô Hoài</a:t>
            </a:r>
          </a:p>
          <a:p>
            <a:pPr algn="just"/>
            <a:r>
              <a:rPr lang="vi-VN" sz="2400">
                <a:solidFill>
                  <a:srgbClr val="000000"/>
                </a:solidFill>
                <a:latin typeface="Arial" panose="020B0604020202020204" pitchFamily="34" charset="0"/>
                <a:cs typeface="Arial" panose="020B0604020202020204" pitchFamily="34" charset="0"/>
              </a:rPr>
              <a:t>- Nhân vật em yêu thích: Dế Mèn</a:t>
            </a:r>
          </a:p>
          <a:p>
            <a:pPr algn="just"/>
            <a:r>
              <a:rPr lang="vi-VN" sz="2400">
                <a:solidFill>
                  <a:srgbClr val="000000"/>
                </a:solidFill>
                <a:latin typeface="Arial" panose="020B0604020202020204" pitchFamily="34" charset="0"/>
                <a:cs typeface="Arial" panose="020B0604020202020204" pitchFamily="34" charset="0"/>
              </a:rPr>
              <a:t>- Nội dung: </a:t>
            </a:r>
            <a:r>
              <a:rPr lang="en-US" sz="2400" smtClean="0">
                <a:solidFill>
                  <a:srgbClr val="000000"/>
                </a:solidFill>
                <a:latin typeface="Arial" panose="020B0604020202020204" pitchFamily="34" charset="0"/>
                <a:cs typeface="Arial" panose="020B0604020202020204" pitchFamily="34" charset="0"/>
              </a:rPr>
              <a:t>Truyện k</a:t>
            </a:r>
            <a:r>
              <a:rPr lang="vi-VN" sz="2400" smtClean="0">
                <a:solidFill>
                  <a:srgbClr val="000000"/>
                </a:solidFill>
                <a:latin typeface="Arial" panose="020B0604020202020204" pitchFamily="34" charset="0"/>
                <a:cs typeface="Arial" panose="020B0604020202020204" pitchFamily="34" charset="0"/>
              </a:rPr>
              <a:t>ể </a:t>
            </a:r>
            <a:r>
              <a:rPr lang="vi-VN" sz="2400">
                <a:solidFill>
                  <a:srgbClr val="000000"/>
                </a:solidFill>
                <a:latin typeface="Arial" panose="020B0604020202020204" pitchFamily="34" charset="0"/>
                <a:cs typeface="Arial" panose="020B0604020202020204" pitchFamily="34" charset="0"/>
              </a:rPr>
              <a:t>về cuộc phiêu lưu của Dế Mèn qua thế giới muôn </a:t>
            </a:r>
            <a:r>
              <a:rPr lang="vi-VN" sz="2400" smtClean="0">
                <a:solidFill>
                  <a:srgbClr val="000000"/>
                </a:solidFill>
                <a:latin typeface="Arial" panose="020B0604020202020204" pitchFamily="34" charset="0"/>
                <a:cs typeface="Arial" panose="020B0604020202020204" pitchFamily="34" charset="0"/>
              </a:rPr>
              <a:t>màu</a:t>
            </a:r>
            <a:r>
              <a:rPr lang="en-US" sz="2400" smtClean="0">
                <a:solidFill>
                  <a:srgbClr val="000000"/>
                </a:solidFill>
                <a:latin typeface="Arial" panose="020B0604020202020204" pitchFamily="34" charset="0"/>
                <a:cs typeface="Arial" panose="020B0604020202020204" pitchFamily="34" charset="0"/>
              </a:rPr>
              <a:t>,</a:t>
            </a:r>
            <a:r>
              <a:rPr lang="vi-VN" sz="2400" smtClean="0">
                <a:solidFill>
                  <a:srgbClr val="000000"/>
                </a:solidFill>
                <a:latin typeface="Arial" panose="020B0604020202020204" pitchFamily="34" charset="0"/>
                <a:cs typeface="Arial" panose="020B0604020202020204" pitchFamily="34" charset="0"/>
              </a:rPr>
              <a:t> </a:t>
            </a:r>
            <a:r>
              <a:rPr lang="vi-VN" sz="2400">
                <a:solidFill>
                  <a:srgbClr val="000000"/>
                </a:solidFill>
                <a:latin typeface="Arial" panose="020B0604020202020204" pitchFamily="34" charset="0"/>
                <a:cs typeface="Arial" panose="020B0604020202020204" pitchFamily="34" charset="0"/>
              </a:rPr>
              <a:t>muôn vẻ của những loài vật nhỏ bé. Trong chuyến đi, Dế Mèn đã kết bạn với rất nhiều </a:t>
            </a:r>
            <a:r>
              <a:rPr lang="en-US" sz="2400" smtClean="0">
                <a:solidFill>
                  <a:srgbClr val="000000"/>
                </a:solidFill>
                <a:latin typeface="Arial" panose="020B0604020202020204" pitchFamily="34" charset="0"/>
                <a:cs typeface="Arial" panose="020B0604020202020204" pitchFamily="34" charset="0"/>
              </a:rPr>
              <a:t>bạn mới</a:t>
            </a:r>
            <a:r>
              <a:rPr lang="vi-VN" sz="2400" smtClean="0">
                <a:solidFill>
                  <a:srgbClr val="000000"/>
                </a:solidFill>
                <a:latin typeface="Arial" panose="020B0604020202020204" pitchFamily="34" charset="0"/>
                <a:cs typeface="Arial" panose="020B0604020202020204" pitchFamily="34" charset="0"/>
              </a:rPr>
              <a:t> </a:t>
            </a:r>
            <a:r>
              <a:rPr lang="vi-VN" sz="2400">
                <a:solidFill>
                  <a:srgbClr val="000000"/>
                </a:solidFill>
                <a:latin typeface="Arial" panose="020B0604020202020204" pitchFamily="34" charset="0"/>
                <a:cs typeface="Arial" panose="020B0604020202020204" pitchFamily="34" charset="0"/>
              </a:rPr>
              <a:t>như Dế Choắt, Dế Trũi và rất nhiều nhân vật khác. Mỗi nhân vật có một tính cách và suy nghĩ khác nhau giúp Dế Mèn học được nhiều bài học hay. </a:t>
            </a:r>
            <a:endParaRPr lang="vi-VN" sz="2400" b="0" i="0">
              <a:solidFill>
                <a:srgbClr val="000000"/>
              </a:solidFill>
              <a:effectLst/>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3" y="770351"/>
            <a:ext cx="916399" cy="864771"/>
          </a:xfrm>
          <a:prstGeom prst="rect">
            <a:avLst/>
          </a:prstGeom>
        </p:spPr>
      </p:pic>
      <p:sp>
        <p:nvSpPr>
          <p:cNvPr id="7" name="TextBox 6"/>
          <p:cNvSpPr txBox="1"/>
          <p:nvPr/>
        </p:nvSpPr>
        <p:spPr>
          <a:xfrm>
            <a:off x="2592802" y="1016022"/>
            <a:ext cx="4051004" cy="461665"/>
          </a:xfrm>
          <a:prstGeom prst="rect">
            <a:avLst/>
          </a:prstGeom>
          <a:ln>
            <a:noFill/>
          </a:ln>
        </p:spPr>
        <p:style>
          <a:lnRef idx="0">
            <a:scrgbClr r="0" g="0" b="0"/>
          </a:lnRef>
          <a:fillRef idx="1002">
            <a:schemeClr val="lt1"/>
          </a:fillRef>
          <a:effectRef idx="0">
            <a:scrgbClr r="0" g="0" b="0"/>
          </a:effectRef>
          <a:fontRef idx="major"/>
        </p:style>
        <p:txBody>
          <a:bodyPr wrap="square" rtlCol="0">
            <a:spAutoFit/>
          </a:bodyPr>
          <a:lstStyle/>
          <a:p>
            <a:r>
              <a:rPr lang="en-US" sz="2400">
                <a:solidFill>
                  <a:srgbClr val="C22D14"/>
                </a:solidFill>
                <a:latin typeface="Arial" panose="020B0604020202020204" pitchFamily="34" charset="0"/>
                <a:cs typeface="Arial" panose="020B0604020202020204" pitchFamily="34" charset="0"/>
              </a:rPr>
              <a:t> Hoạt động thực hành</a:t>
            </a:r>
          </a:p>
        </p:txBody>
      </p:sp>
      <p:sp>
        <p:nvSpPr>
          <p:cNvPr id="8" name="TextBox 7"/>
          <p:cNvSpPr txBox="1"/>
          <p:nvPr/>
        </p:nvSpPr>
        <p:spPr>
          <a:xfrm>
            <a:off x="2768031" y="1461572"/>
            <a:ext cx="8843397" cy="461665"/>
          </a:xfrm>
          <a:prstGeom prst="rect">
            <a:avLst/>
          </a:prstGeom>
          <a:ln>
            <a:noFill/>
          </a:ln>
        </p:spPr>
        <p:style>
          <a:lnRef idx="0">
            <a:scrgbClr r="0" g="0" b="0"/>
          </a:lnRef>
          <a:fillRef idx="1002">
            <a:schemeClr val="lt1"/>
          </a:fillRef>
          <a:effectRef idx="0">
            <a:scrgbClr r="0" g="0" b="0"/>
          </a:effectRef>
          <a:fontRef idx="major"/>
        </p:style>
        <p:txBody>
          <a:bodyPr wrap="square" rtlCol="0">
            <a:spAutoFit/>
          </a:bodyPr>
          <a:lstStyle/>
          <a:p>
            <a:r>
              <a:rPr lang="en-US" sz="2400">
                <a:latin typeface="Arial" panose="020B0604020202020204" pitchFamily="34" charset="0"/>
                <a:cs typeface="Arial" panose="020B0604020202020204" pitchFamily="34" charset="0"/>
              </a:rPr>
              <a:t>Giới thiệu với bạn cuốn sách em yêu thích </a:t>
            </a:r>
            <a:r>
              <a:rPr lang="en-US" sz="2400" smtClean="0">
                <a:latin typeface="Arial" panose="020B0604020202020204" pitchFamily="34" charset="0"/>
                <a:cs typeface="Arial" panose="020B0604020202020204" pitchFamily="34" charset="0"/>
              </a:rPr>
              <a:t>nhất.</a:t>
            </a:r>
            <a:endParaRPr lang="en-US"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26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1846</TotalTime>
  <Words>308</Words>
  <Application>Microsoft Office PowerPoint</Application>
  <PresentationFormat>Custom</PresentationFormat>
  <Paragraphs>46</Paragraphs>
  <Slides>12</Slides>
  <Notes>0</Notes>
  <HiddenSlides>0</HiddenSlides>
  <MMClips>1</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SLIRA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hong luong</dc:creator>
  <cp:lastModifiedBy>chi hoai</cp:lastModifiedBy>
  <cp:revision>440</cp:revision>
  <dcterms:created xsi:type="dcterms:W3CDTF">2021-06-08T07:37:38Z</dcterms:created>
  <dcterms:modified xsi:type="dcterms:W3CDTF">2023-10-25T05:48:40Z</dcterms:modified>
</cp:coreProperties>
</file>