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6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7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8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0" r:id="rId2"/>
    <p:sldMasterId id="2147483732" r:id="rId3"/>
    <p:sldMasterId id="2147483746" r:id="rId4"/>
    <p:sldMasterId id="2147483760" r:id="rId5"/>
    <p:sldMasterId id="2147483774" r:id="rId6"/>
    <p:sldMasterId id="2147483786" r:id="rId7"/>
    <p:sldMasterId id="2147483849" r:id="rId8"/>
    <p:sldMasterId id="2147483861" r:id="rId9"/>
    <p:sldMasterId id="2147483873" r:id="rId10"/>
  </p:sldMasterIdLst>
  <p:notesMasterIdLst>
    <p:notesMasterId r:id="rId35"/>
  </p:notesMasterIdLst>
  <p:sldIdLst>
    <p:sldId id="337" r:id="rId11"/>
    <p:sldId id="360" r:id="rId12"/>
    <p:sldId id="338" r:id="rId13"/>
    <p:sldId id="308" r:id="rId14"/>
    <p:sldId id="339" r:id="rId15"/>
    <p:sldId id="343" r:id="rId16"/>
    <p:sldId id="340" r:id="rId17"/>
    <p:sldId id="344" r:id="rId18"/>
    <p:sldId id="345" r:id="rId19"/>
    <p:sldId id="347" r:id="rId20"/>
    <p:sldId id="348" r:id="rId21"/>
    <p:sldId id="350" r:id="rId22"/>
    <p:sldId id="351" r:id="rId23"/>
    <p:sldId id="352" r:id="rId24"/>
    <p:sldId id="361" r:id="rId25"/>
    <p:sldId id="354" r:id="rId26"/>
    <p:sldId id="355" r:id="rId27"/>
    <p:sldId id="349" r:id="rId28"/>
    <p:sldId id="346" r:id="rId29"/>
    <p:sldId id="356" r:id="rId30"/>
    <p:sldId id="327" r:id="rId31"/>
    <p:sldId id="357" r:id="rId32"/>
    <p:sldId id="358" r:id="rId33"/>
    <p:sldId id="359" r:id="rId3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0FDBF68-F79F-47AC-8855-EF14A2E80A12}">
          <p14:sldIdLst>
            <p14:sldId id="337"/>
            <p14:sldId id="360"/>
            <p14:sldId id="338"/>
            <p14:sldId id="308"/>
            <p14:sldId id="339"/>
            <p14:sldId id="343"/>
            <p14:sldId id="340"/>
            <p14:sldId id="344"/>
            <p14:sldId id="345"/>
            <p14:sldId id="347"/>
            <p14:sldId id="348"/>
            <p14:sldId id="350"/>
            <p14:sldId id="351"/>
            <p14:sldId id="352"/>
            <p14:sldId id="361"/>
            <p14:sldId id="354"/>
            <p14:sldId id="355"/>
            <p14:sldId id="349"/>
            <p14:sldId id="346"/>
            <p14:sldId id="356"/>
          </p14:sldIdLst>
        </p14:section>
        <p14:section name="Untitled Section" id="{D57258EA-FEF7-4B32-A45A-656DA101D383}">
          <p14:sldIdLst>
            <p14:sldId id="327"/>
            <p14:sldId id="357"/>
            <p14:sldId id="358"/>
            <p14:sldId id="3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6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Microsof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CCBF"/>
    <a:srgbClr val="F0FA90"/>
    <a:srgbClr val="2CFE22"/>
    <a:srgbClr val="EBB621"/>
    <a:srgbClr val="7AAA1A"/>
    <a:srgbClr val="F4B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08" autoAdjust="0"/>
    <p:restoredTop sz="97336" autoAdjust="0"/>
  </p:normalViewPr>
  <p:slideViewPr>
    <p:cSldViewPr>
      <p:cViewPr varScale="1">
        <p:scale>
          <a:sx n="69" d="100"/>
          <a:sy n="69" d="100"/>
        </p:scale>
        <p:origin x="558" y="96"/>
      </p:cViewPr>
      <p:guideLst>
        <p:guide orient="horz" pos="2160"/>
        <p:guide pos="3840"/>
        <p:guide orient="horz" pos="2161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heme" Target="theme/theme1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53D6-F9AE-4A7A-8B4A-399D226E2AEB}" type="datetimeFigureOut">
              <a:rPr lang="en-US" smtClean="0"/>
              <a:t>9/28/2023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254D0-D385-4390-9C21-B76E3A32A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6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0D0FD7-BC33-48DC-BC20-51AFF1CC0138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815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294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294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29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065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>
              <a:defRPr/>
            </a:pPr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>
                <a:defRPr/>
              </a:pPr>
              <a:t>24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740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28/09/2023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28/09/2023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54905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99446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09697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62064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28380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79696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91863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7651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2311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324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2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2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28/09/2023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29229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80726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52319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67142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92420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80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1568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7376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88278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689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94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032"/>
            <a:ext cx="12192000" cy="6881427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644694"/>
            <a:ext cx="12192000" cy="5952661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85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57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51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7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8" y="153511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8" y="2174877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9965984" y="6405346"/>
            <a:ext cx="103351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www.1ppt.com/moban/     </a:t>
            </a:r>
            <a:r>
              <a:rPr lang="zh-CN" altLang="en-US" sz="100" kern="0" dirty="0">
                <a:solidFill>
                  <a:prstClr val="white"/>
                </a:solidFill>
              </a:rPr>
              <a:t>行业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www.1ppt.com/hangye/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节日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www.1ppt.com/jieri/   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素材下载：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www.1ppt.com/sucai/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背景图片：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www.1ppt.com/beijing/      PPT</a:t>
            </a:r>
            <a:r>
              <a:rPr lang="zh-CN" altLang="en-US" sz="100" kern="0" dirty="0">
                <a:solidFill>
                  <a:prstClr val="white"/>
                </a:solidFill>
              </a:rPr>
              <a:t>图表下载：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www.1ppt.com/tubiao/    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优秀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www.1ppt.com/xiazai/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www.1ppt.com/powerpoint/      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Word</a:t>
            </a:r>
            <a:r>
              <a:rPr lang="zh-CN" altLang="en-US" sz="100" kern="0" dirty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www.1ppt.com/word/              Excel</a:t>
            </a:r>
            <a:r>
              <a:rPr lang="zh-CN" altLang="en-US" sz="100" kern="0" dirty="0">
                <a:solidFill>
                  <a:prstClr val="white"/>
                </a:solidFill>
              </a:rPr>
              <a:t>教程：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www.1ppt.com/excel/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资料下载：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www.1ppt.com/ziliao/        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课件下载：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www.1ppt.com/kejian/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范文下载：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www.1ppt.com/fanwen/             </a:t>
            </a:r>
            <a:r>
              <a:rPr lang="zh-CN" altLang="en-US" sz="100" kern="0" dirty="0">
                <a:solidFill>
                  <a:prstClr val="white"/>
                </a:solidFill>
              </a:rPr>
              <a:t>试卷下载：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www.1ppt.com/shiti/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教案下载：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www.1ppt.com/jiaoan/      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字体下载：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www.1ppt.com/ziti/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 </a:t>
            </a:r>
            <a:endParaRPr lang="zh-CN" altLang="en-US" sz="100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55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Desktop\矢量httpwww.3lian.comvector（三联www.3lian.com） (2) [转换]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84594" y="189297"/>
            <a:ext cx="734780" cy="45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99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33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26" y="273065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26" y="1435104"/>
            <a:ext cx="4011084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4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28/09/2023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8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C:\Users\Administrator\Desktop\矢量httpwww.3lian.comvector（三联www.3lian.com） (2) [转换]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84594" y="189297"/>
            <a:ext cx="734780" cy="45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6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58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53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53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Administrator\Desktop\矢量httpwww.3lian.comvector（三联www.3lian.com） (2) [转换]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84594" y="189297"/>
            <a:ext cx="734780" cy="45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85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1476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7008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2107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20936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6418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78663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123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28/09/2023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26" y="273066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26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9240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26" y="273066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26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506921" y="6700157"/>
            <a:ext cx="2400267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100" kern="0" dirty="0">
                <a:solidFill>
                  <a:prstClr val="black"/>
                </a:solidFill>
                <a:hlinkClick r:id="rId2"/>
              </a:rPr>
              <a:t>PPT</a:t>
            </a:r>
            <a:r>
              <a:rPr lang="zh-CN" altLang="en-US" sz="100" kern="0" dirty="0">
                <a:solidFill>
                  <a:prstClr val="black"/>
                </a:solidFill>
                <a:hlinkClick r:id="rId2"/>
              </a:rPr>
              <a:t>模板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r>
              <a:rPr lang="en-US" altLang="zh-CN" sz="100" kern="0" dirty="0">
                <a:solidFill>
                  <a:prstClr val="black"/>
                </a:solidFill>
              </a:rPr>
              <a:t>http://www.1ppt.com/moban/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endParaRPr lang="en-US" altLang="zh-CN" sz="1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5736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8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018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4056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0745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073"/>
            <a:ext cx="105156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947418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9964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8766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4385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307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28/09/2023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6714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97491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633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25" y="273062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25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2931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25" y="273062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25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506921" y="6700153"/>
            <a:ext cx="2400267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100" kern="0" dirty="0">
                <a:solidFill>
                  <a:prstClr val="black"/>
                </a:solidFill>
                <a:hlinkClick r:id="rId2"/>
              </a:rPr>
              <a:t>PPT</a:t>
            </a:r>
            <a:r>
              <a:rPr lang="zh-CN" altLang="en-US" sz="100" kern="0" dirty="0">
                <a:solidFill>
                  <a:prstClr val="black"/>
                </a:solidFill>
                <a:hlinkClick r:id="rId2"/>
              </a:rPr>
              <a:t>模板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r>
              <a:rPr lang="en-US" altLang="zh-CN" sz="100" kern="0" dirty="0">
                <a:solidFill>
                  <a:prstClr val="black"/>
                </a:solidFill>
              </a:rPr>
              <a:t>http://www.1ppt.com/moban/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endParaRPr lang="en-US" altLang="zh-CN" sz="1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2355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8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5528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635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9759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073"/>
            <a:ext cx="105156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736588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325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7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7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28/09/2023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7964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37850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17366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97166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55421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57596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14" y="273057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14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0999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14" y="273057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14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506921" y="6700148"/>
            <a:ext cx="2400267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100" kern="0" dirty="0">
                <a:solidFill>
                  <a:prstClr val="black"/>
                </a:solidFill>
                <a:hlinkClick r:id="rId2"/>
              </a:rPr>
              <a:t>PPT</a:t>
            </a:r>
            <a:r>
              <a:rPr lang="zh-CN" altLang="en-US" sz="100" kern="0" dirty="0">
                <a:solidFill>
                  <a:prstClr val="black"/>
                </a:solidFill>
                <a:hlinkClick r:id="rId2"/>
              </a:rPr>
              <a:t>模板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r>
              <a:rPr lang="en-US" altLang="zh-CN" sz="100" kern="0" dirty="0">
                <a:solidFill>
                  <a:prstClr val="black"/>
                </a:solidFill>
              </a:rPr>
              <a:t>http://www.1ppt.com/moban/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endParaRPr lang="en-US" altLang="zh-CN" sz="1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400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8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7263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434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28/09/2023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38894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073"/>
            <a:ext cx="105156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70252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67448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096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8450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3902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31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4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9" y="2505074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38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579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8788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4"/>
            <a:ext cx="3932237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3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28/09/2023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4"/>
            <a:ext cx="3932237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6228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3156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9" y="365124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0758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751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48035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72257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70360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914719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397708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0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6" y="273064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6" y="1435103"/>
            <a:ext cx="4011084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28/09/2023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6" y="273053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6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36591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6" y="273053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6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506921" y="6700144"/>
            <a:ext cx="2400267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100" kern="0" dirty="0">
                <a:solidFill>
                  <a:prstClr val="black"/>
                </a:solidFill>
                <a:hlinkClick r:id="rId2"/>
              </a:rPr>
              <a:t>PPT</a:t>
            </a:r>
            <a:r>
              <a:rPr lang="zh-CN" altLang="en-US" sz="100" kern="0" dirty="0">
                <a:solidFill>
                  <a:prstClr val="black"/>
                </a:solidFill>
                <a:hlinkClick r:id="rId2"/>
              </a:rPr>
              <a:t>模板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r>
              <a:rPr lang="en-US" altLang="zh-CN" sz="100" kern="0" dirty="0">
                <a:solidFill>
                  <a:prstClr val="black"/>
                </a:solidFill>
              </a:rPr>
              <a:t>http://www.1ppt.com/moban/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endParaRPr lang="en-US" altLang="zh-CN" sz="1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4587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4113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2023/9/28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1556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30341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073"/>
            <a:ext cx="105156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3948810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92406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66713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37490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935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8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28/09/2023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3244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17189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52903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42746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62006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65877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4755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47269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22885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217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28/09/2023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28/09/2023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3492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36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35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63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855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813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18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72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28/09/2023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76245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28/09/2023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6450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76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4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4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4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jp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4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1.mp3"/><Relationship Id="rId7" Type="http://schemas.openxmlformats.org/officeDocument/2006/relationships/image" Target="../media/image10.png"/><Relationship Id="rId2" Type="http://schemas.microsoft.com/office/2007/relationships/media" Target="../media/media1.mp3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0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37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37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3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8142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0600" y="78066"/>
            <a:ext cx="3986568" cy="2093387"/>
          </a:xfrm>
          <a:prstGeom prst="rect">
            <a:avLst/>
          </a:prstGeom>
        </p:spPr>
      </p:pic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3BB7972F-39D7-4644-979F-409D3B7E342B}"/>
              </a:ext>
            </a:extLst>
          </p:cNvPr>
          <p:cNvSpPr/>
          <p:nvPr/>
        </p:nvSpPr>
        <p:spPr>
          <a:xfrm>
            <a:off x="1972638" y="668217"/>
            <a:ext cx="1368152" cy="456532"/>
          </a:xfrm>
          <a:prstGeom prst="roundRect">
            <a:avLst>
              <a:gd name="adj" fmla="val 50000"/>
            </a:avLst>
          </a:prstGeom>
          <a:solidFill>
            <a:schemeClr val="bg1">
              <a:alpha val="0"/>
            </a:schemeClr>
          </a:solidFill>
          <a:ln w="15875">
            <a:solidFill>
              <a:srgbClr val="71CD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700" dirty="0" err="1">
                <a:solidFill>
                  <a:schemeClr val="accent4">
                    <a:lumMod val="50000"/>
                  </a:schemeClr>
                </a:solidFill>
                <a:latin typeface="iCiel Cadena" pitchFamily="2" charset="0"/>
              </a:rPr>
              <a:t>Lớp</a:t>
            </a:r>
            <a:r>
              <a:rPr lang="en-US" altLang="zh-CN" sz="2700" dirty="0">
                <a:solidFill>
                  <a:schemeClr val="accent4">
                    <a:lumMod val="50000"/>
                  </a:schemeClr>
                </a:solidFill>
                <a:latin typeface="iCiel Cadena" pitchFamily="2" charset="0"/>
              </a:rPr>
              <a:t> 1 </a:t>
            </a:r>
            <a:endParaRPr lang="ko-KR" altLang="en-US" sz="2700" dirty="0">
              <a:solidFill>
                <a:schemeClr val="accent4">
                  <a:lumMod val="50000"/>
                </a:schemeClr>
              </a:solidFill>
              <a:latin typeface="iCiel Cadena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78393" y="2171452"/>
            <a:ext cx="6490879" cy="175432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-US" altLang="zh-CN" sz="4800" dirty="0"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CHỦ ĐỀ 2 </a:t>
            </a:r>
          </a:p>
          <a:p>
            <a:r>
              <a:rPr lang="en-US" altLang="zh-CN" sz="6000" dirty="0">
                <a:solidFill>
                  <a:srgbClr val="0070C0"/>
                </a:solidFill>
                <a:latin typeface="iCiel Cadena" pitchFamily="2" charset="0"/>
                <a:ea typeface="微软雅黑" panose="020B0503020204020204" pitchFamily="34" charset="-122"/>
              </a:rPr>
              <a:t>NGÔI NHÀ CỦA EM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5605682"/>
            <a:ext cx="828764" cy="720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5227" y="6075970"/>
            <a:ext cx="484045" cy="63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等腰三角形 7"/>
          <p:cNvSpPr/>
          <p:nvPr/>
        </p:nvSpPr>
        <p:spPr>
          <a:xfrm rot="21283757">
            <a:off x="9730665" y="6216576"/>
            <a:ext cx="225748" cy="36641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4283" y="4767688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GV: PHÙ THỊ HUYỀN ANH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66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2" presetClass="entr" presetSubtype="3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8" presetClass="emph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61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066 -0.00509 L -0.08732 -0.02151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97 -0.31067 L -0.0276 -0.10548 C -0.05833 -0.01388 -0.14323 0.07148 -0.18177 0.04858 L -0.26736 -0.00208 " pathEditMode="relative" rAng="6842921" ptsTypes="FfFF">
                                      <p:cBhvr>
                                        <p:cTn id="6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17" y="154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18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chan trời sang tạo lớp 1\ihjk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777011"/>
            <a:ext cx="2618381" cy="2239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chan trời sang tạo lớp 1\jghjghj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775" y="868189"/>
            <a:ext cx="2242009" cy="220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chan trời sang tạo lớp 1\fhj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689" y="1071512"/>
            <a:ext cx="2094002" cy="1914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chan trời sang tạo lớp 1\jhfgj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515" y="3791844"/>
            <a:ext cx="3140111" cy="157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chan trời sang tạo lớp 1\fgjjfj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632" y="3378645"/>
            <a:ext cx="2130290" cy="213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D:\chan trời sang tạo lớp 1\op;k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399" y="5943054"/>
            <a:ext cx="60213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845281" y="-3238"/>
            <a:ext cx="6362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iCiel Cadena" pitchFamily="2" charset="0"/>
              </a:rPr>
              <a:t>Vẽ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ngôi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nhà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từ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những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hình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và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màu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cơ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bản</a:t>
            </a:r>
            <a:r>
              <a:rPr lang="en-US" sz="2800" dirty="0">
                <a:latin typeface="iCiel Cadena" pitchFamily="2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51435" y="6285034"/>
            <a:ext cx="4956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lam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594596" y="2891764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514705" y="2844739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 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379534" y="2898190"/>
            <a:ext cx="1422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 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23626" y="5316693"/>
            <a:ext cx="173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 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86071" y="5390475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11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4" grpId="0"/>
      <p:bldP spid="25" grpId="0"/>
      <p:bldP spid="26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58277" y="100479"/>
            <a:ext cx="36676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iCiel Cadena" pitchFamily="2" charset="0"/>
              </a:rPr>
              <a:t>C</a:t>
            </a:r>
            <a:r>
              <a:rPr lang="en-US" sz="2800" b="1" dirty="0" err="1" smtClean="0">
                <a:solidFill>
                  <a:srgbClr val="FF0000"/>
                </a:solidFill>
                <a:latin typeface="iCiel Cadena" pitchFamily="2" charset="0"/>
              </a:rPr>
              <a:t>ác</a:t>
            </a:r>
            <a:r>
              <a:rPr lang="en-US" sz="2800" b="1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iCiel Cadena" pitchFamily="2" charset="0"/>
              </a:rPr>
              <a:t>bước</a:t>
            </a:r>
            <a:r>
              <a:rPr lang="en-US" sz="2800" b="1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iCiel Cadena" pitchFamily="2" charset="0"/>
              </a:rPr>
              <a:t>thực</a:t>
            </a:r>
            <a:r>
              <a:rPr lang="en-US" sz="2800" b="1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iCiel Cadena" pitchFamily="2" charset="0"/>
              </a:rPr>
              <a:t>hiện</a:t>
            </a:r>
            <a:r>
              <a:rPr lang="en-US" sz="2800" b="1" dirty="0" smtClean="0">
                <a:solidFill>
                  <a:srgbClr val="FF0000"/>
                </a:solidFill>
                <a:latin typeface="iCiel Cadena" pitchFamily="2" charset="0"/>
              </a:rPr>
              <a:t>: </a:t>
            </a:r>
            <a:endParaRPr lang="en-US" sz="2800" b="1" dirty="0">
              <a:solidFill>
                <a:srgbClr val="FF0000"/>
              </a:solidFill>
              <a:latin typeface="iCiel Cadena" pitchFamily="2" charset="0"/>
            </a:endParaRPr>
          </a:p>
        </p:txBody>
      </p:sp>
      <p:pic>
        <p:nvPicPr>
          <p:cNvPr id="1028" name="Picture 4" descr="D:\chan trời sang tạo lớp 1\hjhgjh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066800"/>
            <a:ext cx="5105400" cy="46708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43000" y="5919189"/>
            <a:ext cx="95333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 :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khung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255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1462" y="5962133"/>
            <a:ext cx="64513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 :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ô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1" name="Picture 3" descr="D:\chan trời sang tạo lớp 1\ujhknml,k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609601"/>
            <a:ext cx="5791200" cy="50864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84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5410200"/>
            <a:ext cx="109727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 :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hêm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D:\chan trời sang tạo lớp 1\ụkjhkjh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28600"/>
            <a:ext cx="5411454" cy="492416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80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760">
        <p14:prism/>
      </p:transition>
    </mc:Choice>
    <mc:Fallback xmlns="">
      <p:transition spd="slow" advTm="37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chan trời sang tạo lớp 1\hgkj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57" y="1521970"/>
            <a:ext cx="3290726" cy="390080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chan trời sang tạo lớp 1\jgkj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21970"/>
            <a:ext cx="3188484" cy="390080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chan trời sang tạo lớp 1\ghjkhkhj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1501188"/>
            <a:ext cx="3159004" cy="39406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65888" y="147935"/>
            <a:ext cx="67172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iCiel Cadena" pitchFamily="2" charset="0"/>
              </a:rPr>
              <a:t>Hoặc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tạo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hình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ngôi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nhà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có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mái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hình</a:t>
            </a:r>
            <a:r>
              <a:rPr lang="en-US" sz="2800" dirty="0">
                <a:latin typeface="iCiel Cadena" pitchFamily="2" charset="0"/>
              </a:rPr>
              <a:t> tam </a:t>
            </a:r>
            <a:r>
              <a:rPr lang="en-US" sz="2800" dirty="0" err="1">
                <a:latin typeface="iCiel Cadena" pitchFamily="2" charset="0"/>
              </a:rPr>
              <a:t>giác</a:t>
            </a:r>
            <a:r>
              <a:rPr lang="en-US" sz="2800" dirty="0">
                <a:latin typeface="iCiel Cadena" pitchFamily="2" charset="0"/>
              </a:rPr>
              <a:t> </a:t>
            </a:r>
          </a:p>
          <a:p>
            <a:pPr algn="ctr"/>
            <a:r>
              <a:rPr lang="en-US" sz="2800" dirty="0" err="1">
                <a:latin typeface="iCiel Cadena" pitchFamily="2" charset="0"/>
              </a:rPr>
              <a:t>và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các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hình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cơ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bản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kiểu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khác</a:t>
            </a:r>
            <a:r>
              <a:rPr lang="en-US" sz="2800" dirty="0">
                <a:latin typeface="iCiel Cadena" pitchFamily="2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6984" y="6069357"/>
            <a:ext cx="981359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iCiel Cadena" pitchFamily="2" charset="0"/>
              </a:rPr>
              <a:t>Bước</a:t>
            </a:r>
            <a:r>
              <a:rPr lang="en-US" sz="2000" dirty="0">
                <a:latin typeface="iCiel Cadena" pitchFamily="2" charset="0"/>
              </a:rPr>
              <a:t> 1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783111" y="5823136"/>
            <a:ext cx="1063112" cy="43088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iCiel Cadena" pitchFamily="2" charset="0"/>
              </a:rPr>
              <a:t>Bước</a:t>
            </a:r>
            <a:r>
              <a:rPr lang="en-US" sz="2200" dirty="0">
                <a:latin typeface="iCiel Cadena" pitchFamily="2" charset="0"/>
              </a:rPr>
              <a:t> 3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61387" y="5864231"/>
            <a:ext cx="1063112" cy="43088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iCiel Cadena" pitchFamily="2" charset="0"/>
              </a:rPr>
              <a:t>Bước</a:t>
            </a:r>
            <a:r>
              <a:rPr lang="en-US" sz="2200" dirty="0">
                <a:latin typeface="iCiel Cadena" pitchFamily="2" charset="0"/>
              </a:rPr>
              <a:t> 2 </a:t>
            </a:r>
          </a:p>
        </p:txBody>
      </p:sp>
    </p:spTree>
    <p:extLst>
      <p:ext uri="{BB962C8B-B14F-4D97-AF65-F5344CB8AC3E}">
        <p14:creationId xmlns:p14="http://schemas.microsoft.com/office/powerpoint/2010/main" val="65979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52399"/>
            <a:ext cx="8940401" cy="69342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293533"/>
            <a:ext cx="1102698" cy="13628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08264" y="3048000"/>
            <a:ext cx="713951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4400" dirty="0">
                <a:solidFill>
                  <a:srgbClr val="0070C0"/>
                </a:solidFill>
                <a:latin typeface="iCiel Cadena" pitchFamily="2" charset="0"/>
              </a:rPr>
              <a:t>Tham khảo bài vẽ của các bạn </a:t>
            </a:r>
          </a:p>
          <a:p>
            <a:pPr algn="ctr"/>
            <a:r>
              <a:rPr lang="vi-VN" sz="4400" dirty="0">
                <a:solidFill>
                  <a:srgbClr val="0070C0"/>
                </a:solidFill>
                <a:latin typeface="iCiel Cadena" pitchFamily="2" charset="0"/>
              </a:rPr>
              <a:t>để có thêm ý tưởng </a:t>
            </a:r>
          </a:p>
        </p:txBody>
      </p:sp>
    </p:spTree>
    <p:extLst>
      <p:ext uri="{BB962C8B-B14F-4D97-AF65-F5344CB8AC3E}">
        <p14:creationId xmlns:p14="http://schemas.microsoft.com/office/powerpoint/2010/main" val="384532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chan trời sang tạo lớp 1\fjgj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0" y="641298"/>
            <a:ext cx="7603873" cy="50925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58508" y="5933470"/>
            <a:ext cx="69765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iCiel Cadena" pitchFamily="2" charset="0"/>
              </a:rPr>
              <a:t> “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0"/>
              </a:rPr>
              <a:t>Khu</a:t>
            </a:r>
            <a:r>
              <a:rPr lang="en-US" sz="36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0"/>
              </a:rPr>
              <a:t>nhà</a:t>
            </a:r>
            <a:r>
              <a:rPr lang="en-US" sz="36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latin typeface="iCiel Cadena" pitchFamily="2" charset="0"/>
              </a:rPr>
              <a:t> ” –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0"/>
              </a:rPr>
              <a:t>Tranh</a:t>
            </a:r>
            <a:r>
              <a:rPr lang="en-US" sz="36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0"/>
              </a:rPr>
              <a:t>sáp</a:t>
            </a:r>
            <a:r>
              <a:rPr lang="en-US" sz="36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iCiel Cadena" pitchFamily="2" charset="0"/>
              </a:rPr>
              <a:t>màu</a:t>
            </a:r>
            <a:r>
              <a:rPr lang="en-US" sz="3600" dirty="0"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597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4794" y="5933470"/>
            <a:ext cx="70679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iCiel Cadena" pitchFamily="2" charset="0"/>
              </a:rPr>
              <a:t> “  </a:t>
            </a:r>
            <a:r>
              <a:rPr lang="en-US" sz="3200" dirty="0" err="1">
                <a:solidFill>
                  <a:srgbClr val="FF0000"/>
                </a:solidFill>
                <a:latin typeface="iCiel Cadena" pitchFamily="2" charset="0"/>
              </a:rPr>
              <a:t>Tòa</a:t>
            </a:r>
            <a:r>
              <a:rPr lang="en-US" sz="32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adena" pitchFamily="2" charset="0"/>
              </a:rPr>
              <a:t>nhà</a:t>
            </a:r>
            <a:r>
              <a:rPr lang="en-US" sz="32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adena" pitchFamily="2" charset="0"/>
              </a:rPr>
              <a:t>Bitexco</a:t>
            </a:r>
            <a:r>
              <a:rPr lang="en-US" sz="3200" dirty="0">
                <a:solidFill>
                  <a:srgbClr val="FF0000"/>
                </a:solidFill>
                <a:latin typeface="iCiel Cadena" pitchFamily="2" charset="0"/>
              </a:rPr>
              <a:t>  ” – </a:t>
            </a:r>
            <a:r>
              <a:rPr lang="en-US" sz="3200" dirty="0" err="1">
                <a:solidFill>
                  <a:srgbClr val="FF0000"/>
                </a:solidFill>
                <a:latin typeface="iCiel Cadena" pitchFamily="2" charset="0"/>
              </a:rPr>
              <a:t>tranh</a:t>
            </a:r>
            <a:r>
              <a:rPr lang="en-US" sz="32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adena" pitchFamily="2" charset="0"/>
              </a:rPr>
              <a:t>sáp</a:t>
            </a:r>
            <a:r>
              <a:rPr lang="en-US" sz="32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adena" pitchFamily="2" charset="0"/>
              </a:rPr>
              <a:t>màu</a:t>
            </a:r>
            <a:r>
              <a:rPr lang="en-US" sz="3200" dirty="0"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</p:txBody>
      </p:sp>
      <p:pic>
        <p:nvPicPr>
          <p:cNvPr id="6146" name="Picture 2" descr="D:\chan trời sang tạo lớp 1\yijugi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1" y="685800"/>
            <a:ext cx="7674323" cy="5029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0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988" y="2971811"/>
            <a:ext cx="1918429" cy="3194087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639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641" y="1353352"/>
            <a:ext cx="1269162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8971121" y="-67007"/>
            <a:ext cx="1174911" cy="145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529" y="281963"/>
            <a:ext cx="1347858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1959"/>
            <a:ext cx="7696342" cy="3531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1923105" y="1120341"/>
            <a:ext cx="7634117" cy="2492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 3</a:t>
            </a:r>
          </a:p>
          <a:p>
            <a:pPr algn="ctr"/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Luyện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tập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–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sáng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tạo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 </a:t>
            </a:r>
          </a:p>
          <a:p>
            <a:pPr algn="ctr"/>
            <a:endParaRPr lang="zh-CN" altLang="en-US" sz="5400" b="1" dirty="0"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51" y="3519847"/>
            <a:ext cx="3447662" cy="25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20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52399"/>
            <a:ext cx="8940401" cy="69342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293533"/>
            <a:ext cx="1102698" cy="13628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89843" y="2209801"/>
            <a:ext cx="7069756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iCiel Cadena" pitchFamily="2" charset="0"/>
              </a:rPr>
              <a:t>Thực</a:t>
            </a:r>
            <a:r>
              <a:rPr lang="en-US" sz="54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iCiel Cadena" pitchFamily="2" charset="0"/>
              </a:rPr>
              <a:t>hành</a:t>
            </a:r>
            <a:r>
              <a:rPr lang="en-US" sz="5400" dirty="0">
                <a:solidFill>
                  <a:srgbClr val="FF0000"/>
                </a:solidFill>
                <a:latin typeface="iCiel Cadena" pitchFamily="2" charset="0"/>
              </a:rPr>
              <a:t>:</a:t>
            </a:r>
            <a:endParaRPr lang="en-US" sz="5400" dirty="0" smtClean="0">
              <a:solidFill>
                <a:srgbClr val="FF0000"/>
              </a:solidFill>
              <a:latin typeface="iCiel Cadena" pitchFamily="2" charset="0"/>
            </a:endParaRPr>
          </a:p>
          <a:p>
            <a:r>
              <a:rPr lang="en-US" sz="54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5400" dirty="0" smtClean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iCiel Cadena" pitchFamily="2" charset="0"/>
              </a:rPr>
              <a:t>Vẽ</a:t>
            </a:r>
            <a:r>
              <a:rPr lang="en-US" sz="4400" dirty="0" smtClean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các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ngôi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nhà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theo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  ý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thích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và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vẽ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theo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trí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 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tưởng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tượng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của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các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em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6747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5c95d9be9ffa50fc92ed5552156a00c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65948">
            <a:off x="1689510" y="-849868"/>
            <a:ext cx="8731776" cy="64494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0" y="1295400"/>
            <a:ext cx="4905189" cy="261610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altLang="zh-CN" sz="4400" dirty="0" err="1"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Tiết</a:t>
            </a:r>
            <a:r>
              <a:rPr lang="en-US" altLang="zh-CN" sz="4400" dirty="0"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1 </a:t>
            </a:r>
          </a:p>
          <a:p>
            <a:r>
              <a:rPr lang="en-US" altLang="zh-CN" sz="60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Vẽ</a:t>
            </a:r>
            <a:r>
              <a:rPr lang="en-US" altLang="zh-CN" sz="6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60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ngôi</a:t>
            </a:r>
            <a:r>
              <a:rPr lang="en-US" altLang="zh-CN" sz="6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60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nhà</a:t>
            </a:r>
            <a:r>
              <a:rPr lang="en-US" altLang="zh-CN" sz="6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60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từ</a:t>
            </a:r>
            <a:r>
              <a:rPr lang="en-US" altLang="zh-CN" sz="6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</a:p>
          <a:p>
            <a:pPr algn="ctr"/>
            <a:r>
              <a:rPr lang="en-US" altLang="zh-CN" sz="60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hình</a:t>
            </a:r>
            <a:r>
              <a:rPr lang="en-US" altLang="zh-CN" sz="6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60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cơ</a:t>
            </a:r>
            <a:r>
              <a:rPr lang="en-US" altLang="zh-CN" sz="6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60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bản</a:t>
            </a:r>
            <a:r>
              <a:rPr lang="en-US" altLang="zh-CN" sz="6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endParaRPr lang="zh-CN" altLang="en-US" sz="60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iCiel Cadena" pitchFamily="2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1745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988" y="2971811"/>
            <a:ext cx="1918429" cy="3194087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639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641" y="1353352"/>
            <a:ext cx="1269162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8971121" y="-67007"/>
            <a:ext cx="1174911" cy="145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529" y="281963"/>
            <a:ext cx="1347858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1959"/>
            <a:ext cx="7696342" cy="3531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2438401" y="1211519"/>
            <a:ext cx="6484244" cy="2492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 4</a:t>
            </a:r>
          </a:p>
          <a:p>
            <a:pPr algn="ctr"/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Phân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tích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–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đánh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giá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endParaRPr lang="zh-CN" altLang="en-US" sz="5400" b="1" dirty="0"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51" y="3519847"/>
            <a:ext cx="3447662" cy="25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5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GIAO AN\ảnh tài liệu\pngegg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02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95400"/>
            <a:ext cx="10271142" cy="3733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62200" y="2438400"/>
            <a:ext cx="905087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Giới</a:t>
            </a:r>
            <a:r>
              <a:rPr lang="en-US" sz="5400" dirty="0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thiệu</a:t>
            </a:r>
            <a:r>
              <a:rPr lang="en-US" sz="5400" dirty="0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sản</a:t>
            </a:r>
            <a:r>
              <a:rPr lang="en-US" sz="5400" dirty="0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phẩm</a:t>
            </a:r>
            <a:r>
              <a:rPr lang="en-US" sz="5400" dirty="0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và</a:t>
            </a:r>
            <a:r>
              <a:rPr lang="en-US" sz="5400" dirty="0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nhận</a:t>
            </a:r>
            <a:r>
              <a:rPr lang="en-US" sz="5400" dirty="0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xét</a:t>
            </a:r>
            <a:r>
              <a:rPr lang="en-US" sz="5400" dirty="0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 ,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đánh</a:t>
            </a:r>
            <a:r>
              <a:rPr lang="en-US" sz="5400" dirty="0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giá</a:t>
            </a:r>
            <a:r>
              <a:rPr lang="en-US" sz="5400" dirty="0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 </a:t>
            </a:r>
          </a:p>
          <a:p>
            <a:pPr algn="ctr"/>
            <a:r>
              <a:rPr lang="en-US" sz="5400" dirty="0" err="1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sản</a:t>
            </a:r>
            <a:r>
              <a:rPr lang="en-US" sz="5400" dirty="0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phẩm</a:t>
            </a:r>
            <a:r>
              <a:rPr lang="en-US" sz="5400" dirty="0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c</a:t>
            </a:r>
            <a:r>
              <a:rPr lang="en-US" sz="5400" dirty="0" err="1" smtClean="0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ủa</a:t>
            </a:r>
            <a:r>
              <a:rPr lang="en-US" sz="5400" dirty="0" smtClean="0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mình</a:t>
            </a:r>
            <a:r>
              <a:rPr lang="en-US" sz="5400" dirty="0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và</a:t>
            </a:r>
            <a:r>
              <a:rPr lang="en-US" sz="5400" dirty="0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bạn</a:t>
            </a:r>
            <a:r>
              <a:rPr lang="en-US" sz="5400" dirty="0">
                <a:solidFill>
                  <a:srgbClr val="FF0000"/>
                </a:solidFill>
                <a:latin typeface="iCiel Cadena" pitchFamily="2" charset="-93"/>
                <a:cs typeface="Times New Roman" pitchFamily="18" charset="0"/>
              </a:rPr>
              <a:t>  </a:t>
            </a:r>
            <a:endParaRPr lang="vi-VN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05298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988" y="2971811"/>
            <a:ext cx="1918429" cy="3194087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639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641" y="1353352"/>
            <a:ext cx="1269162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8971121" y="-67007"/>
            <a:ext cx="1174911" cy="145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529" y="281963"/>
            <a:ext cx="1347858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1959"/>
            <a:ext cx="7696342" cy="3531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2209801" y="1211519"/>
            <a:ext cx="6781799" cy="2492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 5</a:t>
            </a:r>
          </a:p>
          <a:p>
            <a:pPr algn="ctr"/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Vận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dụng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–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phát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triển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endParaRPr lang="zh-CN" altLang="en-US" sz="5400" b="1" dirty="0"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51" y="3519847"/>
            <a:ext cx="3447662" cy="25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69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-286912"/>
            <a:ext cx="10210800" cy="714491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293533"/>
            <a:ext cx="1102698" cy="13628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0" y="1828800"/>
            <a:ext cx="79335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600" dirty="0">
                <a:solidFill>
                  <a:srgbClr val="0070C0"/>
                </a:solidFill>
                <a:latin typeface="iCiel Cadena" pitchFamily="2" charset="0"/>
              </a:rPr>
              <a:t>Về nhà vận </a:t>
            </a:r>
            <a:r>
              <a:rPr lang="vi-VN" sz="3600" dirty="0" smtClean="0">
                <a:solidFill>
                  <a:srgbClr val="0070C0"/>
                </a:solidFill>
                <a:latin typeface="iCiel Cadena" pitchFamily="2" charset="0"/>
              </a:rPr>
              <a:t>d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ụ</a:t>
            </a:r>
            <a:r>
              <a:rPr lang="vi-VN" sz="3600" dirty="0" smtClean="0">
                <a:solidFill>
                  <a:srgbClr val="0070C0"/>
                </a:solidFill>
                <a:latin typeface="iCiel Cadena" pitchFamily="2" charset="0"/>
              </a:rPr>
              <a:t>ng </a:t>
            </a:r>
            <a:r>
              <a:rPr lang="vi-VN" sz="3600" dirty="0">
                <a:solidFill>
                  <a:srgbClr val="0070C0"/>
                </a:solidFill>
                <a:latin typeface="iCiel Cadena" pitchFamily="2" charset="0"/>
              </a:rPr>
              <a:t>kiến thức học được </a:t>
            </a:r>
          </a:p>
          <a:p>
            <a:pPr>
              <a:lnSpc>
                <a:spcPct val="150000"/>
              </a:lnSpc>
            </a:pP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c</a:t>
            </a:r>
            <a:r>
              <a:rPr lang="en-US" sz="3600" dirty="0" err="1" smtClean="0">
                <a:solidFill>
                  <a:srgbClr val="0070C0"/>
                </a:solidFill>
                <a:latin typeface="iCiel Cadena" pitchFamily="2" charset="0"/>
              </a:rPr>
              <a:t>ó</a:t>
            </a:r>
            <a:r>
              <a:rPr lang="en-US" sz="3600" dirty="0" smtClean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thể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sử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dụng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những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hộp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bìa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giấy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tạo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Ngôi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nhà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với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nhiều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dạng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iCiel Cadena" pitchFamily="2" charset="0"/>
              </a:rPr>
              <a:t>khác</a:t>
            </a:r>
            <a:r>
              <a:rPr lang="en-US" sz="3600" dirty="0" smtClean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nhau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chất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liệu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khác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nhau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endParaRPr lang="vi-VN" sz="3600" dirty="0">
              <a:solidFill>
                <a:srgbClr val="0070C0"/>
              </a:solidFill>
              <a:latin typeface="iCiel Caden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84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003" y="198187"/>
            <a:ext cx="7198073" cy="622260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99" y="4438810"/>
            <a:ext cx="2054182" cy="209685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527622"/>
            <a:ext cx="1718930" cy="2438199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1980446" y="4120496"/>
            <a:ext cx="2793822" cy="2414904"/>
            <a:chOff x="456446" y="3090372"/>
            <a:chExt cx="2793822" cy="181117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446" y="3658069"/>
              <a:ext cx="1871317" cy="1243481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7180" y="3090372"/>
              <a:ext cx="963088" cy="1725025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89238">
            <a:off x="6019837" y="179108"/>
            <a:ext cx="2846597" cy="26901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510" y="304825"/>
            <a:ext cx="883847" cy="121909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597" y="1746717"/>
            <a:ext cx="572977" cy="116220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362200" y="2265820"/>
            <a:ext cx="82731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  <a:t>  </a:t>
            </a:r>
            <a:r>
              <a:rPr lang="en-US" sz="4800" b="1" dirty="0">
                <a:solidFill>
                  <a:srgbClr val="FF0000"/>
                </a:solidFill>
                <a:latin typeface="iCiel Cadena" pitchFamily="2" charset="0"/>
                <a:cs typeface="Times New Roman" pitchFamily="18" charset="0"/>
              </a:rPr>
              <a:t>XIN CHÀO </a:t>
            </a:r>
          </a:p>
          <a:p>
            <a:r>
              <a:rPr lang="en-US" sz="4800" b="1" dirty="0">
                <a:solidFill>
                  <a:srgbClr val="FF0000"/>
                </a:solidFill>
                <a:latin typeface="iCiel Cadena" pitchFamily="2" charset="0"/>
                <a:cs typeface="Times New Roman" pitchFamily="18" charset="0"/>
              </a:rPr>
              <a:t>VÀ HẸN GẶP LẠI CÁC EM! </a:t>
            </a:r>
          </a:p>
          <a:p>
            <a:endParaRPr lang="vi-VN" sz="4800" b="1" dirty="0">
              <a:solidFill>
                <a:srgbClr val="FF0000"/>
              </a:solidFill>
              <a:latin typeface="iCiel Cadena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02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2"/>
            <a:ext cx="9073008" cy="669235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1" y="339443"/>
            <a:ext cx="1102698" cy="1362894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41" y="805753"/>
            <a:ext cx="4549547" cy="8354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38420" y="2438414"/>
            <a:ext cx="746758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>
                <a:solidFill>
                  <a:srgbClr val="7030A0"/>
                </a:solidFill>
                <a:latin typeface="iCiel Cadena" pitchFamily="2" charset="0"/>
              </a:rPr>
              <a:t>Khởi</a:t>
            </a:r>
            <a:r>
              <a:rPr lang="en-US" sz="7200" dirty="0">
                <a:solidFill>
                  <a:srgbClr val="7030A0"/>
                </a:solidFill>
                <a:latin typeface="iCiel Cadena" pitchFamily="2" charset="0"/>
              </a:rPr>
              <a:t> </a:t>
            </a:r>
            <a:r>
              <a:rPr lang="en-US" sz="7200" dirty="0" err="1">
                <a:solidFill>
                  <a:srgbClr val="7030A0"/>
                </a:solidFill>
                <a:latin typeface="iCiel Cadena" pitchFamily="2" charset="0"/>
              </a:rPr>
              <a:t>động</a:t>
            </a:r>
            <a:r>
              <a:rPr lang="en-US" sz="7200" dirty="0">
                <a:solidFill>
                  <a:srgbClr val="7030A0"/>
                </a:solidFill>
                <a:latin typeface="iCiel Cadena" pitchFamily="2" charset="0"/>
              </a:rPr>
              <a:t> </a:t>
            </a:r>
          </a:p>
          <a:p>
            <a:pPr algn="ctr"/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iCiel Cadena" pitchFamily="2" charset="0"/>
              </a:rPr>
              <a:t>Nghe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iCiel Cadena" pitchFamily="2" charset="0"/>
              </a:rPr>
              <a:t>bài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iCiel Cadena" pitchFamily="2" charset="0"/>
              </a:rPr>
              <a:t>hát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iCiel Cadena" pitchFamily="2" charset="0"/>
              </a:rPr>
              <a:t> </a:t>
            </a:r>
          </a:p>
          <a:p>
            <a:pPr algn="ctr"/>
            <a:r>
              <a:rPr lang="en-US" sz="6000" dirty="0">
                <a:solidFill>
                  <a:schemeClr val="accent6">
                    <a:lumMod val="90000"/>
                    <a:lumOff val="10000"/>
                  </a:schemeClr>
                </a:solidFill>
                <a:latin typeface="iCiel Cadena" pitchFamily="2" charset="0"/>
              </a:rPr>
              <a:t>“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Ngôi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nhà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của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em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>
                <a:solidFill>
                  <a:schemeClr val="accent6">
                    <a:lumMod val="90000"/>
                    <a:lumOff val="10000"/>
                  </a:schemeClr>
                </a:solidFill>
                <a:latin typeface="iCiel Cadena" pitchFamily="2" charset="0"/>
              </a:rPr>
              <a:t>”</a:t>
            </a:r>
          </a:p>
        </p:txBody>
      </p:sp>
      <p:pic>
        <p:nvPicPr>
          <p:cNvPr id="3" name="NGÔI NHÀ CỦA EM - TKH2017 - NNCE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627471" y="-1066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10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356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52820" y="405839"/>
            <a:ext cx="4729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vi-VN" sz="3200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62" y="533402"/>
            <a:ext cx="6272767" cy="5931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" descr="E:\GIAO AN\SGV lop 2\sgv chân trời sáng tạo lớp 2\hình minh họa giáo án\11\6826466070_157546671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97347">
            <a:off x="7839380" y="2046196"/>
            <a:ext cx="1977214" cy="1977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32" y="990614"/>
            <a:ext cx="3333768" cy="331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330" y="3962403"/>
            <a:ext cx="2829607" cy="22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849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988" y="2971811"/>
            <a:ext cx="1918429" cy="3194087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639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641" y="1353352"/>
            <a:ext cx="1269162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8971121" y="-67007"/>
            <a:ext cx="1174911" cy="145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529" y="281963"/>
            <a:ext cx="1347858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77632"/>
            <a:ext cx="7696342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2209803" y="1295400"/>
            <a:ext cx="69655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1  </a:t>
            </a:r>
          </a:p>
          <a:p>
            <a:pPr algn="ctr"/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Khám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phá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6000" b="1" dirty="0">
              <a:ln>
                <a:solidFill>
                  <a:srgbClr val="005F60">
                    <a:lumMod val="75000"/>
                  </a:srgbClr>
                </a:solidFill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360" y="3813138"/>
            <a:ext cx="3053853" cy="227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03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丫头\png\小人\卡通类素材\l;'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72459">
            <a:off x="1422164" y="-376808"/>
            <a:ext cx="7590907" cy="551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1" y="2121907"/>
            <a:ext cx="3048004" cy="5074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639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04023" y="1143000"/>
            <a:ext cx="5151795" cy="22320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Quan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sát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thảo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luận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về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hình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cơ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bản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từ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các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dạng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nhà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trong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cuộc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sống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và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trong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tranh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554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D:\chan trời sang tạo lớp 1\5yrtyjg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770144"/>
            <a:ext cx="3629978" cy="24385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D:\chan trời sang tạo lớp 1\etfrgf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106" y="762000"/>
            <a:ext cx="3806294" cy="24452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D:\chan trời sang tạo lớp 1\gdhghf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962405"/>
            <a:ext cx="4054576" cy="22646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5" descr="D:\chan trời sang tạo lớp 1\uioi;o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067" y="3962405"/>
            <a:ext cx="3691743" cy="22646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2548290" y="3352798"/>
            <a:ext cx="2785710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iCiel Cadena" pitchFamily="2" charset="0"/>
              </a:rPr>
              <a:t>Nhà</a:t>
            </a:r>
            <a:r>
              <a:rPr lang="en-US" dirty="0">
                <a:latin typeface="iCiel Cadena" pitchFamily="2" charset="0"/>
              </a:rPr>
              <a:t> </a:t>
            </a:r>
            <a:r>
              <a:rPr lang="en-US" dirty="0" err="1">
                <a:latin typeface="iCiel Cadena" pitchFamily="2" charset="0"/>
              </a:rPr>
              <a:t>chung</a:t>
            </a:r>
            <a:r>
              <a:rPr lang="en-US" dirty="0">
                <a:latin typeface="iCiel Cadena" pitchFamily="2" charset="0"/>
              </a:rPr>
              <a:t> </a:t>
            </a:r>
            <a:r>
              <a:rPr lang="en-US" dirty="0" err="1">
                <a:latin typeface="iCiel Cadena" pitchFamily="2" charset="0"/>
              </a:rPr>
              <a:t>cư</a:t>
            </a:r>
            <a:r>
              <a:rPr lang="en-US" dirty="0">
                <a:latin typeface="iCiel Cadena" pitchFamily="2" charset="0"/>
              </a:rPr>
              <a:t> ở TP HCM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070066" y="6401635"/>
            <a:ext cx="1806733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iCiel Cadena" pitchFamily="2" charset="0"/>
              </a:rPr>
              <a:t>Nhà</a:t>
            </a:r>
            <a:r>
              <a:rPr lang="en-US" dirty="0">
                <a:latin typeface="iCiel Cadena" pitchFamily="2" charset="0"/>
              </a:rPr>
              <a:t> ở </a:t>
            </a:r>
            <a:r>
              <a:rPr lang="en-US" dirty="0" err="1">
                <a:latin typeface="iCiel Cadena" pitchFamily="2" charset="0"/>
              </a:rPr>
              <a:t>Hội</a:t>
            </a:r>
            <a:r>
              <a:rPr lang="en-US" dirty="0">
                <a:latin typeface="iCiel Cadena" pitchFamily="2" charset="0"/>
              </a:rPr>
              <a:t> An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79033" y="6401635"/>
            <a:ext cx="2971810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iCiel Cadena" pitchFamily="2" charset="0"/>
              </a:rPr>
              <a:t>Nhà</a:t>
            </a:r>
            <a:r>
              <a:rPr lang="en-US" dirty="0">
                <a:latin typeface="iCiel Cadena" pitchFamily="2" charset="0"/>
              </a:rPr>
              <a:t> </a:t>
            </a:r>
            <a:r>
              <a:rPr lang="en-US" dirty="0" err="1">
                <a:latin typeface="iCiel Cadena" pitchFamily="2" charset="0"/>
              </a:rPr>
              <a:t>dân</a:t>
            </a:r>
            <a:r>
              <a:rPr lang="en-US" dirty="0">
                <a:latin typeface="iCiel Cadena" pitchFamily="2" charset="0"/>
              </a:rPr>
              <a:t> </a:t>
            </a:r>
            <a:r>
              <a:rPr lang="en-US" dirty="0" err="1">
                <a:latin typeface="iCiel Cadena" pitchFamily="2" charset="0"/>
              </a:rPr>
              <a:t>tộc</a:t>
            </a:r>
            <a:r>
              <a:rPr lang="en-US" dirty="0">
                <a:latin typeface="iCiel Cadena" pitchFamily="2" charset="0"/>
              </a:rPr>
              <a:t> </a:t>
            </a:r>
            <a:r>
              <a:rPr lang="en-US" dirty="0" err="1">
                <a:latin typeface="iCiel Cadena" pitchFamily="2" charset="0"/>
              </a:rPr>
              <a:t>Tày</a:t>
            </a:r>
            <a:r>
              <a:rPr lang="en-US" dirty="0">
                <a:latin typeface="iCiel Cadena" pitchFamily="2" charset="0"/>
              </a:rPr>
              <a:t>- </a:t>
            </a:r>
            <a:r>
              <a:rPr lang="en-US" dirty="0" err="1">
                <a:latin typeface="iCiel Cadena" pitchFamily="2" charset="0"/>
              </a:rPr>
              <a:t>Hà</a:t>
            </a:r>
            <a:r>
              <a:rPr lang="en-US" dirty="0">
                <a:latin typeface="iCiel Cadena" pitchFamily="2" charset="0"/>
              </a:rPr>
              <a:t> </a:t>
            </a:r>
            <a:r>
              <a:rPr lang="en-US" dirty="0" err="1">
                <a:latin typeface="iCiel Cadena" pitchFamily="2" charset="0"/>
              </a:rPr>
              <a:t>Giang</a:t>
            </a:r>
            <a:endParaRPr lang="en-US" dirty="0">
              <a:latin typeface="iCiel Cadena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43268" y="3352798"/>
            <a:ext cx="3715132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iCiel Cadena" pitchFamily="2" charset="0"/>
              </a:rPr>
              <a:t>Nhà</a:t>
            </a:r>
            <a:r>
              <a:rPr lang="en-US" dirty="0">
                <a:latin typeface="iCiel Cadena" pitchFamily="2" charset="0"/>
              </a:rPr>
              <a:t> ở </a:t>
            </a:r>
            <a:r>
              <a:rPr lang="en-US" dirty="0" err="1">
                <a:latin typeface="iCiel Cadena" pitchFamily="2" charset="0"/>
              </a:rPr>
              <a:t>làng</a:t>
            </a:r>
            <a:r>
              <a:rPr lang="en-US" dirty="0">
                <a:latin typeface="iCiel Cadena" pitchFamily="2" charset="0"/>
              </a:rPr>
              <a:t> </a:t>
            </a:r>
            <a:r>
              <a:rPr lang="en-US" dirty="0" err="1">
                <a:latin typeface="iCiel Cadena" pitchFamily="2" charset="0"/>
              </a:rPr>
              <a:t>Tiêu</a:t>
            </a:r>
            <a:r>
              <a:rPr lang="en-US" dirty="0">
                <a:latin typeface="iCiel Cadena" pitchFamily="2" charset="0"/>
              </a:rPr>
              <a:t> </a:t>
            </a:r>
            <a:r>
              <a:rPr lang="en-US" dirty="0" err="1">
                <a:latin typeface="iCiel Cadena" pitchFamily="2" charset="0"/>
              </a:rPr>
              <a:t>Thượng</a:t>
            </a:r>
            <a:r>
              <a:rPr lang="en-US" dirty="0">
                <a:latin typeface="iCiel Cadena" pitchFamily="2" charset="0"/>
              </a:rPr>
              <a:t>- </a:t>
            </a:r>
            <a:r>
              <a:rPr lang="en-US" dirty="0" err="1">
                <a:latin typeface="iCiel Cadena" pitchFamily="2" charset="0"/>
              </a:rPr>
              <a:t>Hà</a:t>
            </a:r>
            <a:r>
              <a:rPr lang="en-US" dirty="0">
                <a:latin typeface="iCiel Cadena" pitchFamily="2" charset="0"/>
              </a:rPr>
              <a:t> Nam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038600" y="5"/>
            <a:ext cx="5018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   </a:t>
            </a:r>
            <a:r>
              <a:rPr lang="en-US" sz="3200" b="1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Nhà</a:t>
            </a:r>
            <a:r>
              <a:rPr lang="en-US" sz="32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b="1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trong</a:t>
            </a:r>
            <a:r>
              <a:rPr lang="en-US" sz="32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b="1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cuộc</a:t>
            </a:r>
            <a:r>
              <a:rPr lang="en-US" sz="32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b="1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sống</a:t>
            </a:r>
            <a:r>
              <a:rPr lang="en-US" sz="32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510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819400" y="44116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iCiel Cadena" pitchFamily="2" charset="0"/>
              </a:rPr>
              <a:t>    </a:t>
            </a:r>
            <a:r>
              <a:rPr lang="en-US" sz="3600" b="1" dirty="0" err="1">
                <a:solidFill>
                  <a:srgbClr val="FF0000"/>
                </a:solidFill>
                <a:latin typeface="iCiel Cadena" pitchFamily="2" charset="0"/>
              </a:rPr>
              <a:t>Nhà</a:t>
            </a:r>
            <a:r>
              <a:rPr lang="en-US" sz="3600" b="1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iCiel Cadena" pitchFamily="2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iCiel Cadena" pitchFamily="2" charset="0"/>
              </a:rPr>
              <a:t>tranh</a:t>
            </a:r>
            <a:r>
              <a:rPr lang="en-US" sz="3600" b="1" dirty="0"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</p:txBody>
      </p:sp>
      <p:pic>
        <p:nvPicPr>
          <p:cNvPr id="3074" name="Picture 2" descr="D:\chan trời sang tạo lớp 1\gfdhg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931" y="970467"/>
            <a:ext cx="4648200" cy="316639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chan trời sang tạo lớp 1\gfdsgfd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167969"/>
            <a:ext cx="4911811" cy="33629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6" name="Group 5"/>
          <p:cNvGrpSpPr/>
          <p:nvPr/>
        </p:nvGrpSpPr>
        <p:grpSpPr>
          <a:xfrm>
            <a:off x="3412031" y="4567277"/>
            <a:ext cx="2703790" cy="1991353"/>
            <a:chOff x="1182410" y="5257800"/>
            <a:chExt cx="2322790" cy="1381753"/>
          </a:xfrm>
          <a:solidFill>
            <a:srgbClr val="EBCCBF"/>
          </a:solidFill>
        </p:grpSpPr>
        <p:sp>
          <p:nvSpPr>
            <p:cNvPr id="2" name="Right Arrow 1"/>
            <p:cNvSpPr/>
            <p:nvPr/>
          </p:nvSpPr>
          <p:spPr>
            <a:xfrm>
              <a:off x="1182410" y="5257800"/>
              <a:ext cx="2322790" cy="1381753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212165" y="5703083"/>
              <a:ext cx="1858009" cy="4911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(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Nhà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chúng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mình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)</a:t>
              </a:r>
            </a:p>
            <a:p>
              <a:pPr algn="ctr"/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Tranh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sáp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màu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074257" y="1200161"/>
            <a:ext cx="2702165" cy="1752600"/>
            <a:chOff x="5678059" y="1593128"/>
            <a:chExt cx="2423460" cy="1409700"/>
          </a:xfrm>
          <a:solidFill>
            <a:srgbClr val="EBCCBF"/>
          </a:solidFill>
        </p:grpSpPr>
        <p:sp>
          <p:nvSpPr>
            <p:cNvPr id="4" name="Left Arrow 3"/>
            <p:cNvSpPr/>
            <p:nvPr/>
          </p:nvSpPr>
          <p:spPr>
            <a:xfrm>
              <a:off x="5678059" y="1593128"/>
              <a:ext cx="2362200" cy="1409700"/>
            </a:xfrm>
            <a:prstGeom prst="lef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829718" y="2048210"/>
              <a:ext cx="2271801" cy="54463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(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Nhà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phố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ở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tp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HCM ) </a:t>
              </a:r>
            </a:p>
            <a:p>
              <a:pPr algn="ctr"/>
              <a:r>
                <a:rPr lang="en-US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iCiel Cadena" pitchFamily="2" charset="0"/>
                </a:rPr>
                <a:t>tranh</a:t>
              </a:r>
              <a:r>
                <a:rPr lang="en-US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iCiel Cadena" pitchFamily="2" charset="0"/>
                </a:rPr>
                <a:t>sáp</a:t>
              </a:r>
              <a:r>
                <a:rPr lang="en-US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iCiel Cadena" pitchFamily="2" charset="0"/>
                </a:rPr>
                <a:t>màu</a:t>
              </a:r>
              <a:r>
                <a:rPr lang="en-US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4107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988" y="2971811"/>
            <a:ext cx="1918429" cy="3194087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639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641" y="1353352"/>
            <a:ext cx="1269162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8971121" y="-67007"/>
            <a:ext cx="1174911" cy="145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529" y="281963"/>
            <a:ext cx="1347858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1959"/>
            <a:ext cx="7696342" cy="3531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2895606" y="1211519"/>
            <a:ext cx="5867401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 2 </a:t>
            </a:r>
          </a:p>
          <a:p>
            <a:pPr algn="ctr"/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Kiến</a:t>
            </a:r>
            <a:r>
              <a:rPr lang="en-US" altLang="zh-CN" sz="48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tạo</a:t>
            </a:r>
            <a:r>
              <a:rPr lang="en-US" altLang="zh-CN" sz="48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kiến</a:t>
            </a:r>
            <a:r>
              <a:rPr lang="en-US" altLang="zh-CN" sz="48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thức</a:t>
            </a:r>
            <a:r>
              <a:rPr lang="en-US" altLang="zh-CN" sz="48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kỹ</a:t>
            </a:r>
            <a:r>
              <a:rPr lang="en-US" altLang="zh-CN" sz="48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năng</a:t>
            </a:r>
            <a:endParaRPr lang="zh-CN" altLang="en-US" sz="4800" b="1" dirty="0"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51" y="3519847"/>
            <a:ext cx="3447662" cy="256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9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ww.jpppt.com">
  <a:themeElements>
    <a:clrScheme name="自定义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A3CD39"/>
      </a:accent1>
      <a:accent2>
        <a:srgbClr val="E4BE33"/>
      </a:accent2>
      <a:accent3>
        <a:srgbClr val="E6325C"/>
      </a:accent3>
      <a:accent4>
        <a:srgbClr val="71CDB7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极目远眺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第一PPT，www.1ppt.com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第一PPT，www.1ppt.com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6416</TotalTime>
  <Words>381</Words>
  <Application>Microsoft Office PowerPoint</Application>
  <PresentationFormat>Widescreen</PresentationFormat>
  <Paragraphs>86</Paragraphs>
  <Slides>24</Slides>
  <Notes>20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24</vt:i4>
      </vt:variant>
    </vt:vector>
  </HeadingPairs>
  <TitlesOfParts>
    <vt:vector size="45" baseType="lpstr">
      <vt:lpstr>맑은 고딕</vt:lpstr>
      <vt:lpstr>微软雅黑</vt:lpstr>
      <vt:lpstr>宋体</vt:lpstr>
      <vt:lpstr>Arial</vt:lpstr>
      <vt:lpstr>Calibri</vt:lpstr>
      <vt:lpstr>Calibri Light</vt:lpstr>
      <vt:lpstr>等线</vt:lpstr>
      <vt:lpstr>等线 Light</vt:lpstr>
      <vt:lpstr>iCiel Cadena</vt:lpstr>
      <vt:lpstr>Times New Roman</vt:lpstr>
      <vt:lpstr>方正卡通简体</vt:lpstr>
      <vt:lpstr>Office Theme</vt:lpstr>
      <vt:lpstr>www.jpppt.com</vt:lpstr>
      <vt:lpstr>1_www.jpppt.com</vt:lpstr>
      <vt:lpstr>2_www.jpppt.com</vt:lpstr>
      <vt:lpstr>3_www.jpppt.com</vt:lpstr>
      <vt:lpstr>https://www.freeppt7.com</vt:lpstr>
      <vt:lpstr>4_www.jpppt.com</vt:lpstr>
      <vt:lpstr>1_第一PPT，www.1ppt.com</vt:lpstr>
      <vt:lpstr>第一PPT，www.1ppt.com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Quyen Dinh Viet</cp:lastModifiedBy>
  <cp:revision>570</cp:revision>
  <dcterms:created xsi:type="dcterms:W3CDTF">2020-08-13T08:18:23Z</dcterms:created>
  <dcterms:modified xsi:type="dcterms:W3CDTF">2023-09-28T00:37:10Z</dcterms:modified>
</cp:coreProperties>
</file>