
<file path=[Content_Types].xml><?xml version="1.0" encoding="utf-8"?>
<Types xmlns="http://schemas.openxmlformats.org/package/2006/content-types">
  <Default Extension="avi" ContentType="video/x-msvideo"/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4"/>
  </p:notesMasterIdLst>
  <p:sldIdLst>
    <p:sldId id="290" r:id="rId2"/>
    <p:sldId id="348" r:id="rId3"/>
    <p:sldId id="332" r:id="rId4"/>
    <p:sldId id="333" r:id="rId5"/>
    <p:sldId id="334" r:id="rId6"/>
    <p:sldId id="349" r:id="rId7"/>
    <p:sldId id="350" r:id="rId8"/>
    <p:sldId id="278" r:id="rId9"/>
    <p:sldId id="337" r:id="rId10"/>
    <p:sldId id="256" r:id="rId11"/>
    <p:sldId id="257" r:id="rId12"/>
    <p:sldId id="258" r:id="rId13"/>
    <p:sldId id="344" r:id="rId14"/>
    <p:sldId id="345" r:id="rId15"/>
    <p:sldId id="280" r:id="rId16"/>
    <p:sldId id="347" r:id="rId17"/>
    <p:sldId id="346" r:id="rId18"/>
    <p:sldId id="281" r:id="rId19"/>
    <p:sldId id="352" r:id="rId20"/>
    <p:sldId id="335" r:id="rId21"/>
    <p:sldId id="351" r:id="rId22"/>
    <p:sldId id="353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69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21D870-9632-4FA4-836C-6D9B24161FBD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DD65D4-326A-43D6-821C-B07A9B7B6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922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</a:t>
            </a:r>
            <a:r>
              <a:rPr lang="en-US" baseline="0"/>
              <a:t> con chuột đang ăn để quay lại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53999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Làm</a:t>
            </a:r>
            <a:r>
              <a:rPr lang="en-US" baseline="0"/>
              <a:t> miệng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53999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Làm</a:t>
            </a:r>
            <a:r>
              <a:rPr lang="en-US" baseline="0"/>
              <a:t> miệng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53999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Làm</a:t>
            </a:r>
            <a:r>
              <a:rPr lang="en-US" baseline="0"/>
              <a:t> miệng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53999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8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BB42C1B-0D88-5C2A-396F-06B83455509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586E85-1DE6-5580-D284-E5E16E0D3DF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FEE638D-1D3D-A559-8F57-D959D5964F7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fld id="{25124570-D5DB-40F1-A110-603959CC749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14650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4316"/>
            <a:ext cx="9144000" cy="1035373"/>
          </a:xfrm>
          <a:prstGeom prst="rect">
            <a:avLst/>
          </a:prstGeom>
        </p:spPr>
        <p:txBody>
          <a:bodyPr anchor="ctr"/>
          <a:lstStyle>
            <a:lvl1pPr algn="ctr">
              <a:defRPr sz="3609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92585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30A7D70-62BB-4193-A4D5-BE43E969CA9E}" type="datetimeFigureOut">
              <a:rPr lang="en-US" smtClean="0"/>
              <a:t>10/26/2022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3B49120-2FEC-41C0-9E60-C641BB53A83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hyperlink" Target="http://www.taochu.com/" TargetMode="External"/><Relationship Id="rId7" Type="http://schemas.openxmlformats.org/officeDocument/2006/relationships/image" Target="../media/image5.gif"/><Relationship Id="rId12" Type="http://schemas.openxmlformats.org/officeDocument/2006/relationships/image" Target="../media/image10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11" Type="http://schemas.openxmlformats.org/officeDocument/2006/relationships/image" Target="../media/image9.gif"/><Relationship Id="rId5" Type="http://schemas.openxmlformats.org/officeDocument/2006/relationships/image" Target="../media/image3.gif"/><Relationship Id="rId10" Type="http://schemas.openxmlformats.org/officeDocument/2006/relationships/image" Target="../media/image8.gif"/><Relationship Id="rId4" Type="http://schemas.openxmlformats.org/officeDocument/2006/relationships/image" Target="../media/image2.gif"/><Relationship Id="rId9" Type="http://schemas.openxmlformats.org/officeDocument/2006/relationships/image" Target="../media/image7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jpe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12" Type="http://schemas.openxmlformats.org/officeDocument/2006/relationships/image" Target="../media/image15.png"/><Relationship Id="rId17" Type="http://schemas.openxmlformats.org/officeDocument/2006/relationships/slide" Target="slide8.xml"/><Relationship Id="rId2" Type="http://schemas.openxmlformats.org/officeDocument/2006/relationships/slide" Target="slide5.xml"/><Relationship Id="rId16" Type="http://schemas.openxmlformats.org/officeDocument/2006/relationships/image" Target="../media/image17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png"/><Relationship Id="rId11" Type="http://schemas.openxmlformats.org/officeDocument/2006/relationships/slide" Target="slide7.xml"/><Relationship Id="rId5" Type="http://schemas.openxmlformats.org/officeDocument/2006/relationships/slide" Target="slide6.xml"/><Relationship Id="rId15" Type="http://schemas.openxmlformats.org/officeDocument/2006/relationships/image" Target="../media/image16.png"/><Relationship Id="rId10" Type="http://schemas.microsoft.com/office/2007/relationships/hdphoto" Target="../media/hdphoto3.wdp"/><Relationship Id="rId4" Type="http://schemas.microsoft.com/office/2007/relationships/hdphoto" Target="../media/hdphoto1.wdp"/><Relationship Id="rId9" Type="http://schemas.openxmlformats.org/officeDocument/2006/relationships/image" Target="../media/image14.png"/><Relationship Id="rId14" Type="http://schemas.openxmlformats.org/officeDocument/2006/relationships/slide" Target="slide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6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slide" Target="slide3.xml"/><Relationship Id="rId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microsoft.com/office/2007/relationships/hdphoto" Target="../media/hdphoto5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8.png"/><Relationship Id="rId5" Type="http://schemas.microsoft.com/office/2007/relationships/hdphoto" Target="../media/hdphoto6.wdp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6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slide" Target="slide3.xml"/><Relationship Id="rId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microsoft.com/office/2007/relationships/hdphoto" Target="../media/hdphoto6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slide" Target="slide3.xml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53250" descr="FIREWRK8">
            <a:extLst>
              <a:ext uri="{FF2B5EF4-FFF2-40B4-BE49-F238E27FC236}">
                <a16:creationId xmlns:a16="http://schemas.microsoft.com/office/drawing/2014/main" id="{A9F6139C-5A41-6558-1026-AA980332D0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8338" y="372268"/>
            <a:ext cx="1154112" cy="112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53251" descr="c">
            <a:hlinkClick r:id="rId3"/>
            <a:extLst>
              <a:ext uri="{FF2B5EF4-FFF2-40B4-BE49-F238E27FC236}">
                <a16:creationId xmlns:a16="http://schemas.microsoft.com/office/drawing/2014/main" id="{4A605CD5-E884-EF6E-6045-864F5036F9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00" y="1706563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53252" descr="h">
            <a:hlinkClick r:id="rId3"/>
            <a:extLst>
              <a:ext uri="{FF2B5EF4-FFF2-40B4-BE49-F238E27FC236}">
                <a16:creationId xmlns:a16="http://schemas.microsoft.com/office/drawing/2014/main" id="{8EF64046-5F77-1F02-70A4-3D2089918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363" y="1744663"/>
            <a:ext cx="1143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3253" descr="m">
            <a:hlinkClick r:id="rId3"/>
            <a:extLst>
              <a:ext uri="{FF2B5EF4-FFF2-40B4-BE49-F238E27FC236}">
                <a16:creationId xmlns:a16="http://schemas.microsoft.com/office/drawing/2014/main" id="{7732DD2C-3E4E-E244-5452-46048CABE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908175"/>
            <a:ext cx="1139825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3254" descr="a">
            <a:hlinkClick r:id="rId3"/>
            <a:extLst>
              <a:ext uri="{FF2B5EF4-FFF2-40B4-BE49-F238E27FC236}">
                <a16:creationId xmlns:a16="http://schemas.microsoft.com/office/drawing/2014/main" id="{A1A80606-E2A6-E2C9-679D-473982225B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700" y="1706563"/>
            <a:ext cx="1600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53255" descr="o">
            <a:hlinkClick r:id="rId3"/>
            <a:extLst>
              <a:ext uri="{FF2B5EF4-FFF2-40B4-BE49-F238E27FC236}">
                <a16:creationId xmlns:a16="http://schemas.microsoft.com/office/drawing/2014/main" id="{0AFAAE86-5CDE-6CF6-AB52-D7F123FE7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1554163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53256" descr="u">
            <a:hlinkClick r:id="rId3"/>
            <a:extLst>
              <a:ext uri="{FF2B5EF4-FFF2-40B4-BE49-F238E27FC236}">
                <a16:creationId xmlns:a16="http://schemas.microsoft.com/office/drawing/2014/main" id="{2C6B9D8B-82A8-B761-6AB0-00B27657A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01295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53257" descr="n">
            <a:hlinkClick r:id="rId3"/>
            <a:extLst>
              <a:ext uri="{FF2B5EF4-FFF2-40B4-BE49-F238E27FC236}">
                <a16:creationId xmlns:a16="http://schemas.microsoft.com/office/drawing/2014/main" id="{5B40AF53-23C4-A760-FA16-5798948583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08915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53258" descr="g">
            <a:hlinkClick r:id="rId3"/>
            <a:extLst>
              <a:ext uri="{FF2B5EF4-FFF2-40B4-BE49-F238E27FC236}">
                <a16:creationId xmlns:a16="http://schemas.microsoft.com/office/drawing/2014/main" id="{58F8D81E-DF0F-4411-CB03-08D349D8D1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6600" y="2012950"/>
            <a:ext cx="1371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Picture 53259" descr="FIREWRK6">
            <a:extLst>
              <a:ext uri="{FF2B5EF4-FFF2-40B4-BE49-F238E27FC236}">
                <a16:creationId xmlns:a16="http://schemas.microsoft.com/office/drawing/2014/main" id="{C1F77A0A-5E2A-1E1C-BA0F-E04C335DB7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575" y="271049"/>
            <a:ext cx="1016000" cy="1011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2" name="Rectangle 53260">
            <a:extLst>
              <a:ext uri="{FF2B5EF4-FFF2-40B4-BE49-F238E27FC236}">
                <a16:creationId xmlns:a16="http://schemas.microsoft.com/office/drawing/2014/main" id="{69316726-B01D-5D0E-6DA5-54C001CF82EE}"/>
              </a:ext>
            </a:extLst>
          </p:cNvPr>
          <p:cNvSpPr>
            <a:spLocks noChangeArrowheads="1"/>
          </p:cNvSpPr>
          <p:nvPr/>
        </p:nvSpPr>
        <p:spPr bwMode="auto">
          <a:xfrm rot="827097">
            <a:off x="6019800" y="1784350"/>
            <a:ext cx="674688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buClr>
                <a:schemeClr val="bg1"/>
              </a:buClr>
            </a:pPr>
            <a:r>
              <a:rPr lang="en-US" altLang="zh-CN" sz="5400">
                <a:solidFill>
                  <a:srgbClr val="3333CC"/>
                </a:solidFill>
                <a:latin typeface="VNI-Korin" pitchFamily="2" charset="0"/>
                <a:ea typeface="SimSun" panose="02010600030101010101" pitchFamily="2" charset="-122"/>
              </a:rPr>
              <a:t>?</a:t>
            </a:r>
          </a:p>
        </p:txBody>
      </p:sp>
      <p:sp>
        <p:nvSpPr>
          <p:cNvPr id="5133" name="Rectangle 53261">
            <a:extLst>
              <a:ext uri="{FF2B5EF4-FFF2-40B4-BE49-F238E27FC236}">
                <a16:creationId xmlns:a16="http://schemas.microsoft.com/office/drawing/2014/main" id="{4ED5C045-1BFF-B90B-9725-409F8B15F4C4}"/>
              </a:ext>
            </a:extLst>
          </p:cNvPr>
          <p:cNvSpPr>
            <a:spLocks noChangeArrowheads="1"/>
          </p:cNvSpPr>
          <p:nvPr/>
        </p:nvSpPr>
        <p:spPr bwMode="auto">
          <a:xfrm rot="827097">
            <a:off x="2454275" y="654050"/>
            <a:ext cx="674688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buClr>
                <a:schemeClr val="bg1"/>
              </a:buClr>
            </a:pPr>
            <a:r>
              <a:rPr lang="en-US" altLang="zh-CN" sz="9600">
                <a:solidFill>
                  <a:srgbClr val="FF6600"/>
                </a:solidFill>
                <a:latin typeface="VNI-Korin" pitchFamily="2" charset="0"/>
                <a:ea typeface="SimSun" panose="02010600030101010101" pitchFamily="2" charset="-122"/>
              </a:rPr>
              <a:t>-</a:t>
            </a:r>
          </a:p>
        </p:txBody>
      </p:sp>
      <p:sp>
        <p:nvSpPr>
          <p:cNvPr id="5134" name="Rectangle 53262">
            <a:extLst>
              <a:ext uri="{FF2B5EF4-FFF2-40B4-BE49-F238E27FC236}">
                <a16:creationId xmlns:a16="http://schemas.microsoft.com/office/drawing/2014/main" id="{0E30CA73-756C-0A15-65D8-CD8960DA5A08}"/>
              </a:ext>
            </a:extLst>
          </p:cNvPr>
          <p:cNvSpPr>
            <a:spLocks noChangeArrowheads="1"/>
          </p:cNvSpPr>
          <p:nvPr/>
        </p:nvSpPr>
        <p:spPr bwMode="auto">
          <a:xfrm rot="827097">
            <a:off x="5732363" y="914400"/>
            <a:ext cx="674687" cy="155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0" hangingPunct="0">
              <a:buClr>
                <a:schemeClr val="bg1"/>
              </a:buClr>
            </a:pPr>
            <a:r>
              <a:rPr lang="en-US" altLang="zh-CN" sz="9600" dirty="0">
                <a:solidFill>
                  <a:srgbClr val="FF6600"/>
                </a:solidFill>
                <a:latin typeface="VNI-Korin" pitchFamily="2" charset="0"/>
                <a:ea typeface="SimSun" panose="02010600030101010101" pitchFamily="2" charset="-122"/>
              </a:rPr>
              <a:t>-</a:t>
            </a:r>
          </a:p>
        </p:txBody>
      </p:sp>
      <p:sp>
        <p:nvSpPr>
          <p:cNvPr id="5135" name="Rectangle 53263">
            <a:extLst>
              <a:ext uri="{FF2B5EF4-FFF2-40B4-BE49-F238E27FC236}">
                <a16:creationId xmlns:a16="http://schemas.microsoft.com/office/drawing/2014/main" id="{6C4FD6B8-1A48-69F0-8E73-216466B8E99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849312" y="6261927"/>
            <a:ext cx="7216775" cy="59131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4800" b="1" kern="10" dirty="0">
                <a:ln w="12700">
                  <a:solidFill>
                    <a:srgbClr val="00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0501">
                      <a:srgbClr val="0819FB"/>
                    </a:gs>
                    <a:gs pos="17501">
                      <a:srgbClr val="1A8D48"/>
                    </a:gs>
                    <a:gs pos="26000">
                      <a:srgbClr val="FFFF00"/>
                    </a:gs>
                    <a:gs pos="36500">
                      <a:srgbClr val="EE3F17"/>
                    </a:gs>
                    <a:gs pos="44000">
                      <a:srgbClr val="E81766"/>
                    </a:gs>
                    <a:gs pos="50000">
                      <a:srgbClr val="A603AB"/>
                    </a:gs>
                    <a:gs pos="56000">
                      <a:srgbClr val="E81766"/>
                    </a:gs>
                    <a:gs pos="63500">
                      <a:srgbClr val="EE3F17"/>
                    </a:gs>
                    <a:gs pos="74000">
                      <a:srgbClr val="FFFF00"/>
                    </a:gs>
                    <a:gs pos="82500">
                      <a:srgbClr val="1A8D48"/>
                    </a:gs>
                    <a:gs pos="89500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sy="50000" kx="-2453608" rotWithShape="0">
                    <a:srgbClr val="C0C0C0">
                      <a:alpha val="50000"/>
                    </a:srgbClr>
                  </a:outerShdw>
                </a:effectLst>
                <a:cs typeface="Times New Roman" panose="02020603050405020304" pitchFamily="18" charset="0"/>
              </a:rPr>
              <a:t>Giáo viên: </a:t>
            </a:r>
            <a:r>
              <a:rPr lang="en-US" sz="4800" b="1" kern="10" dirty="0" err="1">
                <a:ln w="12700">
                  <a:solidFill>
                    <a:srgbClr val="00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0501">
                      <a:srgbClr val="0819FB"/>
                    </a:gs>
                    <a:gs pos="17501">
                      <a:srgbClr val="1A8D48"/>
                    </a:gs>
                    <a:gs pos="26000">
                      <a:srgbClr val="FFFF00"/>
                    </a:gs>
                    <a:gs pos="36500">
                      <a:srgbClr val="EE3F17"/>
                    </a:gs>
                    <a:gs pos="44000">
                      <a:srgbClr val="E81766"/>
                    </a:gs>
                    <a:gs pos="50000">
                      <a:srgbClr val="A603AB"/>
                    </a:gs>
                    <a:gs pos="56000">
                      <a:srgbClr val="E81766"/>
                    </a:gs>
                    <a:gs pos="63500">
                      <a:srgbClr val="EE3F17"/>
                    </a:gs>
                    <a:gs pos="74000">
                      <a:srgbClr val="FFFF00"/>
                    </a:gs>
                    <a:gs pos="82500">
                      <a:srgbClr val="1A8D48"/>
                    </a:gs>
                    <a:gs pos="89500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sy="50000" kx="-2453608" rotWithShape="0">
                    <a:srgbClr val="C0C0C0">
                      <a:alpha val="50000"/>
                    </a:srgbClr>
                  </a:outerShdw>
                </a:effectLst>
                <a:cs typeface="Times New Roman" panose="02020603050405020304" pitchFamily="18" charset="0"/>
              </a:rPr>
              <a:t>Đoàn</a:t>
            </a:r>
            <a:r>
              <a:rPr lang="vi-VN" sz="4800" b="1" kern="10" dirty="0">
                <a:ln w="12700">
                  <a:solidFill>
                    <a:srgbClr val="00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0501">
                      <a:srgbClr val="0819FB"/>
                    </a:gs>
                    <a:gs pos="17501">
                      <a:srgbClr val="1A8D48"/>
                    </a:gs>
                    <a:gs pos="26000">
                      <a:srgbClr val="FFFF00"/>
                    </a:gs>
                    <a:gs pos="36500">
                      <a:srgbClr val="EE3F17"/>
                    </a:gs>
                    <a:gs pos="44000">
                      <a:srgbClr val="E81766"/>
                    </a:gs>
                    <a:gs pos="50000">
                      <a:srgbClr val="A603AB"/>
                    </a:gs>
                    <a:gs pos="56000">
                      <a:srgbClr val="E81766"/>
                    </a:gs>
                    <a:gs pos="63500">
                      <a:srgbClr val="EE3F17"/>
                    </a:gs>
                    <a:gs pos="74000">
                      <a:srgbClr val="FFFF00"/>
                    </a:gs>
                    <a:gs pos="82500">
                      <a:srgbClr val="1A8D48"/>
                    </a:gs>
                    <a:gs pos="89500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sy="50000" kx="-2453608" rotWithShape="0">
                    <a:srgbClr val="C0C0C0">
                      <a:alpha val="50000"/>
                    </a:srgbClr>
                  </a:outerShdw>
                </a:effectLst>
                <a:cs typeface="Times New Roman" panose="02020603050405020304" pitchFamily="18" charset="0"/>
              </a:rPr>
              <a:t> Thị </a:t>
            </a:r>
            <a:r>
              <a:rPr lang="en-US" sz="4800" b="1" kern="10" dirty="0">
                <a:ln w="12700">
                  <a:solidFill>
                    <a:srgbClr val="00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0501">
                      <a:srgbClr val="0819FB"/>
                    </a:gs>
                    <a:gs pos="17501">
                      <a:srgbClr val="1A8D48"/>
                    </a:gs>
                    <a:gs pos="26000">
                      <a:srgbClr val="FFFF00"/>
                    </a:gs>
                    <a:gs pos="36500">
                      <a:srgbClr val="EE3F17"/>
                    </a:gs>
                    <a:gs pos="44000">
                      <a:srgbClr val="E81766"/>
                    </a:gs>
                    <a:gs pos="50000">
                      <a:srgbClr val="A603AB"/>
                    </a:gs>
                    <a:gs pos="56000">
                      <a:srgbClr val="E81766"/>
                    </a:gs>
                    <a:gs pos="63500">
                      <a:srgbClr val="EE3F17"/>
                    </a:gs>
                    <a:gs pos="74000">
                      <a:srgbClr val="FFFF00"/>
                    </a:gs>
                    <a:gs pos="82500">
                      <a:srgbClr val="1A8D48"/>
                    </a:gs>
                    <a:gs pos="89500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sy="50000" kx="-2453608" rotWithShape="0">
                    <a:srgbClr val="C0C0C0">
                      <a:alpha val="50000"/>
                    </a:srgbClr>
                  </a:outerShdw>
                </a:effectLst>
                <a:cs typeface="Times New Roman" panose="02020603050405020304" pitchFamily="18" charset="0"/>
              </a:rPr>
              <a:t>Thanh </a:t>
            </a:r>
            <a:r>
              <a:rPr lang="en-US" sz="4800" b="1" kern="10" dirty="0" err="1">
                <a:ln w="12700">
                  <a:solidFill>
                    <a:srgbClr val="003300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0501">
                      <a:srgbClr val="0819FB"/>
                    </a:gs>
                    <a:gs pos="17501">
                      <a:srgbClr val="1A8D48"/>
                    </a:gs>
                    <a:gs pos="26000">
                      <a:srgbClr val="FFFF00"/>
                    </a:gs>
                    <a:gs pos="36500">
                      <a:srgbClr val="EE3F17"/>
                    </a:gs>
                    <a:gs pos="44000">
                      <a:srgbClr val="E81766"/>
                    </a:gs>
                    <a:gs pos="50000">
                      <a:srgbClr val="A603AB"/>
                    </a:gs>
                    <a:gs pos="56000">
                      <a:srgbClr val="E81766"/>
                    </a:gs>
                    <a:gs pos="63500">
                      <a:srgbClr val="EE3F17"/>
                    </a:gs>
                    <a:gs pos="74000">
                      <a:srgbClr val="FFFF00"/>
                    </a:gs>
                    <a:gs pos="82500">
                      <a:srgbClr val="1A8D48"/>
                    </a:gs>
                    <a:gs pos="89500">
                      <a:srgbClr val="0819FB"/>
                    </a:gs>
                    <a:gs pos="100000">
                      <a:srgbClr val="A603AB"/>
                    </a:gs>
                  </a:gsLst>
                  <a:lin ang="2700000" scaled="1"/>
                </a:gradFill>
                <a:effectLst>
                  <a:outerShdw sy="50000" kx="-2453608" rotWithShape="0">
                    <a:srgbClr val="C0C0C0">
                      <a:alpha val="50000"/>
                    </a:srgbClr>
                  </a:outerShdw>
                </a:effectLst>
                <a:cs typeface="Times New Roman" panose="02020603050405020304" pitchFamily="18" charset="0"/>
              </a:rPr>
              <a:t>Tâm</a:t>
            </a:r>
            <a:endParaRPr lang="en-US" sz="4800" b="1" kern="10" dirty="0">
              <a:ln w="12700">
                <a:solidFill>
                  <a:srgbClr val="003300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0501">
                    <a:srgbClr val="0819FB"/>
                  </a:gs>
                  <a:gs pos="17501">
                    <a:srgbClr val="1A8D48"/>
                  </a:gs>
                  <a:gs pos="26000">
                    <a:srgbClr val="FFFF00"/>
                  </a:gs>
                  <a:gs pos="36500">
                    <a:srgbClr val="EE3F17"/>
                  </a:gs>
                  <a:gs pos="44000">
                    <a:srgbClr val="E81766"/>
                  </a:gs>
                  <a:gs pos="50000">
                    <a:srgbClr val="A603AB"/>
                  </a:gs>
                  <a:gs pos="56000">
                    <a:srgbClr val="E81766"/>
                  </a:gs>
                  <a:gs pos="63500">
                    <a:srgbClr val="EE3F17"/>
                  </a:gs>
                  <a:gs pos="74000">
                    <a:srgbClr val="FFFF00"/>
                  </a:gs>
                  <a:gs pos="82500">
                    <a:srgbClr val="1A8D48"/>
                  </a:gs>
                  <a:gs pos="89500">
                    <a:srgbClr val="0819FB"/>
                  </a:gs>
                  <a:gs pos="100000">
                    <a:srgbClr val="A603AB"/>
                  </a:gs>
                </a:gsLst>
                <a:lin ang="2700000" scaled="1"/>
              </a:gradFill>
              <a:effectLst>
                <a:outerShdw sy="50000" kx="-2453608" rotWithShape="0">
                  <a:srgbClr val="C0C0C0">
                    <a:alpha val="50000"/>
                  </a:srgbClr>
                </a:outerShdw>
              </a:effectLst>
              <a:cs typeface="Times New Roman" panose="02020603050405020304" pitchFamily="18" charset="0"/>
            </a:endParaRPr>
          </a:p>
        </p:txBody>
      </p:sp>
      <p:sp>
        <p:nvSpPr>
          <p:cNvPr id="53265" name="Rectangle 53264">
            <a:extLst>
              <a:ext uri="{FF2B5EF4-FFF2-40B4-BE49-F238E27FC236}">
                <a16:creationId xmlns:a16="http://schemas.microsoft.com/office/drawing/2014/main" id="{AC072CCF-E026-C25D-C2AD-049387011ED9}"/>
              </a:ext>
            </a:extLst>
          </p:cNvPr>
          <p:cNvSpPr/>
          <p:nvPr/>
        </p:nvSpPr>
        <p:spPr>
          <a:xfrm>
            <a:off x="319088" y="3432175"/>
            <a:ext cx="8458200" cy="1905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 fontScale="92500" lnSpcReduction="10000"/>
          </a:bodyPr>
          <a:lstStyle/>
          <a:p>
            <a:pPr algn="ctr"/>
            <a:r>
              <a:rPr lang="en-US" sz="4800" b="1" noProof="1">
                <a:ln w="12700" cap="flat" cmpd="sng">
                  <a:solidFill>
                    <a:srgbClr val="800000"/>
                  </a:solidFill>
                  <a:prstDash val="dash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0000FF">
                        <a:alpha val="100000"/>
                      </a:srgbClr>
                    </a:gs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ea typeface="Times New Roman" panose="02020603050405020304" pitchFamily="18" charset="0"/>
                <a:cs typeface="+mn-cs"/>
              </a:rPr>
              <a:t>Qúy thầy cô về dự giờ</a:t>
            </a:r>
            <a:endParaRPr lang="en-US" sz="4800" b="1" noProof="1">
              <a:ln w="12700" cap="flat" cmpd="sng">
                <a:solidFill>
                  <a:srgbClr val="800000"/>
                </a:solidFill>
                <a:prstDash val="dash"/>
                <a:round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0000FF">
                      <a:alpha val="100000"/>
                    </a:srgbClr>
                  </a:gs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ea typeface="Times New Roman" panose="02020603050405020304" pitchFamily="18" charset="0"/>
            </a:endParaRPr>
          </a:p>
          <a:p>
            <a:pPr algn="ctr"/>
            <a:r>
              <a:rPr lang="en-US" sz="4800" b="1" noProof="1">
                <a:ln w="12700" cap="flat" cmpd="sng">
                  <a:solidFill>
                    <a:srgbClr val="800000"/>
                  </a:solidFill>
                  <a:prstDash val="dash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0000FF">
                        <a:alpha val="100000"/>
                      </a:srgbClr>
                    </a:gs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ea typeface="Times New Roman" panose="02020603050405020304" pitchFamily="18" charset="0"/>
                <a:cs typeface="+mn-cs"/>
              </a:rPr>
              <a:t>Môn Tự nhiên và xã hội </a:t>
            </a:r>
          </a:p>
          <a:p>
            <a:pPr algn="ctr"/>
            <a:r>
              <a:rPr lang="en-US" sz="4800" b="1" noProof="1">
                <a:ln w="12700" cap="flat" cmpd="sng">
                  <a:solidFill>
                    <a:srgbClr val="800000"/>
                  </a:solidFill>
                  <a:prstDash val="dash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0000FF">
                        <a:alpha val="100000"/>
                      </a:srgbClr>
                    </a:gs>
                    <a:gs pos="0">
                      <a:srgbClr val="A603AB">
                        <a:alpha val="100000"/>
                      </a:srgbClr>
                    </a:gs>
                    <a:gs pos="12000">
                      <a:srgbClr val="E81766">
                        <a:alpha val="100000"/>
                      </a:srgbClr>
                    </a:gs>
                    <a:gs pos="27000">
                      <a:srgbClr val="EE3F17">
                        <a:alpha val="100000"/>
                      </a:srgbClr>
                    </a:gs>
                    <a:gs pos="48000">
                      <a:srgbClr val="FFFF00">
                        <a:alpha val="100000"/>
                      </a:srgbClr>
                    </a:gs>
                    <a:gs pos="64999">
                      <a:srgbClr val="1A8D48">
                        <a:alpha val="100000"/>
                      </a:srgbClr>
                    </a:gs>
                    <a:gs pos="78999">
                      <a:srgbClr val="0819FB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ea typeface="Times New Roman" panose="02020603050405020304" pitchFamily="18" charset="0"/>
                <a:cs typeface="+mn-cs"/>
              </a:rPr>
              <a:t>Lớp 1</a:t>
            </a:r>
            <a:endParaRPr lang="en-US" sz="4800" b="1" noProof="1">
              <a:ln w="12700" cap="flat" cmpd="sng">
                <a:solidFill>
                  <a:srgbClr val="800000"/>
                </a:solidFill>
                <a:prstDash val="dash"/>
                <a:round/>
                <a:headEnd type="none" w="med" len="med"/>
                <a:tailEnd type="none" w="med" len="med"/>
              </a:ln>
              <a:gradFill rotWithShape="0">
                <a:gsLst>
                  <a:gs pos="0">
                    <a:srgbClr val="0000FF">
                      <a:alpha val="100000"/>
                    </a:srgbClr>
                  </a:gs>
                  <a:gs pos="0">
                    <a:srgbClr val="A603AB">
                      <a:alpha val="100000"/>
                    </a:srgbClr>
                  </a:gs>
                  <a:gs pos="12000">
                    <a:srgbClr val="E81766">
                      <a:alpha val="100000"/>
                    </a:srgbClr>
                  </a:gs>
                  <a:gs pos="27000">
                    <a:srgbClr val="EE3F17">
                      <a:alpha val="100000"/>
                    </a:srgbClr>
                  </a:gs>
                  <a:gs pos="48000">
                    <a:srgbClr val="FFFF00">
                      <a:alpha val="100000"/>
                    </a:srgbClr>
                  </a:gs>
                  <a:gs pos="64999">
                    <a:srgbClr val="1A8D48">
                      <a:alpha val="100000"/>
                    </a:srgbClr>
                  </a:gs>
                  <a:gs pos="78999">
                    <a:srgbClr val="0819FB">
                      <a:alpha val="100000"/>
                    </a:srgbClr>
                  </a:gs>
                  <a:gs pos="100000">
                    <a:srgbClr val="A603AB">
                      <a:alpha val="100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effectLst>
                <a:outerShdw dist="35921" dir="2699999" sy="50000" kx="2115830" algn="bl" rotWithShape="0">
                  <a:srgbClr val="C0C0C0">
                    <a:alpha val="79999"/>
                  </a:srgbClr>
                </a:outerShdw>
              </a:effectLst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52400"/>
            <a:ext cx="9144000" cy="6248399"/>
            <a:chOff x="1219200" y="761999"/>
            <a:chExt cx="7543800" cy="419792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788"/>
            <a:stretch/>
          </p:blipFill>
          <p:spPr>
            <a:xfrm>
              <a:off x="1219200" y="761999"/>
              <a:ext cx="3429000" cy="419792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404"/>
            <a:stretch/>
          </p:blipFill>
          <p:spPr>
            <a:xfrm>
              <a:off x="4648200" y="762000"/>
              <a:ext cx="4114800" cy="4087091"/>
            </a:xfrm>
            <a:prstGeom prst="rect">
              <a:avLst/>
            </a:prstGeom>
          </p:spPr>
        </p:pic>
      </p:grpSp>
      <p:sp>
        <p:nvSpPr>
          <p:cNvPr id="3" name="Cloud 2">
            <a:extLst>
              <a:ext uri="{FF2B5EF4-FFF2-40B4-BE49-F238E27FC236}">
                <a16:creationId xmlns:a16="http://schemas.microsoft.com/office/drawing/2014/main" id="{19140007-7894-E4AD-2844-9F7FB3250216}"/>
              </a:ext>
            </a:extLst>
          </p:cNvPr>
          <p:cNvSpPr/>
          <p:nvPr/>
        </p:nvSpPr>
        <p:spPr>
          <a:xfrm>
            <a:off x="0" y="457202"/>
            <a:ext cx="3429000" cy="106679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6F51E29-7671-EC83-9578-BAAAB68D6DC8}"/>
              </a:ext>
            </a:extLst>
          </p:cNvPr>
          <p:cNvSpPr/>
          <p:nvPr/>
        </p:nvSpPr>
        <p:spPr>
          <a:xfrm>
            <a:off x="609600" y="5791200"/>
            <a:ext cx="3200400" cy="60959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329108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6198" y="1600200"/>
            <a:ext cx="9067802" cy="3200400"/>
            <a:chOff x="913919" y="2729345"/>
            <a:chExt cx="5887200" cy="127808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0" t="67273" r="4434" b="13535"/>
            <a:stretch/>
          </p:blipFill>
          <p:spPr>
            <a:xfrm>
              <a:off x="913919" y="2788227"/>
              <a:ext cx="2968336" cy="121920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98" t="66464" r="29117" b="14041"/>
            <a:stretch/>
          </p:blipFill>
          <p:spPr>
            <a:xfrm>
              <a:off x="3882256" y="2729345"/>
              <a:ext cx="2918863" cy="12507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658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75" t="67879" r="70220" b="13940"/>
          <a:stretch/>
        </p:blipFill>
        <p:spPr>
          <a:xfrm>
            <a:off x="1066800" y="685800"/>
            <a:ext cx="6989618" cy="5105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64" t="67272" r="47722" b="13738"/>
          <a:stretch/>
        </p:blipFill>
        <p:spPr>
          <a:xfrm>
            <a:off x="1066800" y="685800"/>
            <a:ext cx="6989618" cy="510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94" t="67879" r="26647" b="13536"/>
          <a:stretch/>
        </p:blipFill>
        <p:spPr>
          <a:xfrm>
            <a:off x="1066800" y="685800"/>
            <a:ext cx="6989618" cy="51054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83" t="68485" r="5003" b="13535"/>
          <a:stretch/>
        </p:blipFill>
        <p:spPr>
          <a:xfrm>
            <a:off x="1066800" y="685800"/>
            <a:ext cx="6989618" cy="51053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6" t="66869" r="72215" b="13737"/>
          <a:stretch/>
        </p:blipFill>
        <p:spPr>
          <a:xfrm>
            <a:off x="1066800" y="685800"/>
            <a:ext cx="6989618" cy="5105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2" t="66666" r="50855" b="13132"/>
          <a:stretch/>
        </p:blipFill>
        <p:spPr>
          <a:xfrm>
            <a:off x="1066800" y="685800"/>
            <a:ext cx="6989618" cy="5105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7677" r="30473" b="13939"/>
          <a:stretch/>
        </p:blipFill>
        <p:spPr>
          <a:xfrm>
            <a:off x="1066800" y="685799"/>
            <a:ext cx="6989618" cy="5105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740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58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7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76198" y="1600200"/>
            <a:ext cx="9067802" cy="3200400"/>
            <a:chOff x="913919" y="2729345"/>
            <a:chExt cx="5887200" cy="127808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0" t="67273" r="4434" b="13535"/>
            <a:stretch/>
          </p:blipFill>
          <p:spPr>
            <a:xfrm>
              <a:off x="913919" y="2788227"/>
              <a:ext cx="2968336" cy="1219200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98" t="66464" r="29117" b="14041"/>
            <a:stretch/>
          </p:blipFill>
          <p:spPr>
            <a:xfrm>
              <a:off x="3882256" y="2729345"/>
              <a:ext cx="2918863" cy="12507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699520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. Bé Mầm Non Tập Thể Dục Buổi Sáng - Nhạc Thiếu Nhi - Music for kid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410BCB43-6104-ED36-AE7C-24292D0200D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9937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72166E5-0089-8882-2EC5-6EAF2F66FDB0}"/>
              </a:ext>
            </a:extLst>
          </p:cNvPr>
          <p:cNvSpPr txBox="1"/>
          <p:nvPr/>
        </p:nvSpPr>
        <p:spPr>
          <a:xfrm>
            <a:off x="38100" y="838200"/>
            <a:ext cx="9067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Hoạt</a:t>
            </a:r>
            <a:r>
              <a:rPr lang="en-US" sz="66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động</a:t>
            </a:r>
            <a:r>
              <a:rPr lang="en-US" sz="66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thực</a:t>
            </a:r>
            <a:r>
              <a:rPr lang="en-US" sz="66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hành</a:t>
            </a:r>
            <a:endParaRPr lang="en-US" sz="66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3568264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0" y="18757"/>
            <a:ext cx="9144000" cy="4778326"/>
            <a:chOff x="1219200" y="761999"/>
            <a:chExt cx="7543800" cy="419792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8788"/>
            <a:stretch/>
          </p:blipFill>
          <p:spPr>
            <a:xfrm>
              <a:off x="1219200" y="761999"/>
              <a:ext cx="3429000" cy="4197927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404"/>
            <a:stretch/>
          </p:blipFill>
          <p:spPr>
            <a:xfrm>
              <a:off x="4648200" y="762000"/>
              <a:ext cx="4114800" cy="4087091"/>
            </a:xfrm>
            <a:prstGeom prst="rect">
              <a:avLst/>
            </a:prstGeom>
          </p:spPr>
        </p:pic>
      </p:grpSp>
      <p:sp>
        <p:nvSpPr>
          <p:cNvPr id="3" name="Cloud 2">
            <a:extLst>
              <a:ext uri="{FF2B5EF4-FFF2-40B4-BE49-F238E27FC236}">
                <a16:creationId xmlns:a16="http://schemas.microsoft.com/office/drawing/2014/main" id="{19140007-7894-E4AD-2844-9F7FB3250216}"/>
              </a:ext>
            </a:extLst>
          </p:cNvPr>
          <p:cNvSpPr/>
          <p:nvPr/>
        </p:nvSpPr>
        <p:spPr>
          <a:xfrm>
            <a:off x="-2345" y="152400"/>
            <a:ext cx="3429000" cy="1066798"/>
          </a:xfrm>
          <a:prstGeom prst="cloud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05D19E-7702-3B4F-9624-8F27D7341815}"/>
              </a:ext>
            </a:extLst>
          </p:cNvPr>
          <p:cNvGrpSpPr/>
          <p:nvPr/>
        </p:nvGrpSpPr>
        <p:grpSpPr>
          <a:xfrm>
            <a:off x="0" y="4191001"/>
            <a:ext cx="9144000" cy="2685754"/>
            <a:chOff x="913919" y="2729345"/>
            <a:chExt cx="5887200" cy="127808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D5E98ED-96B9-3447-2346-14CA4BB6BA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420" t="67273" r="4434" b="13535"/>
            <a:stretch/>
          </p:blipFill>
          <p:spPr>
            <a:xfrm>
              <a:off x="913919" y="2788227"/>
              <a:ext cx="2968336" cy="12192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D40A04F-1F64-C54B-556A-A48604DFBD9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98" t="66464" r="29117" b="14041"/>
            <a:stretch/>
          </p:blipFill>
          <p:spPr>
            <a:xfrm>
              <a:off x="3882256" y="2729345"/>
              <a:ext cx="2918863" cy="12507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3791612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1. VIDEO GT  KHÔNG GIAN TRUONG THPLA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2E8833CA-759B-546B-5278-290AE69F3F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19200" y="138208"/>
            <a:ext cx="11734800" cy="661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9606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. VIDEO GT PHÒNG CHỨC NĂNG TRUONG THPLA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84B29DFA-CCCB-F429-A848-BD8A884DA8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52400" y="767366"/>
            <a:ext cx="9296400" cy="523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3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54D8B60-7840-31AC-ACB2-42B435E941C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442"/>
            <a:ext cx="3272616" cy="24544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C19CFAE-C810-DB1F-DE0B-E435F36E16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95" y="2466662"/>
            <a:ext cx="4064000" cy="28770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FCF1F85-FD01-558F-7C45-8261A3B445B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8"/>
          <a:stretch/>
        </p:blipFill>
        <p:spPr>
          <a:xfrm>
            <a:off x="5058230" y="5020860"/>
            <a:ext cx="4064000" cy="18516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712EAAF-B8D2-6BC8-BA28-A153A36A92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06346"/>
            <a:ext cx="4941192" cy="18516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1173718-5509-C837-DE6F-7333B1219FC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6803" y="0"/>
            <a:ext cx="1937370" cy="24666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B7C02E-D54F-0BE8-23C6-00B0DDE9430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" r="6635" b="-7471"/>
          <a:stretch/>
        </p:blipFill>
        <p:spPr>
          <a:xfrm>
            <a:off x="3342820" y="-32791"/>
            <a:ext cx="3667580" cy="2663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7877B81-9446-DAF4-C672-548FE027A5C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3783"/>
          <a:stretch/>
        </p:blipFill>
        <p:spPr>
          <a:xfrm>
            <a:off x="4663373" y="2479527"/>
            <a:ext cx="4064000" cy="24698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66120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hững điều ít biết về phim hoạt hình 'Tom and Jerry' | Văn hóa | Thanh Ni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30" y="0"/>
            <a:ext cx="908193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ounded Rectangle 13">
            <a:extLst>
              <a:ext uri="{FF2B5EF4-FFF2-40B4-BE49-F238E27FC236}">
                <a16:creationId xmlns:a16="http://schemas.microsoft.com/office/drawing/2014/main" id="{3C2E4ACD-32D9-3365-6631-44C4B18E2AFD}"/>
              </a:ext>
            </a:extLst>
          </p:cNvPr>
          <p:cNvSpPr/>
          <p:nvPr/>
        </p:nvSpPr>
        <p:spPr>
          <a:xfrm>
            <a:off x="6096000" y="152400"/>
            <a:ext cx="2805479" cy="990600"/>
          </a:xfrm>
          <a:prstGeom prst="roundRect">
            <a:avLst/>
          </a:prstGeom>
          <a:solidFill>
            <a:srgbClr val="61DC40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5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Khởi</a:t>
            </a:r>
            <a:r>
              <a:rPr kumimoji="0" lang="en-US" sz="45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kumimoji="0" lang="en-US" sz="4500" b="0" i="0" u="none" strike="noStrike" kern="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động</a:t>
            </a:r>
            <a:endParaRPr kumimoji="0" lang="en-US" sz="45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7744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rt 1">
            <a:extLst>
              <a:ext uri="{FF2B5EF4-FFF2-40B4-BE49-F238E27FC236}">
                <a16:creationId xmlns:a16="http://schemas.microsoft.com/office/drawing/2014/main" id="{DF32228B-61B7-C259-384F-4DB226CFB9DF}"/>
              </a:ext>
            </a:extLst>
          </p:cNvPr>
          <p:cNvSpPr/>
          <p:nvPr/>
        </p:nvSpPr>
        <p:spPr>
          <a:xfrm>
            <a:off x="114300" y="33404"/>
            <a:ext cx="8915400" cy="6672196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8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TǟưŊg hǌ hạ</a:t>
            </a:r>
            <a:r>
              <a:rPr lang="el-GR" sz="8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ζ ι</a:t>
            </a:r>
            <a:r>
              <a:rPr lang="vi-VN" sz="8800" b="1" dirty="0">
                <a:solidFill>
                  <a:srgbClr val="FFFF00"/>
                </a:solidFill>
                <a:latin typeface="HP001 4 hàng" panose="020B0603050302020204" pitchFamily="34" charset="0"/>
              </a:rPr>
              <a:t>úc </a:t>
            </a:r>
            <a:endParaRPr lang="en-US" sz="8800" b="1" dirty="0">
              <a:solidFill>
                <a:srgbClr val="FFFF00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0814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3. EM YÊU TRƯỜNG EM ♪ Bé Ellie KHÁNH NGỌC [MV Official] ☀ Nhạc Thiếu Nhi Cho Bé Hay Nhất 2022 (online-video-cutter.com)">
            <a:hlinkClick r:id="" action="ppaction://media"/>
            <a:extLst>
              <a:ext uri="{FF2B5EF4-FFF2-40B4-BE49-F238E27FC236}">
                <a16:creationId xmlns:a16="http://schemas.microsoft.com/office/drawing/2014/main" id="{20F2AD60-CAE5-260E-4092-94AD37006E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688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2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371600"/>
            <a:ext cx="800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ai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nhiệm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vụ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12604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47" b="100000" l="2273" r="95568">
                        <a14:foregroundMark x1="48409" y1="33827" x2="62841" y2="40864"/>
                        <a14:foregroundMark x1="53864" y1="28765" x2="62045" y2="3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91" y="3790594"/>
            <a:ext cx="2291714" cy="2114649"/>
          </a:xfrm>
          <a:prstGeom prst="rect">
            <a:avLst/>
          </a:prstGeom>
        </p:spPr>
      </p:pic>
      <p:pic>
        <p:nvPicPr>
          <p:cNvPr id="5" name="Picture 4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56111" y1="30000" x2="75111" y2="45444"/>
                        <a14:foregroundMark x1="65333" y1="32556" x2="68333" y2="37778"/>
                        <a14:foregroundMark x1="81000" y1="87111" x2="81000" y2="90333"/>
                        <a14:foregroundMark x1="69222" y1="95222" x2="71778" y2="9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5587" y="2055426"/>
            <a:ext cx="1296144" cy="1299359"/>
          </a:xfrm>
          <a:prstGeom prst="rect">
            <a:avLst/>
          </a:prstGeom>
        </p:spPr>
      </p:pic>
      <p:pic>
        <p:nvPicPr>
          <p:cNvPr id="8" name="Picture 7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0111" y1="29778" x2="44222" y2="26889"/>
                        <a14:foregroundMark x1="25222" y1="24667" x2="45667" y2="24000"/>
                        <a14:foregroundMark x1="25222" y1="23222" x2="28889" y2="40000"/>
                        <a14:foregroundMark x1="18000" y1="28333" x2="23111" y2="33444"/>
                        <a14:foregroundMark x1="15000" y1="27667" x2="43444" y2="3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59032" y="2954569"/>
            <a:ext cx="1492923" cy="1496626"/>
          </a:xfrm>
          <a:prstGeom prst="rect">
            <a:avLst/>
          </a:prstGeom>
        </p:spPr>
      </p:pic>
      <p:pic>
        <p:nvPicPr>
          <p:cNvPr id="9" name="Picture 8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891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923" y="2879435"/>
            <a:ext cx="1705879" cy="1793672"/>
          </a:xfrm>
          <a:prstGeom prst="rect">
            <a:avLst/>
          </a:prstGeom>
        </p:spPr>
      </p:pic>
      <p:sp>
        <p:nvSpPr>
          <p:cNvPr id="11" name="Right Arrow 10">
            <a:hlinkClick r:id="rId14" action="ppaction://hlinksldjump"/>
          </p:cNvPr>
          <p:cNvSpPr/>
          <p:nvPr/>
        </p:nvSpPr>
        <p:spPr>
          <a:xfrm>
            <a:off x="8389459" y="871706"/>
            <a:ext cx="733806" cy="364375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3"/>
          </a:p>
        </p:txBody>
      </p:sp>
      <p:pic>
        <p:nvPicPr>
          <p:cNvPr id="7176" name="Picture 8" descr="Tom Cat - Wikipedia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416" y="1645841"/>
            <a:ext cx="2144140" cy="3417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lassic Tom And Jerry GIFs - Get the best GIF on GIPHY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1706"/>
            <a:ext cx="9123265" cy="51354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2400" y="-3001796"/>
            <a:ext cx="10085410" cy="3146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58624" indent="-558624">
              <a:buAutoNum type="arabicPeriod"/>
            </a:pPr>
            <a:r>
              <a:rPr lang="en-US" sz="3308" dirty="0">
                <a:solidFill>
                  <a:schemeClr val="bg1"/>
                </a:solidFill>
              </a:rPr>
              <a:t>Click </a:t>
            </a:r>
            <a:r>
              <a:rPr lang="en-US" sz="3308" dirty="0" err="1">
                <a:solidFill>
                  <a:schemeClr val="bg1"/>
                </a:solidFill>
              </a:rPr>
              <a:t>vào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các</a:t>
            </a:r>
            <a:r>
              <a:rPr lang="en-US" sz="3308" dirty="0">
                <a:solidFill>
                  <a:schemeClr val="bg1"/>
                </a:solidFill>
              </a:rPr>
              <a:t> con </a:t>
            </a:r>
            <a:r>
              <a:rPr lang="en-US" sz="3308" dirty="0" err="1">
                <a:solidFill>
                  <a:schemeClr val="bg1"/>
                </a:solidFill>
              </a:rPr>
              <a:t>chuột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để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đi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đến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câu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hỏi</a:t>
            </a:r>
            <a:r>
              <a:rPr lang="en-US" sz="3308" dirty="0">
                <a:solidFill>
                  <a:schemeClr val="bg1"/>
                </a:solidFill>
              </a:rPr>
              <a:t>. </a:t>
            </a:r>
          </a:p>
          <a:p>
            <a:pPr marL="558624" indent="-558624">
              <a:buAutoNum type="arabicPeriod"/>
            </a:pPr>
            <a:r>
              <a:rPr lang="en-US" sz="3308" dirty="0" err="1">
                <a:solidFill>
                  <a:schemeClr val="bg1"/>
                </a:solidFill>
              </a:rPr>
              <a:t>Đến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silde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câu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hỏi</a:t>
            </a:r>
            <a:r>
              <a:rPr lang="en-US" sz="3308" dirty="0">
                <a:solidFill>
                  <a:schemeClr val="bg1"/>
                </a:solidFill>
              </a:rPr>
              <a:t>, GV click </a:t>
            </a:r>
            <a:r>
              <a:rPr lang="en-US" sz="3308" dirty="0" err="1">
                <a:solidFill>
                  <a:schemeClr val="bg1"/>
                </a:solidFill>
              </a:rPr>
              <a:t>vào</a:t>
            </a:r>
            <a:r>
              <a:rPr lang="en-US" sz="3308" dirty="0">
                <a:solidFill>
                  <a:schemeClr val="bg1"/>
                </a:solidFill>
              </a:rPr>
              <a:t> con </a:t>
            </a:r>
            <a:r>
              <a:rPr lang="en-US" sz="3308" dirty="0" err="1">
                <a:solidFill>
                  <a:schemeClr val="bg1"/>
                </a:solidFill>
              </a:rPr>
              <a:t>chuột</a:t>
            </a:r>
            <a:r>
              <a:rPr lang="en-US" sz="3308" dirty="0">
                <a:solidFill>
                  <a:schemeClr val="bg1"/>
                </a:solidFill>
              </a:rPr>
              <a:t> ở </a:t>
            </a:r>
            <a:r>
              <a:rPr lang="en-US" sz="3308" dirty="0" err="1">
                <a:solidFill>
                  <a:schemeClr val="bg1"/>
                </a:solidFill>
              </a:rPr>
              <a:t>góc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để</a:t>
            </a:r>
            <a:r>
              <a:rPr lang="en-US" sz="3308" dirty="0">
                <a:solidFill>
                  <a:schemeClr val="bg1"/>
                </a:solidFill>
              </a:rPr>
              <a:t> quay </a:t>
            </a:r>
            <a:r>
              <a:rPr lang="en-US" sz="3308" dirty="0" err="1">
                <a:solidFill>
                  <a:schemeClr val="bg1"/>
                </a:solidFill>
              </a:rPr>
              <a:t>về</a:t>
            </a:r>
            <a:r>
              <a:rPr lang="en-US" sz="3308" dirty="0">
                <a:solidFill>
                  <a:schemeClr val="bg1"/>
                </a:solidFill>
              </a:rPr>
              <a:t>.</a:t>
            </a:r>
          </a:p>
          <a:p>
            <a:pPr marL="558624" indent="-558624">
              <a:buAutoNum type="arabicPeriod"/>
            </a:pPr>
            <a:r>
              <a:rPr lang="en-US" sz="3308" dirty="0">
                <a:solidFill>
                  <a:schemeClr val="bg1"/>
                </a:solidFill>
              </a:rPr>
              <a:t>Khi 4 con </a:t>
            </a:r>
            <a:r>
              <a:rPr lang="en-US" sz="3308" dirty="0" err="1">
                <a:solidFill>
                  <a:schemeClr val="bg1"/>
                </a:solidFill>
              </a:rPr>
              <a:t>chuột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biến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mất</a:t>
            </a:r>
            <a:r>
              <a:rPr lang="en-US" sz="3308" dirty="0">
                <a:solidFill>
                  <a:schemeClr val="bg1"/>
                </a:solidFill>
              </a:rPr>
              <a:t>, enter </a:t>
            </a:r>
            <a:r>
              <a:rPr lang="en-US" sz="3308" dirty="0" err="1">
                <a:solidFill>
                  <a:schemeClr val="bg1"/>
                </a:solidFill>
              </a:rPr>
              <a:t>là</a:t>
            </a:r>
            <a:r>
              <a:rPr lang="en-US" sz="3308" dirty="0">
                <a:solidFill>
                  <a:schemeClr val="bg1"/>
                </a:solidFill>
              </a:rPr>
              <a:t> con </a:t>
            </a:r>
            <a:r>
              <a:rPr lang="en-US" sz="3308" dirty="0" err="1">
                <a:solidFill>
                  <a:schemeClr val="bg1"/>
                </a:solidFill>
              </a:rPr>
              <a:t>mèo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buồn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bã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xuất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hiện</a:t>
            </a:r>
            <a:r>
              <a:rPr lang="en-US" sz="3308" dirty="0">
                <a:solidFill>
                  <a:schemeClr val="bg1"/>
                </a:solidFill>
              </a:rPr>
              <a:t>.</a:t>
            </a:r>
          </a:p>
          <a:p>
            <a:pPr marL="558624" indent="-558624">
              <a:buAutoNum type="arabicPeriod"/>
            </a:pPr>
            <a:r>
              <a:rPr lang="en-US" sz="3308" dirty="0">
                <a:solidFill>
                  <a:schemeClr val="bg1"/>
                </a:solidFill>
              </a:rPr>
              <a:t>Sau </a:t>
            </a:r>
            <a:r>
              <a:rPr lang="en-US" sz="3308" dirty="0" err="1">
                <a:solidFill>
                  <a:schemeClr val="bg1"/>
                </a:solidFill>
              </a:rPr>
              <a:t>khi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đã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hiểu</a:t>
            </a:r>
            <a:r>
              <a:rPr lang="en-US" sz="3308" dirty="0">
                <a:solidFill>
                  <a:schemeClr val="bg1"/>
                </a:solidFill>
              </a:rPr>
              <a:t>, GV </a:t>
            </a:r>
            <a:r>
              <a:rPr lang="en-US" sz="3308" dirty="0" err="1">
                <a:solidFill>
                  <a:schemeClr val="bg1"/>
                </a:solidFill>
              </a:rPr>
              <a:t>xoá</a:t>
            </a:r>
            <a:r>
              <a:rPr lang="en-US" sz="3308" dirty="0">
                <a:solidFill>
                  <a:schemeClr val="bg1"/>
                </a:solidFill>
              </a:rPr>
              <a:t> text Box </a:t>
            </a:r>
            <a:r>
              <a:rPr lang="en-US" sz="3308" dirty="0" err="1">
                <a:solidFill>
                  <a:schemeClr val="bg1"/>
                </a:solidFill>
              </a:rPr>
              <a:t>này</a:t>
            </a:r>
            <a:r>
              <a:rPr lang="en-US" sz="3308" dirty="0">
                <a:solidFill>
                  <a:schemeClr val="bg1"/>
                </a:solidFill>
              </a:rPr>
              <a:t> </a:t>
            </a:r>
            <a:r>
              <a:rPr lang="en-US" sz="3308" dirty="0" err="1">
                <a:solidFill>
                  <a:schemeClr val="bg1"/>
                </a:solidFill>
              </a:rPr>
              <a:t>nhé</a:t>
            </a:r>
            <a:r>
              <a:rPr lang="en-US" sz="3308" dirty="0">
                <a:solidFill>
                  <a:schemeClr val="bg1"/>
                </a:solidFill>
              </a:rPr>
              <a:t>!</a:t>
            </a:r>
          </a:p>
        </p:txBody>
      </p:sp>
      <p:sp>
        <p:nvSpPr>
          <p:cNvPr id="3" name="Right Arrow 2">
            <a:hlinkClick r:id="rId17" action="ppaction://hlinksldjump"/>
          </p:cNvPr>
          <p:cNvSpPr/>
          <p:nvPr/>
        </p:nvSpPr>
        <p:spPr>
          <a:xfrm>
            <a:off x="6978253" y="5548794"/>
            <a:ext cx="1966458" cy="45833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3" dirty="0"/>
          </a:p>
        </p:txBody>
      </p:sp>
    </p:spTree>
    <p:extLst>
      <p:ext uri="{BB962C8B-B14F-4D97-AF65-F5344CB8AC3E}">
        <p14:creationId xmlns:p14="http://schemas.microsoft.com/office/powerpoint/2010/main" val="3515769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6999676" y="5295302"/>
            <a:ext cx="1996490" cy="660230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68739" tIns="68739" rIns="68739" bIns="68739" anchor="ctr" anchorCtr="0">
              <a:noAutofit/>
            </a:bodyPr>
            <a:lstStyle/>
            <a:p>
              <a:endParaRPr sz="3008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529771" y="349875"/>
            <a:ext cx="6988322" cy="3844455"/>
            <a:chOff x="-2621220" y="448399"/>
            <a:chExt cx="8187300" cy="3771842"/>
          </a:xfrm>
        </p:grpSpPr>
        <p:sp>
          <p:nvSpPr>
            <p:cNvPr id="19" name="Google Shape;198;p25"/>
            <p:cNvSpPr txBox="1">
              <a:spLocks/>
            </p:cNvSpPr>
            <p:nvPr/>
          </p:nvSpPr>
          <p:spPr>
            <a:xfrm>
              <a:off x="-1490704" y="448399"/>
              <a:ext cx="7056784" cy="3771842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91649" tIns="91649" rIns="91649" bIns="9164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lvl="0" algn="l">
                <a:buClr>
                  <a:srgbClr val="000000"/>
                </a:buClr>
                <a:buSzTx/>
              </a:pP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Hãy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nêu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tên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lớp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,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tên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trường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học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của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em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.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21220" y="2579566"/>
              <a:ext cx="1130516" cy="1385436"/>
            </a:xfrm>
            <a:prstGeom prst="rect">
              <a:avLst/>
            </a:prstGeom>
          </p:spPr>
        </p:pic>
      </p:grpSp>
      <p:pic>
        <p:nvPicPr>
          <p:cNvPr id="2050" name="Picture 2" descr="C:\Users\PC\Downloads\3217425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6505826" y="3845960"/>
            <a:ext cx="2599813" cy="243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408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6999676" y="5295302"/>
            <a:ext cx="1996490" cy="660230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68739" tIns="68739" rIns="68739" bIns="68739" anchor="ctr" anchorCtr="0">
              <a:noAutofit/>
            </a:bodyPr>
            <a:lstStyle/>
            <a:p>
              <a:endParaRPr sz="3008"/>
            </a:p>
          </p:txBody>
        </p:sp>
      </p:grpSp>
      <p:pic>
        <p:nvPicPr>
          <p:cNvPr id="21" name="Picture 2" descr="C:\Users\PC\Downloads\3217425.jpg">
            <a:hlinkClick r:id="rId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6505826" y="3800756"/>
            <a:ext cx="2599813" cy="250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63761" y="228600"/>
            <a:ext cx="8764564" cy="3736340"/>
            <a:chOff x="-2616968" y="1174360"/>
            <a:chExt cx="8136904" cy="3771842"/>
          </a:xfrm>
        </p:grpSpPr>
        <p:sp>
          <p:nvSpPr>
            <p:cNvPr id="23" name="Google Shape;198;p25"/>
            <p:cNvSpPr txBox="1">
              <a:spLocks/>
            </p:cNvSpPr>
            <p:nvPr/>
          </p:nvSpPr>
          <p:spPr>
            <a:xfrm>
              <a:off x="-1536848" y="1174360"/>
              <a:ext cx="7056784" cy="3771842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91649" tIns="91649" rIns="91649" bIns="9164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lvl="0" algn="l">
                <a:buClr>
                  <a:srgbClr val="000000"/>
                </a:buClr>
                <a:buSzTx/>
              </a:pP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Lớp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em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có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bao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nhiêu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bạn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học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sinh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?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63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6999676" y="5295302"/>
            <a:ext cx="1996490" cy="660230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68739" tIns="68739" rIns="68739" bIns="68739" anchor="ctr" anchorCtr="0">
              <a:noAutofit/>
            </a:bodyPr>
            <a:lstStyle/>
            <a:p>
              <a:endParaRPr sz="3008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72387" y="224572"/>
            <a:ext cx="8345461" cy="5181448"/>
            <a:chOff x="-2861467" y="723099"/>
            <a:chExt cx="8551207" cy="5783684"/>
          </a:xfrm>
        </p:grpSpPr>
        <p:sp>
          <p:nvSpPr>
            <p:cNvPr id="23" name="Google Shape;198;p25"/>
            <p:cNvSpPr txBox="1">
              <a:spLocks/>
            </p:cNvSpPr>
            <p:nvPr/>
          </p:nvSpPr>
          <p:spPr>
            <a:xfrm>
              <a:off x="-1713195" y="723099"/>
              <a:ext cx="7402935" cy="5783684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91649" tIns="91649" rIns="91649" bIns="9164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algn="l"/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Hãy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nêu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3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đồ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dùng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học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tập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trong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lớp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học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của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em</a:t>
              </a:r>
              <a:r>
                <a:rPr lang="en-US" sz="6600" dirty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  <a:r>
                <a:rPr lang="en-US" sz="6600" dirty="0">
                  <a:solidFill>
                    <a:schemeClr val="bg1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)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861467" y="3454035"/>
              <a:ext cx="1130515" cy="1385436"/>
            </a:xfrm>
            <a:prstGeom prst="rect">
              <a:avLst/>
            </a:prstGeom>
          </p:spPr>
        </p:pic>
      </p:grpSp>
      <p:pic>
        <p:nvPicPr>
          <p:cNvPr id="21" name="Picture 2" descr="C:\Users\PC\Downloads\3217425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6527254" y="3845960"/>
            <a:ext cx="2691286" cy="2431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4509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6999676" y="5295302"/>
            <a:ext cx="1996490" cy="660230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68739" tIns="68739" rIns="68739" bIns="68739" anchor="ctr" anchorCtr="0">
                <a:noAutofit/>
              </a:bodyPr>
              <a:lstStyle/>
              <a:p>
                <a:endParaRPr sz="3008"/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68739" tIns="68739" rIns="68739" bIns="68739" anchor="ctr" anchorCtr="0">
              <a:noAutofit/>
            </a:bodyPr>
            <a:lstStyle/>
            <a:p>
              <a:endParaRPr sz="3008"/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296026" y="370436"/>
            <a:ext cx="8597265" cy="4554799"/>
            <a:chOff x="-2616968" y="583950"/>
            <a:chExt cx="10251727" cy="3861767"/>
          </a:xfrm>
        </p:grpSpPr>
        <p:sp>
          <p:nvSpPr>
            <p:cNvPr id="23" name="Google Shape;198;p25"/>
            <p:cNvSpPr txBox="1">
              <a:spLocks/>
            </p:cNvSpPr>
            <p:nvPr/>
          </p:nvSpPr>
          <p:spPr>
            <a:xfrm>
              <a:off x="-1486452" y="583950"/>
              <a:ext cx="9121211" cy="3771842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91649" tIns="91649" rIns="91649" bIns="91649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lvl="0" algn="l">
                <a:buClr>
                  <a:srgbClr val="000000"/>
                </a:buClr>
                <a:buSzTx/>
              </a:pP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Kể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2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việc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em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đã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làm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để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giữ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gìn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lớp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học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gọn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gàng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,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sạch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 </a:t>
              </a:r>
              <a:r>
                <a:rPr lang="en-US" sz="6600" dirty="0" err="1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đẹp</a:t>
              </a:r>
              <a:r>
                <a:rPr lang="en-US" sz="6600" dirty="0">
                  <a:solidFill>
                    <a:srgbClr val="FF0000"/>
                  </a:solidFill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Arial"/>
                </a:rPr>
                <a:t>.</a:t>
              </a:r>
              <a:r>
                <a:rPr lang="en-US" sz="6600" dirty="0">
                  <a:solidFill>
                    <a:srgbClr val="FF0000"/>
                  </a:solidFill>
                  <a:latin typeface="HP001 4 hàng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  <p:pic>
        <p:nvPicPr>
          <p:cNvPr id="21" name="Picture 2" descr="C:\Users\PC\Downloads\3217425.jpg">
            <a:hlinkClick r:id="rId5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6524503" y="3800756"/>
            <a:ext cx="2599813" cy="2476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75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6849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CCADBDD-4194-4AB1-D82D-FF494125CF2F}"/>
              </a:ext>
            </a:extLst>
          </p:cNvPr>
          <p:cNvSpPr txBox="1"/>
          <p:nvPr/>
        </p:nvSpPr>
        <p:spPr>
          <a:xfrm>
            <a:off x="38100" y="762000"/>
            <a:ext cx="9067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Hoạt</a:t>
            </a:r>
            <a:r>
              <a:rPr lang="en-US" sz="66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động</a:t>
            </a:r>
            <a:r>
              <a:rPr lang="en-US" sz="66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khám</a:t>
            </a:r>
            <a:r>
              <a:rPr lang="en-US" sz="6600" dirty="0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AvantGarde" panose="00000400000000000000" pitchFamily="2" charset="0"/>
                <a:ea typeface="AvantGarde" panose="00000400000000000000" pitchFamily="2" charset="0"/>
                <a:cs typeface="AvantGarde" panose="00000400000000000000" pitchFamily="2" charset="0"/>
              </a:rPr>
              <a:t>phá</a:t>
            </a:r>
            <a:endParaRPr lang="en-US" sz="6600" dirty="0">
              <a:latin typeface="AvantGarde" panose="00000400000000000000" pitchFamily="2" charset="0"/>
              <a:ea typeface="AvantGarde" panose="00000400000000000000" pitchFamily="2" charset="0"/>
              <a:cs typeface="AvantGarde" panose="000004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2494905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586</TotalTime>
  <Words>181</Words>
  <Application>Microsoft Office PowerPoint</Application>
  <PresentationFormat>On-screen Show (4:3)</PresentationFormat>
  <Paragraphs>25</Paragraphs>
  <Slides>22</Slides>
  <Notes>5</Notes>
  <HiddenSlides>0</HiddenSlides>
  <MMClips>4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Arial</vt:lpstr>
      <vt:lpstr>Arial-Rounded</vt:lpstr>
      <vt:lpstr>AvantGarde</vt:lpstr>
      <vt:lpstr>Calibri</vt:lpstr>
      <vt:lpstr>Georgia</vt:lpstr>
      <vt:lpstr>HP001 4 hàng</vt:lpstr>
      <vt:lpstr>Pangolin</vt:lpstr>
      <vt:lpstr>Times New Roman</vt:lpstr>
      <vt:lpstr>Trebuchet MS</vt:lpstr>
      <vt:lpstr>VNI-Korin</vt:lpstr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HP</cp:lastModifiedBy>
  <cp:revision>83</cp:revision>
  <dcterms:created xsi:type="dcterms:W3CDTF">2020-08-17T08:58:29Z</dcterms:created>
  <dcterms:modified xsi:type="dcterms:W3CDTF">2022-10-26T04:40:39Z</dcterms:modified>
</cp:coreProperties>
</file>