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5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4" r:id="rId3"/>
    <p:sldMasterId id="2147483679" r:id="rId4"/>
    <p:sldMasterId id="2147483691" r:id="rId5"/>
    <p:sldMasterId id="2147483703" r:id="rId6"/>
  </p:sldMasterIdLst>
  <p:notesMasterIdLst>
    <p:notesMasterId r:id="rId21"/>
  </p:notesMasterIdLst>
  <p:sldIdLst>
    <p:sldId id="257" r:id="rId7"/>
    <p:sldId id="277" r:id="rId8"/>
    <p:sldId id="278" r:id="rId9"/>
    <p:sldId id="279" r:id="rId10"/>
    <p:sldId id="281" r:id="rId11"/>
    <p:sldId id="303" r:id="rId12"/>
    <p:sldId id="304" r:id="rId13"/>
    <p:sldId id="265" r:id="rId14"/>
    <p:sldId id="282" r:id="rId15"/>
    <p:sldId id="283" r:id="rId16"/>
    <p:sldId id="269" r:id="rId17"/>
    <p:sldId id="284" r:id="rId18"/>
    <p:sldId id="285" r:id="rId19"/>
    <p:sldId id="276" r:id="rId20"/>
  </p:sldIdLst>
  <p:sldSz cx="12192000" cy="6858000"/>
  <p:notesSz cx="6858000" cy="9144000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>
        <p:scale>
          <a:sx n="77" d="100"/>
          <a:sy n="77" d="100"/>
        </p:scale>
        <p:origin x="936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11/29/2023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3238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giảng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</a:t>
            </a:r>
            <a:r>
              <a:rPr lang="en-US" dirty="0" err="1"/>
              <a:t>bởi</a:t>
            </a:r>
            <a:r>
              <a:rPr lang="en-US" dirty="0"/>
              <a:t>: </a:t>
            </a:r>
            <a:r>
              <a:rPr lang="en-US" dirty="0" err="1"/>
              <a:t>Phạm</a:t>
            </a:r>
            <a:r>
              <a:rPr lang="en-US" dirty="0"/>
              <a:t> </a:t>
            </a:r>
            <a:r>
              <a:rPr lang="en-US" dirty="0" err="1"/>
              <a:t>Duyên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02AEFD-FEDB-4542-BE9E-D4DED9AFC90C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11/29/2023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11/29/2023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11/29/2023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11/29/2023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11/29/2023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11/29/2023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11/29/2023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11/29/2023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11/29/2023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11/29/2023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11/29/2023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11/29/2023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11/29/2023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11/29/2023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11/29/2023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0E191392-46B3-4988-B725-C457EAD2BD85}" type="datetimeFigureOut">
              <a:rPr lang="en-US"/>
              <a:t>11/29/2023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15DE37A7-131E-4749-AAF7-688385F4FE99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B4E1BB7-1AEA-4241-A1A4-B3E9CE44291D}" type="datetimeFigureOut">
              <a:rPr lang="en-US"/>
              <a:t>11/29/2023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F9FDBEA-6FCD-439E-9496-7EE16FD10296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11/29/2023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11/29/2023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11/29/2023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11/29/2023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11/29/2023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11/29/2023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11/29/2023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11/29/2023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11/29/2023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11/29/2023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11/29/2023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11/29/2023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11/29/2023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2023/11/29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2023/11/29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2023/11/29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2023/11/29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2023/11/29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44" y="198033"/>
            <a:ext cx="11823312" cy="646193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99797" y="318559"/>
            <a:ext cx="10972800" cy="466064"/>
          </a:xfrm>
        </p:spPr>
        <p:txBody>
          <a:bodyPr>
            <a:noAutofit/>
          </a:bodyPr>
          <a:lstStyle>
            <a:lvl1pPr algn="l">
              <a:defRPr sz="2665" b="0" i="0">
                <a:solidFill>
                  <a:schemeClr val="tx1">
                    <a:lumMod val="85000"/>
                    <a:lumOff val="15000"/>
                  </a:schemeClr>
                </a:solidFill>
                <a:latin typeface="方正卡通简体" panose="03000509000000000000" pitchFamily="65" charset="-122"/>
                <a:ea typeface="方正卡通简体" panose="03000509000000000000" pitchFamily="65" charset="-122"/>
              </a:defRPr>
            </a:lvl1pPr>
          </a:lstStyle>
          <a:p>
            <a:r>
              <a:rPr lang="zh-CN" altLang="en-US" dirty="0" smtClean="0"/>
              <a:t>第一部分  点击此处输入您的标题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2023/11/29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1232571" y="6282448"/>
            <a:ext cx="958165" cy="384043"/>
            <a:chOff x="8424428" y="4716750"/>
            <a:chExt cx="718624" cy="288032"/>
          </a:xfrm>
          <a:solidFill>
            <a:srgbClr val="BFBFBF"/>
          </a:solidFill>
        </p:grpSpPr>
        <p:sp>
          <p:nvSpPr>
            <p:cNvPr id="9" name="圆角矩形 8"/>
            <p:cNvSpPr/>
            <p:nvPr userDrawn="1"/>
          </p:nvSpPr>
          <p:spPr>
            <a:xfrm>
              <a:off x="8424428" y="4716750"/>
              <a:ext cx="468052" cy="28803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0" name="矩形 9"/>
            <p:cNvSpPr/>
            <p:nvPr userDrawn="1"/>
          </p:nvSpPr>
          <p:spPr>
            <a:xfrm>
              <a:off x="8820472" y="4948014"/>
              <a:ext cx="322580" cy="5676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" name="TextBox 10"/>
          <p:cNvSpPr txBox="1"/>
          <p:nvPr userDrawn="1"/>
        </p:nvSpPr>
        <p:spPr>
          <a:xfrm>
            <a:off x="11300685" y="6248767"/>
            <a:ext cx="334010" cy="4203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15E71900-10A2-4CC6-8A82-1659C4480C15}" type="slidenum">
              <a:rPr lang="zh-CN" altLang="en-US" sz="2135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‹#›</a:t>
            </a:fld>
            <a:endParaRPr lang="zh-CN" altLang="en-US" sz="2135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2023/11/29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2023/11/29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2023/11/29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2023/11/29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11/29/2023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2023/11/29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11/29/2023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11/29/2023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11/29/2023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11/29/2023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11/29/2023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11/29/2023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11/29/2023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  <a:t>11/29/2023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5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11/29/2023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</p:sldLayoutIdLst>
  <p:transition spd="slow">
    <p:random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A6248-9075-44F6-BABA-ACCDFFA54742}" type="datetimeFigureOut">
              <a:rPr lang="en-US" smtClean="0"/>
              <a:t>11/29/2023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74D81-BE9C-4C9D-8371-8BC208C7A872}" type="datetimeFigureOut">
              <a:rPr lang="zh-CN" altLang="en-US" smtClean="0"/>
              <a:t>2023/11/29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iming>
    <p:tnLst>
      <p:par>
        <p:cTn id="1" dur="indefinite" restart="never" nodeType="tmRoot"/>
      </p:par>
    </p:tnLst>
  </p:timing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11/29/2023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0.GIF"/><Relationship Id="rId4" Type="http://schemas.openxmlformats.org/officeDocument/2006/relationships/image" Target="../media/image9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10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9.GIF"/><Relationship Id="rId5" Type="http://schemas.openxmlformats.org/officeDocument/2006/relationships/image" Target="../media/image12.GIF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0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9.GIF"/><Relationship Id="rId5" Type="http://schemas.openxmlformats.org/officeDocument/2006/relationships/image" Target="../media/image12.GIF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0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9.GIF"/><Relationship Id="rId5" Type="http://schemas.openxmlformats.org/officeDocument/2006/relationships/image" Target="../media/image12.GIF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17.GIF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"/>
          <p:cNvSpPr txBox="1">
            <a:spLocks noChangeArrowheads="1"/>
          </p:cNvSpPr>
          <p:nvPr/>
        </p:nvSpPr>
        <p:spPr bwMode="auto">
          <a:xfrm>
            <a:off x="794385" y="930593"/>
            <a:ext cx="10602913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7200" b="1" i="0" u="none" strike="noStrike" kern="1200" cap="none" spc="0" normalizeH="0" baseline="0" noProof="0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Chào</a:t>
            </a:r>
            <a:r>
              <a:rPr kumimoji="0" lang="en-US" altLang="zh-CN" sz="7200" b="1" i="0" u="none" strike="noStrike" kern="1200" cap="none" spc="0" normalizeH="0" baseline="0" noProof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mừng</a:t>
            </a:r>
            <a:r>
              <a:rPr kumimoji="0" lang="en-US" altLang="zh-CN" sz="7200" b="1" i="0" u="none" strike="noStrike" kern="1200" cap="none" spc="0" normalizeH="0" baseline="0" noProof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các</a:t>
            </a:r>
            <a:r>
              <a:rPr kumimoji="0" lang="en-US" altLang="zh-CN" sz="7200" b="1" i="0" u="none" strike="noStrike" kern="1200" cap="none" spc="0" normalizeH="0" baseline="0" noProof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em</a:t>
            </a:r>
            <a:r>
              <a:rPr kumimoji="0" lang="en-US" altLang="zh-CN" sz="7200" b="1" i="0" u="none" strike="noStrike" kern="1200" cap="none" spc="0" normalizeH="0" baseline="0" noProof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đến</a:t>
            </a:r>
            <a:r>
              <a:rPr kumimoji="0" lang="en-US" altLang="zh-CN" sz="7200" b="1" i="0" u="none" strike="noStrike" kern="1200" cap="none" spc="0" normalizeH="0" baseline="0" noProof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với</a:t>
            </a:r>
            <a:endParaRPr kumimoji="0" lang="en-US" altLang="zh-CN" sz="7200" b="1" i="0" u="none" strike="noStrike" kern="1200" cap="none" spc="0" normalizeH="0" baseline="0" noProof="0" smtClean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uLnTx/>
              <a:uFillTx/>
              <a:latin typeface="+mj-lt"/>
              <a:ea typeface="字魂17号-萌趣果冻体"/>
              <a:cs typeface="+mj-lt"/>
            </a:endParaRPr>
          </a:p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7200" b="1" i="0" u="none" strike="noStrike" kern="1200" cap="none" spc="0" normalizeH="0" baseline="0" noProof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tiết</a:t>
            </a:r>
            <a:r>
              <a:rPr kumimoji="0" lang="en-US" altLang="zh-CN" sz="7200" b="1" i="0" u="none" strike="noStrike" kern="1200" cap="none" spc="0" normalizeH="0" baseline="0" noProof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Toán</a:t>
            </a:r>
            <a:endParaRPr kumimoji="0" lang="en-US" altLang="zh-CN" sz="7200" b="1" i="0" u="none" strike="noStrike" kern="1200" cap="none" spc="0" normalizeH="0" baseline="0" noProof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uLnTx/>
              <a:uFillTx/>
              <a:latin typeface="+mj-lt"/>
              <a:ea typeface="字魂17号-萌趣果冻体"/>
              <a:cs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31445" y="143510"/>
            <a:ext cx="3712210" cy="83185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/>
              <a:t>2. Đặt tính rồi tính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851535" y="1795145"/>
            <a:ext cx="2272030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</a:p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</a:p>
          <a:p>
            <a:r>
              <a:rPr lang="en-US" sz="48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8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39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394970" y="2292350"/>
            <a:ext cx="33464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+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45635" y="350520"/>
            <a:ext cx="7136765" cy="1194435"/>
          </a:xfrm>
          <a:prstGeom prst="rect">
            <a:avLst/>
          </a:prstGeom>
        </p:spPr>
      </p:pic>
      <p:sp>
        <p:nvSpPr>
          <p:cNvPr id="9" name="Text Box 8"/>
          <p:cNvSpPr txBox="1"/>
          <p:nvPr/>
        </p:nvSpPr>
        <p:spPr>
          <a:xfrm>
            <a:off x="3458210" y="1795145"/>
            <a:ext cx="2272030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52</a:t>
            </a:r>
          </a:p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37</a:t>
            </a:r>
          </a:p>
          <a:p>
            <a:r>
              <a:rPr lang="en-US" sz="48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8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89</a:t>
            </a:r>
          </a:p>
        </p:txBody>
      </p:sp>
      <p:sp>
        <p:nvSpPr>
          <p:cNvPr id="10" name="Text Box 9"/>
          <p:cNvSpPr txBox="1"/>
          <p:nvPr/>
        </p:nvSpPr>
        <p:spPr>
          <a:xfrm>
            <a:off x="3052445" y="2292350"/>
            <a:ext cx="33464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+</a:t>
            </a:r>
          </a:p>
        </p:txBody>
      </p:sp>
      <p:sp>
        <p:nvSpPr>
          <p:cNvPr id="11" name="Text Box 10"/>
          <p:cNvSpPr txBox="1"/>
          <p:nvPr/>
        </p:nvSpPr>
        <p:spPr>
          <a:xfrm>
            <a:off x="5679440" y="1795145"/>
            <a:ext cx="2272030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68</a:t>
            </a:r>
          </a:p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  6</a:t>
            </a:r>
          </a:p>
          <a:p>
            <a:r>
              <a:rPr lang="en-US" sz="48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8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62</a:t>
            </a:r>
          </a:p>
        </p:txBody>
      </p:sp>
      <p:sp>
        <p:nvSpPr>
          <p:cNvPr id="12" name="Text Box 11"/>
          <p:cNvSpPr txBox="1"/>
          <p:nvPr/>
        </p:nvSpPr>
        <p:spPr>
          <a:xfrm>
            <a:off x="5395595" y="2434590"/>
            <a:ext cx="33464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-</a:t>
            </a:r>
          </a:p>
        </p:txBody>
      </p:sp>
      <p:sp>
        <p:nvSpPr>
          <p:cNvPr id="13" name="Text Box 12"/>
          <p:cNvSpPr txBox="1"/>
          <p:nvPr/>
        </p:nvSpPr>
        <p:spPr>
          <a:xfrm>
            <a:off x="8072755" y="1795145"/>
            <a:ext cx="2272030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79</a:t>
            </a:r>
          </a:p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55</a:t>
            </a:r>
          </a:p>
          <a:p>
            <a:r>
              <a:rPr lang="en-US" sz="48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8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24</a:t>
            </a:r>
          </a:p>
        </p:txBody>
      </p:sp>
      <p:sp>
        <p:nvSpPr>
          <p:cNvPr id="14" name="Text Box 13"/>
          <p:cNvSpPr txBox="1"/>
          <p:nvPr/>
        </p:nvSpPr>
        <p:spPr>
          <a:xfrm>
            <a:off x="7738110" y="2393950"/>
            <a:ext cx="33464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-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7" grpId="1" animBg="1"/>
      <p:bldP spid="5" grpId="0"/>
      <p:bldP spid="5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131445" y="143510"/>
            <a:ext cx="9088120" cy="83185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/>
              <a:t>3. Hai phép tính nào dưới đây có cùng kết quả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2845" y="1551305"/>
            <a:ext cx="9429115" cy="4338955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3001645" y="1764665"/>
            <a:ext cx="2129790" cy="1247775"/>
          </a:xfrm>
          <a:prstGeom prst="ellipse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2880360" y="4642485"/>
            <a:ext cx="2129790" cy="1247775"/>
          </a:xfrm>
          <a:prstGeom prst="ellipse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1247140" y="3134360"/>
            <a:ext cx="2078990" cy="128778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3"/>
                </a:solidFill>
              </a14:hiddenFill>
            </a:ext>
          </a:ex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7424420" y="1764665"/>
            <a:ext cx="2078990" cy="128778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3"/>
                </a:solidFill>
              </a14:hiddenFill>
            </a:ext>
          </a:ex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7078980" y="4533900"/>
            <a:ext cx="1967865" cy="14097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4"/>
                </a:solidFill>
              </a14:hiddenFill>
            </a:ext>
          </a:ex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8488680" y="3073400"/>
            <a:ext cx="1967865" cy="14097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4"/>
                </a:solidFill>
              </a14:hiddenFill>
            </a:ext>
          </a:ex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7" grpId="1" animBg="1"/>
      <p:bldP spid="9" grpId="0" animBg="1"/>
      <p:bldP spid="9" grpId="1" animBg="1"/>
      <p:bldP spid="10" grpId="0" bldLvl="0" animBg="1"/>
      <p:bldP spid="10" grpId="1" animBg="1"/>
      <p:bldP spid="11" grpId="0" animBg="1"/>
      <p:bldP spid="11" grpId="1" animBg="1"/>
      <p:bldP spid="12" grpId="0" bldLvl="0" animBg="1"/>
      <p:bldP spid="12" grpId="1" animBg="1"/>
      <p:bldP spid="13" grpId="0" animBg="1"/>
      <p:bldP spid="13" grpId="1" animBg="1"/>
      <p:bldP spid="14" grpId="0" bldLvl="0" animBg="1"/>
      <p:bldP spid="14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7170" y="135890"/>
            <a:ext cx="1765300" cy="7791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432" y="1868124"/>
            <a:ext cx="10712719" cy="2455682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4310743" y="2059305"/>
            <a:ext cx="1216297" cy="125866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/>
              <a:t>80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249886" y="2866798"/>
            <a:ext cx="1214845" cy="130025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40</a:t>
            </a:r>
          </a:p>
        </p:txBody>
      </p:sp>
      <p:sp>
        <p:nvSpPr>
          <p:cNvPr id="10" name="Isosceles Triangle 9"/>
          <p:cNvSpPr/>
          <p:nvPr/>
        </p:nvSpPr>
        <p:spPr>
          <a:xfrm>
            <a:off x="9914709" y="2176824"/>
            <a:ext cx="1502228" cy="1363210"/>
          </a:xfrm>
          <a:prstGeom prst="triangl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/>
              <a:t>55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bldLvl="0" animBg="1"/>
      <p:bldP spid="9" grpId="1" animBg="1"/>
      <p:bldP spid="10" grpId="0" bldLvl="0" animBg="1"/>
      <p:bldP spid="10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424" b="10376"/>
          <a:stretch/>
        </p:blipFill>
        <p:spPr>
          <a:xfrm>
            <a:off x="0" y="-26127"/>
            <a:ext cx="11987348" cy="4421747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86497" y="3068114"/>
            <a:ext cx="6054811" cy="3134978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700" smtClean="0"/>
              <a:t>Bài giải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700" smtClean="0"/>
              <a:t>Trên </a:t>
            </a:r>
            <a:r>
              <a:rPr lang="en-US" sz="2700" dirty="0" err="1"/>
              <a:t>thuyền</a:t>
            </a:r>
            <a:r>
              <a:rPr lang="en-US" sz="2700" dirty="0"/>
              <a:t> </a:t>
            </a:r>
            <a:r>
              <a:rPr lang="en-US" sz="2700" dirty="0" err="1"/>
              <a:t>có</a:t>
            </a:r>
            <a:r>
              <a:rPr lang="en-US" sz="2700" dirty="0"/>
              <a:t> </a:t>
            </a:r>
            <a:r>
              <a:rPr lang="en-US" sz="2700" dirty="0" err="1"/>
              <a:t>tất</a:t>
            </a:r>
            <a:r>
              <a:rPr lang="en-US" sz="2700" dirty="0"/>
              <a:t> </a:t>
            </a:r>
            <a:r>
              <a:rPr lang="en-US" sz="2700" dirty="0" err="1"/>
              <a:t>cả</a:t>
            </a:r>
            <a:r>
              <a:rPr lang="en-US" sz="2700" dirty="0"/>
              <a:t> </a:t>
            </a:r>
            <a:r>
              <a:rPr lang="en-US" sz="2700" dirty="0" err="1"/>
              <a:t>số</a:t>
            </a:r>
            <a:r>
              <a:rPr lang="en-US" sz="2700" dirty="0"/>
              <a:t> </a:t>
            </a:r>
            <a:r>
              <a:rPr lang="en-US" sz="2700" dirty="0" err="1"/>
              <a:t>hành</a:t>
            </a:r>
            <a:r>
              <a:rPr lang="en-US" sz="2700" dirty="0"/>
              <a:t> </a:t>
            </a:r>
            <a:r>
              <a:rPr lang="en-US" sz="2700" dirty="0" err="1"/>
              <a:t>khách</a:t>
            </a:r>
            <a:r>
              <a:rPr lang="en-US" sz="2700" dirty="0"/>
              <a:t> </a:t>
            </a:r>
            <a:r>
              <a:rPr lang="en-US" sz="2700" dirty="0" err="1"/>
              <a:t>là</a:t>
            </a:r>
            <a:r>
              <a:rPr lang="en-US" sz="2700" dirty="0"/>
              <a:t>: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700" dirty="0"/>
              <a:t>12 + 3 = 15 (</a:t>
            </a:r>
            <a:r>
              <a:rPr lang="en-US" sz="2700" dirty="0" err="1"/>
              <a:t>hành</a:t>
            </a:r>
            <a:r>
              <a:rPr lang="en-US" sz="2700" dirty="0"/>
              <a:t> </a:t>
            </a:r>
            <a:r>
              <a:rPr lang="en-US" sz="2700" err="1"/>
              <a:t>khách</a:t>
            </a:r>
            <a:r>
              <a:rPr lang="en-US" sz="2700" smtClean="0"/>
              <a:t>)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700" smtClean="0"/>
              <a:t>                    Đáp số: 15 hành khách</a:t>
            </a:r>
            <a:endParaRPr lang="en-US" sz="27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8" y="166200"/>
            <a:ext cx="74559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CHÀO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TẠM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BIỆT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Rectangle: Rounded Corners 4"/>
          <p:cNvSpPr/>
          <p:nvPr/>
        </p:nvSpPr>
        <p:spPr>
          <a:xfrm>
            <a:off x="9823972" y="6057549"/>
            <a:ext cx="2368028" cy="80045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Trinh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0985023475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random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729" y="883919"/>
            <a:ext cx="2857500" cy="2857500"/>
          </a:xfrm>
          <a:prstGeom prst="rect">
            <a:avLst/>
          </a:prstGeom>
        </p:spPr>
      </p:pic>
      <p:sp>
        <p:nvSpPr>
          <p:cNvPr id="8" name="Hexagon 7"/>
          <p:cNvSpPr/>
          <p:nvPr/>
        </p:nvSpPr>
        <p:spPr>
          <a:xfrm>
            <a:off x="315850" y="13792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Ong</a:t>
            </a:r>
            <a:endParaRPr lang="en-US" sz="6600" dirty="0"/>
          </a:p>
        </p:txBody>
      </p:sp>
      <p:sp>
        <p:nvSpPr>
          <p:cNvPr id="9" name="Hexagon 8"/>
          <p:cNvSpPr/>
          <p:nvPr/>
        </p:nvSpPr>
        <p:spPr>
          <a:xfrm>
            <a:off x="2471927" y="1981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non</a:t>
            </a:r>
            <a:endParaRPr lang="en-US" sz="6600"/>
          </a:p>
        </p:txBody>
      </p:sp>
      <p:sp>
        <p:nvSpPr>
          <p:cNvPr id="10" name="Hexagon 9"/>
          <p:cNvSpPr/>
          <p:nvPr/>
        </p:nvSpPr>
        <p:spPr>
          <a:xfrm>
            <a:off x="6784081" y="25603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việc</a:t>
            </a:r>
          </a:p>
        </p:txBody>
      </p:sp>
      <p:sp>
        <p:nvSpPr>
          <p:cNvPr id="13" name="Hexagon 12"/>
          <p:cNvSpPr/>
          <p:nvPr/>
        </p:nvSpPr>
        <p:spPr>
          <a:xfrm>
            <a:off x="4628004" y="13792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học</a:t>
            </a:r>
            <a:endParaRPr lang="en-US" sz="660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5952" y="3436622"/>
            <a:ext cx="2650039" cy="2661817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4753961" y="5417818"/>
            <a:ext cx="428386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/>
              <a:t>The little bee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udi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1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bldLvl="0" animBg="1"/>
      <p:bldP spid="9" grpId="0" bldLvl="0" animBg="1"/>
      <p:bldP spid="9" grpId="1" bldLvl="0" animBg="1"/>
      <p:bldP spid="10" grpId="0" bldLvl="0" animBg="1"/>
      <p:bldP spid="10" grpId="1" bldLvl="0" animBg="1"/>
      <p:bldP spid="13" grpId="0" bldLvl="0" animBg="1"/>
      <p:bldP spid="13" grpId="1" bldLvl="0" animBg="1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/>
          <p:cNvSpPr/>
          <p:nvPr/>
        </p:nvSpPr>
        <p:spPr>
          <a:xfrm>
            <a:off x="1494155" y="484145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25 - 10 = ?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/>
          <p:cNvSpPr/>
          <p:nvPr/>
        </p:nvSpPr>
        <p:spPr>
          <a:xfrm>
            <a:off x="39494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15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/>
          <p:cNvSpPr/>
          <p:nvPr/>
        </p:nvSpPr>
        <p:spPr>
          <a:xfrm>
            <a:off x="322724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16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/>
          <p:cNvSpPr/>
          <p:nvPr/>
        </p:nvSpPr>
        <p:spPr>
          <a:xfrm>
            <a:off x="605953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14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1755" y="2812731"/>
            <a:ext cx="2934336" cy="2934336"/>
          </a:xfrm>
          <a:prstGeom prst="rect">
            <a:avLst/>
          </a:prstGeom>
        </p:spPr>
      </p:pic>
      <p:sp>
        <p:nvSpPr>
          <p:cNvPr id="25" name="Rectangle: Rounded Corners 24"/>
          <p:cNvSpPr/>
          <p:nvPr/>
        </p:nvSpPr>
        <p:spPr>
          <a:xfrm>
            <a:off x="889183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13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bldLvl="0" animBg="1"/>
      <p:bldP spid="19" grpId="0" bldLvl="0" animBg="1"/>
      <p:bldP spid="21" grpId="0" bldLvl="0" animBg="1"/>
      <p:bldP spid="23" grpId="0" bldLvl="0" animBg="1"/>
      <p:bldP spid="25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/>
          <p:cNvSpPr/>
          <p:nvPr/>
        </p:nvSpPr>
        <p:spPr>
          <a:xfrm>
            <a:off x="1494155" y="484145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25 - 20 = ?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/>
          <p:cNvSpPr/>
          <p:nvPr/>
        </p:nvSpPr>
        <p:spPr>
          <a:xfrm>
            <a:off x="39494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6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/>
          <p:cNvSpPr/>
          <p:nvPr/>
        </p:nvSpPr>
        <p:spPr>
          <a:xfrm>
            <a:off x="322724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5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/>
          <p:cNvSpPr/>
          <p:nvPr/>
        </p:nvSpPr>
        <p:spPr>
          <a:xfrm>
            <a:off x="605953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4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1755" y="2812731"/>
            <a:ext cx="2934336" cy="2934336"/>
          </a:xfrm>
          <a:prstGeom prst="rect">
            <a:avLst/>
          </a:prstGeom>
        </p:spPr>
      </p:pic>
      <p:sp>
        <p:nvSpPr>
          <p:cNvPr id="25" name="Rectangle: Rounded Corners 24"/>
          <p:cNvSpPr/>
          <p:nvPr/>
        </p:nvSpPr>
        <p:spPr>
          <a:xfrm>
            <a:off x="889183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bldLvl="0" animBg="1"/>
      <p:bldP spid="19" grpId="0" bldLvl="0" animBg="1"/>
      <p:bldP spid="21" grpId="0" bldLvl="0" animBg="1"/>
      <p:bldP spid="23" grpId="0" bldLvl="0" animBg="1"/>
      <p:bldP spid="25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/>
          <p:cNvSpPr/>
          <p:nvPr/>
        </p:nvSpPr>
        <p:spPr>
          <a:xfrm>
            <a:off x="1494155" y="484145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10 - 5 = ?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/>
          <p:cNvSpPr/>
          <p:nvPr/>
        </p:nvSpPr>
        <p:spPr>
          <a:xfrm>
            <a:off x="39494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4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/>
          <p:cNvSpPr/>
          <p:nvPr/>
        </p:nvSpPr>
        <p:spPr>
          <a:xfrm>
            <a:off x="322724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5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/>
          <p:cNvSpPr/>
          <p:nvPr/>
        </p:nvSpPr>
        <p:spPr>
          <a:xfrm>
            <a:off x="605953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3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1755" y="2812731"/>
            <a:ext cx="2934336" cy="2934336"/>
          </a:xfrm>
          <a:prstGeom prst="rect">
            <a:avLst/>
          </a:prstGeom>
        </p:spPr>
      </p:pic>
      <p:sp>
        <p:nvSpPr>
          <p:cNvPr id="25" name="Rectangle: Rounded Corners 24"/>
          <p:cNvSpPr/>
          <p:nvPr/>
        </p:nvSpPr>
        <p:spPr>
          <a:xfrm>
            <a:off x="889183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bldLvl="0" animBg="1"/>
      <p:bldP spid="19" grpId="0" bldLvl="0" animBg="1"/>
      <p:bldP spid="21" grpId="0" bldLvl="0" animBg="1"/>
      <p:bldP spid="23" grpId="0" bldLvl="0" animBg="1"/>
      <p:bldP spid="25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2017" y="1459388"/>
            <a:ext cx="7205487" cy="1207011"/>
          </a:xfrm>
          <a:prstGeom prst="rect">
            <a:avLst/>
          </a:prstGeom>
        </p:spPr>
      </p:pic>
      <p:pic>
        <p:nvPicPr>
          <p:cNvPr id="52" name="Picture 5" descr="C:\Users\Administrator\Desktop\小鸟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2181" y="2245820"/>
            <a:ext cx="1113169" cy="1183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图片 14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81" y="3946147"/>
            <a:ext cx="3406545" cy="2713352"/>
          </a:xfrm>
          <a:prstGeom prst="rect">
            <a:avLst/>
          </a:prstGeom>
        </p:spPr>
      </p:pic>
      <p:pic>
        <p:nvPicPr>
          <p:cNvPr id="18" name="Picture 158" descr="200712419435657_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13"/>
          <p:cNvSpPr txBox="1"/>
          <p:nvPr/>
        </p:nvSpPr>
        <p:spPr>
          <a:xfrm>
            <a:off x="188534" y="2044840"/>
            <a:ext cx="11378129" cy="276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800" b="1" i="1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/>
              </a:rPr>
              <a:t>Bài 5:</a:t>
            </a:r>
            <a:r>
              <a:rPr kumimoji="0" lang="en-US" sz="58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8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Ôn tập phép cộng, phép trừ (không nhớ) trong phạm vi 100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<p:cBhvr>
                                        <p:cTn id="14" dur="6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147701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algn="ctr"/>
            <a:r>
              <a:rPr lang="en-US" sz="96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cs typeface="Times New Roman" panose="02020603050405020304"/>
              </a:rPr>
              <a:t>Tiết 1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pic>
        <p:nvPicPr>
          <p:cNvPr id="2" name="Content Placeholder 1" descr="logo"/>
          <p:cNvPicPr>
            <a:picLocks noGrp="1" noChangeAspect="1"/>
          </p:cNvPicPr>
          <p:nvPr>
            <p:ph sz="half" idx="2"/>
          </p:nvPr>
        </p:nvPicPr>
        <p:blipFill>
          <a:blip r:embed="rId6"/>
          <a:stretch>
            <a:fillRect/>
          </a:stretch>
        </p:blipFill>
        <p:spPr>
          <a:xfrm>
            <a:off x="-29845" y="4881880"/>
            <a:ext cx="1564640" cy="159829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Line Callout 1 9"/>
          <p:cNvSpPr/>
          <p:nvPr/>
        </p:nvSpPr>
        <p:spPr>
          <a:xfrm>
            <a:off x="6698525" y="1535067"/>
            <a:ext cx="4130584" cy="4973955"/>
          </a:xfrm>
          <a:prstGeom prst="borderCallout1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/>
              <a:t>50 </a:t>
            </a:r>
            <a:r>
              <a:rPr lang="en-US" sz="2800" dirty="0" smtClean="0"/>
              <a:t>       + </a:t>
            </a:r>
            <a:r>
              <a:rPr lang="en-US" sz="2800" dirty="0"/>
              <a:t>50 </a:t>
            </a:r>
            <a:r>
              <a:rPr lang="en-US" sz="2800" dirty="0" smtClean="0"/>
              <a:t>       = </a:t>
            </a:r>
            <a:r>
              <a:rPr lang="en-US" sz="2800" dirty="0"/>
              <a:t>?</a:t>
            </a:r>
          </a:p>
          <a:p>
            <a:pPr algn="just"/>
            <a:r>
              <a:rPr lang="en-US" sz="2800" dirty="0"/>
              <a:t>5 </a:t>
            </a:r>
            <a:r>
              <a:rPr lang="en-US" sz="2800" dirty="0" err="1"/>
              <a:t>chục</a:t>
            </a:r>
            <a:r>
              <a:rPr lang="en-US" sz="2800" dirty="0"/>
              <a:t> + 5 </a:t>
            </a:r>
            <a:r>
              <a:rPr lang="en-US" sz="2800" dirty="0" err="1"/>
              <a:t>chục</a:t>
            </a:r>
            <a:r>
              <a:rPr lang="en-US" sz="2800" dirty="0"/>
              <a:t> = 10 </a:t>
            </a:r>
            <a:r>
              <a:rPr lang="en-US" sz="2800" dirty="0" err="1"/>
              <a:t>chục</a:t>
            </a:r>
            <a:endParaRPr lang="en-US" sz="2800" dirty="0"/>
          </a:p>
          <a:p>
            <a:pPr algn="just"/>
            <a:r>
              <a:rPr lang="en-US" sz="2800" dirty="0"/>
              <a:t>50 + 50 = </a:t>
            </a:r>
            <a:r>
              <a:rPr lang="en-US" sz="2800" dirty="0" smtClean="0"/>
              <a:t>100</a:t>
            </a:r>
          </a:p>
          <a:p>
            <a:pPr algn="just"/>
            <a:endParaRPr lang="en-US" sz="2800" dirty="0"/>
          </a:p>
          <a:p>
            <a:pPr algn="just"/>
            <a:r>
              <a:rPr lang="en-US" sz="2800" dirty="0"/>
              <a:t>70 </a:t>
            </a:r>
            <a:r>
              <a:rPr lang="en-US" sz="2800" dirty="0" smtClean="0"/>
              <a:t>       + </a:t>
            </a:r>
            <a:r>
              <a:rPr lang="en-US" sz="2800" dirty="0"/>
              <a:t>30 </a:t>
            </a:r>
            <a:r>
              <a:rPr lang="en-US" sz="2800" dirty="0" smtClean="0"/>
              <a:t>       = </a:t>
            </a:r>
            <a:r>
              <a:rPr lang="en-US" sz="2800" dirty="0"/>
              <a:t>?</a:t>
            </a:r>
          </a:p>
          <a:p>
            <a:pPr algn="just"/>
            <a:r>
              <a:rPr lang="en-US" sz="2800" dirty="0"/>
              <a:t>7 </a:t>
            </a:r>
            <a:r>
              <a:rPr lang="en-US" sz="2800" dirty="0" err="1"/>
              <a:t>chục</a:t>
            </a:r>
            <a:r>
              <a:rPr lang="en-US" sz="2800" dirty="0"/>
              <a:t> + 3 </a:t>
            </a:r>
            <a:r>
              <a:rPr lang="en-US" sz="2800" dirty="0" err="1"/>
              <a:t>chục</a:t>
            </a:r>
            <a:r>
              <a:rPr lang="en-US" sz="2800" dirty="0"/>
              <a:t> = 10 </a:t>
            </a:r>
            <a:r>
              <a:rPr lang="en-US" sz="2800" dirty="0" err="1"/>
              <a:t>chục</a:t>
            </a:r>
            <a:endParaRPr lang="en-US" sz="2800" dirty="0"/>
          </a:p>
          <a:p>
            <a:pPr algn="just"/>
            <a:r>
              <a:rPr lang="en-US" sz="2800" dirty="0"/>
              <a:t>70 + 30 = </a:t>
            </a:r>
            <a:r>
              <a:rPr lang="en-US" sz="2800" dirty="0" smtClean="0"/>
              <a:t>100</a:t>
            </a:r>
          </a:p>
          <a:p>
            <a:pPr algn="just"/>
            <a:endParaRPr lang="en-US" sz="2800" dirty="0"/>
          </a:p>
          <a:p>
            <a:pPr algn="just"/>
            <a:r>
              <a:rPr lang="en-US" sz="2800" dirty="0"/>
              <a:t>20 </a:t>
            </a:r>
            <a:r>
              <a:rPr lang="en-US" sz="2800" dirty="0" smtClean="0"/>
              <a:t>       + </a:t>
            </a:r>
            <a:r>
              <a:rPr lang="en-US" sz="2800" dirty="0"/>
              <a:t>80 </a:t>
            </a:r>
            <a:r>
              <a:rPr lang="en-US" sz="2800" dirty="0" smtClean="0"/>
              <a:t>       = </a:t>
            </a:r>
            <a:r>
              <a:rPr lang="en-US" sz="2800" dirty="0"/>
              <a:t>?</a:t>
            </a:r>
          </a:p>
          <a:p>
            <a:pPr algn="just"/>
            <a:r>
              <a:rPr lang="en-US" sz="2800" dirty="0"/>
              <a:t>2 </a:t>
            </a:r>
            <a:r>
              <a:rPr lang="en-US" sz="2800" dirty="0" err="1"/>
              <a:t>chục</a:t>
            </a:r>
            <a:r>
              <a:rPr lang="en-US" sz="2800" dirty="0"/>
              <a:t> + 8 </a:t>
            </a:r>
            <a:r>
              <a:rPr lang="en-US" sz="2800" dirty="0" err="1"/>
              <a:t>chục</a:t>
            </a:r>
            <a:r>
              <a:rPr lang="en-US" sz="2800" dirty="0"/>
              <a:t> = 10 </a:t>
            </a:r>
            <a:r>
              <a:rPr lang="en-US" sz="2800" dirty="0" err="1"/>
              <a:t>chục</a:t>
            </a:r>
            <a:endParaRPr lang="en-US" sz="2800" dirty="0"/>
          </a:p>
          <a:p>
            <a:pPr algn="just"/>
            <a:r>
              <a:rPr lang="en-US" sz="2800" dirty="0"/>
              <a:t>20 + 80 = 100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030" y="118745"/>
            <a:ext cx="2247900" cy="97536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3184525" y="274955"/>
            <a:ext cx="5010150" cy="83185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/>
              <a:t>1. Tính nhẩm (theo mẫu)</a:t>
            </a:r>
          </a:p>
        </p:txBody>
      </p:sp>
      <p:pic>
        <p:nvPicPr>
          <p:cNvPr id="8" name="Picture 7" descr="C:\Users\user\Desktop\Capture.PNGCapture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70399" y="1505585"/>
            <a:ext cx="5888491" cy="27410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7" grpId="0" bldLvl="0" animBg="1"/>
      <p:bldP spid="7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275080"/>
            <a:ext cx="6466386" cy="2460897"/>
          </a:xfrm>
          <a:prstGeom prst="rect">
            <a:avLst/>
          </a:prstGeom>
        </p:spPr>
      </p:pic>
      <p:sp>
        <p:nvSpPr>
          <p:cNvPr id="10" name="Line Callout 1 9"/>
          <p:cNvSpPr/>
          <p:nvPr/>
        </p:nvSpPr>
        <p:spPr>
          <a:xfrm>
            <a:off x="7499260" y="1275080"/>
            <a:ext cx="4301490" cy="5165725"/>
          </a:xfrm>
          <a:prstGeom prst="borderCallout1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/>
              <a:t>100 - 20 = ?</a:t>
            </a:r>
          </a:p>
          <a:p>
            <a:pPr algn="just"/>
            <a:r>
              <a:rPr lang="en-US" sz="2800" dirty="0"/>
              <a:t>10 </a:t>
            </a:r>
            <a:r>
              <a:rPr lang="en-US" sz="2800" dirty="0" err="1"/>
              <a:t>chục</a:t>
            </a:r>
            <a:r>
              <a:rPr lang="en-US" sz="2800" dirty="0"/>
              <a:t> - 2 </a:t>
            </a:r>
            <a:r>
              <a:rPr lang="en-US" sz="2800" dirty="0" err="1"/>
              <a:t>chục</a:t>
            </a:r>
            <a:r>
              <a:rPr lang="en-US" sz="2800" dirty="0"/>
              <a:t> = 8 </a:t>
            </a:r>
            <a:r>
              <a:rPr lang="en-US" sz="2800" dirty="0" err="1"/>
              <a:t>chục</a:t>
            </a:r>
            <a:endParaRPr lang="en-US" sz="2800" dirty="0"/>
          </a:p>
          <a:p>
            <a:pPr algn="just"/>
            <a:r>
              <a:rPr lang="en-US" sz="2800" dirty="0"/>
              <a:t>100 - 20 = </a:t>
            </a:r>
            <a:r>
              <a:rPr lang="en-US" sz="2800" dirty="0" smtClean="0"/>
              <a:t>80</a:t>
            </a:r>
          </a:p>
          <a:p>
            <a:pPr algn="just"/>
            <a:endParaRPr lang="en-US" sz="2800" dirty="0"/>
          </a:p>
          <a:p>
            <a:pPr algn="just"/>
            <a:r>
              <a:rPr lang="en-US" sz="2800" dirty="0"/>
              <a:t>100 - 50 = ?</a:t>
            </a:r>
          </a:p>
          <a:p>
            <a:pPr algn="just"/>
            <a:r>
              <a:rPr lang="en-US" sz="2800" dirty="0">
                <a:sym typeface="+mn-ea"/>
              </a:rPr>
              <a:t>10 </a:t>
            </a:r>
            <a:r>
              <a:rPr lang="en-US" sz="2800" dirty="0" err="1">
                <a:sym typeface="+mn-ea"/>
              </a:rPr>
              <a:t>chục</a:t>
            </a:r>
            <a:r>
              <a:rPr lang="en-US" sz="2800" dirty="0">
                <a:sym typeface="+mn-ea"/>
              </a:rPr>
              <a:t> - 5 </a:t>
            </a:r>
            <a:r>
              <a:rPr lang="en-US" sz="2800" dirty="0" err="1">
                <a:sym typeface="+mn-ea"/>
              </a:rPr>
              <a:t>chục</a:t>
            </a:r>
            <a:r>
              <a:rPr lang="en-US" sz="2800" dirty="0">
                <a:sym typeface="+mn-ea"/>
              </a:rPr>
              <a:t> = 5 </a:t>
            </a:r>
            <a:r>
              <a:rPr lang="en-US" sz="2800" dirty="0" err="1">
                <a:sym typeface="+mn-ea"/>
              </a:rPr>
              <a:t>chục</a:t>
            </a:r>
            <a:endParaRPr lang="en-US" sz="2800" dirty="0"/>
          </a:p>
          <a:p>
            <a:pPr algn="just"/>
            <a:r>
              <a:rPr lang="en-US" sz="2800" dirty="0">
                <a:sym typeface="+mn-ea"/>
              </a:rPr>
              <a:t>100 - 50 = </a:t>
            </a:r>
            <a:r>
              <a:rPr lang="en-US" sz="2800" dirty="0" smtClean="0">
                <a:sym typeface="+mn-ea"/>
              </a:rPr>
              <a:t>50</a:t>
            </a:r>
          </a:p>
          <a:p>
            <a:pPr algn="just"/>
            <a:endParaRPr lang="en-US" sz="2800" dirty="0"/>
          </a:p>
          <a:p>
            <a:pPr algn="just"/>
            <a:r>
              <a:rPr lang="en-US" sz="2800" dirty="0">
                <a:sym typeface="+mn-ea"/>
              </a:rPr>
              <a:t>100 - 90 = ?</a:t>
            </a:r>
            <a:endParaRPr lang="en-US" sz="2800" dirty="0"/>
          </a:p>
          <a:p>
            <a:pPr algn="just"/>
            <a:r>
              <a:rPr lang="en-US" sz="2800" dirty="0">
                <a:sym typeface="+mn-ea"/>
              </a:rPr>
              <a:t>10 </a:t>
            </a:r>
            <a:r>
              <a:rPr lang="en-US" sz="2800" dirty="0" err="1">
                <a:sym typeface="+mn-ea"/>
              </a:rPr>
              <a:t>chục</a:t>
            </a:r>
            <a:r>
              <a:rPr lang="en-US" sz="2800" dirty="0">
                <a:sym typeface="+mn-ea"/>
              </a:rPr>
              <a:t> - 9 </a:t>
            </a:r>
            <a:r>
              <a:rPr lang="en-US" sz="2800" dirty="0" err="1">
                <a:sym typeface="+mn-ea"/>
              </a:rPr>
              <a:t>chục</a:t>
            </a:r>
            <a:r>
              <a:rPr lang="en-US" sz="2800" dirty="0">
                <a:sym typeface="+mn-ea"/>
              </a:rPr>
              <a:t> = 1 </a:t>
            </a:r>
            <a:r>
              <a:rPr lang="en-US" sz="2800" dirty="0" err="1">
                <a:sym typeface="+mn-ea"/>
              </a:rPr>
              <a:t>chục</a:t>
            </a:r>
            <a:endParaRPr lang="en-US" sz="2800" dirty="0"/>
          </a:p>
          <a:p>
            <a:pPr algn="just"/>
            <a:r>
              <a:rPr lang="en-US" sz="2800" dirty="0">
                <a:sym typeface="+mn-ea"/>
              </a:rPr>
              <a:t>100 - 90 = 10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0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11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57&quot;/&gt;&lt;/object&gt;&lt;object type=&quot;3&quot; unique_id=&quot;10004&quot;&gt;&lt;property id=&quot;20148&quot; value=&quot;5&quot;/&gt;&lt;property id=&quot;20300&quot; value=&quot;Slide 2&quot;/&gt;&lt;property id=&quot;20307&quot; value=&quot;277&quot;/&gt;&lt;/object&gt;&lt;object type=&quot;3&quot; unique_id=&quot;10005&quot;&gt;&lt;property id=&quot;20148&quot; value=&quot;5&quot;/&gt;&lt;property id=&quot;20300&quot; value=&quot;Slide 3&quot;/&gt;&lt;property id=&quot;20307&quot; value=&quot;278&quot;/&gt;&lt;/object&gt;&lt;object type=&quot;3&quot; unique_id=&quot;10006&quot;&gt;&lt;property id=&quot;20148&quot; value=&quot;5&quot;/&gt;&lt;property id=&quot;20300&quot; value=&quot;Slide 4&quot;/&gt;&lt;property id=&quot;20307&quot; value=&quot;279&quot;/&gt;&lt;/object&gt;&lt;object type=&quot;3&quot; unique_id=&quot;10007&quot;&gt;&lt;property id=&quot;20148&quot; value=&quot;5&quot;/&gt;&lt;property id=&quot;20300&quot; value=&quot;Slide 5&quot;/&gt;&lt;property id=&quot;20307&quot; value=&quot;281&quot;/&gt;&lt;/object&gt;&lt;object type=&quot;3&quot; unique_id=&quot;10008&quot;&gt;&lt;property id=&quot;20148&quot; value=&quot;5&quot;/&gt;&lt;property id=&quot;20300&quot; value=&quot;Slide 6&quot;/&gt;&lt;property id=&quot;20307&quot; value=&quot;303&quot;/&gt;&lt;/object&gt;&lt;object type=&quot;3&quot; unique_id=&quot;10009&quot;&gt;&lt;property id=&quot;20148&quot; value=&quot;5&quot;/&gt;&lt;property id=&quot;20300&quot; value=&quot;Slide 7&quot;/&gt;&lt;property id=&quot;20307&quot; value=&quot;304&quot;/&gt;&lt;/object&gt;&lt;object type=&quot;3&quot; unique_id=&quot;10010&quot;&gt;&lt;property id=&quot;20148&quot; value=&quot;5&quot;/&gt;&lt;property id=&quot;20300&quot; value=&quot;Slide 8&quot;/&gt;&lt;property id=&quot;20307&quot; value=&quot;265&quot;/&gt;&lt;/object&gt;&lt;object type=&quot;3&quot; unique_id=&quot;10011&quot;&gt;&lt;property id=&quot;20148&quot; value=&quot;5&quot;/&gt;&lt;property id=&quot;20300&quot; value=&quot;Slide 9&quot;/&gt;&lt;property id=&quot;20307&quot; value=&quot;282&quot;/&gt;&lt;/object&gt;&lt;object type=&quot;3&quot; unique_id=&quot;10012&quot;&gt;&lt;property id=&quot;20148&quot; value=&quot;5&quot;/&gt;&lt;property id=&quot;20300&quot; value=&quot;Slide 10&quot;/&gt;&lt;property id=&quot;20307&quot; value=&quot;283&quot;/&gt;&lt;/object&gt;&lt;object type=&quot;3&quot; unique_id=&quot;10013&quot;&gt;&lt;property id=&quot;20148&quot; value=&quot;5&quot;/&gt;&lt;property id=&quot;20300&quot; value=&quot;Slide 11&quot;/&gt;&lt;property id=&quot;20307&quot; value=&quot;269&quot;/&gt;&lt;/object&gt;&lt;object type=&quot;3&quot; unique_id=&quot;10014&quot;&gt;&lt;property id=&quot;20148&quot; value=&quot;5&quot;/&gt;&lt;property id=&quot;20300&quot; value=&quot;Slide 12&quot;/&gt;&lt;property id=&quot;20307&quot; value=&quot;284&quot;/&gt;&lt;/object&gt;&lt;object type=&quot;3&quot; unique_id=&quot;10015&quot;&gt;&lt;property id=&quot;20148&quot; value=&quot;5&quot;/&gt;&lt;property id=&quot;20300&quot; value=&quot;Slide 13&quot;/&gt;&lt;property id=&quot;20307&quot; value=&quot;285&quot;/&gt;&lt;/object&gt;&lt;object type=&quot;3&quot; unique_id=&quot;10016&quot;&gt;&lt;property id=&quot;20148&quot; value=&quot;5&quot;/&gt;&lt;property id=&quot;20300&quot; value=&quot;Slide 14&quot;/&gt;&lt;property id=&quot;20307&quot; value=&quot;306&quot;/&gt;&lt;/object&gt;&lt;object type=&quot;3&quot; unique_id=&quot;10017&quot;&gt;&lt;property id=&quot;20148&quot; value=&quot;5&quot;/&gt;&lt;property id=&quot;20300&quot; value=&quot;Slide 15&quot;/&gt;&lt;property id=&quot;20307&quot; value=&quot;272&quot;/&gt;&lt;/object&gt;&lt;object type=&quot;3&quot; unique_id=&quot;10018&quot;&gt;&lt;property id=&quot;20148&quot; value=&quot;5&quot;/&gt;&lt;property id=&quot;20300&quot; value=&quot;Slide 16&quot;/&gt;&lt;property id=&quot;20307&quot; value=&quot;286&quot;/&gt;&lt;/object&gt;&lt;object type=&quot;3&quot; unique_id=&quot;10019&quot;&gt;&lt;property id=&quot;20148&quot; value=&quot;5&quot;/&gt;&lt;property id=&quot;20300&quot; value=&quot;Slide 17 - &amp;quot;3. Những phép tính nào dưới đây có kết quả bé hơn 50? Những phép tính nào dưới đây có kết quả lớn hơn 50?&amp;quot;&quot;/&gt;&lt;property id=&quot;20307&quot; value=&quot;287&quot;/&gt;&lt;/object&gt;&lt;object type=&quot;3&quot; unique_id=&quot;10020&quot;&gt;&lt;property id=&quot;20148&quot; value=&quot;5&quot;/&gt;&lt;property id=&quot;20300&quot; value=&quot;Slide 18&quot;/&gt;&lt;property id=&quot;20307&quot; value=&quot;288&quot;/&gt;&lt;/object&gt;&lt;object type=&quot;3&quot; unique_id=&quot;10021&quot;&gt;&lt;property id=&quot;20148&quot; value=&quot;5&quot;/&gt;&lt;property id=&quot;20300&quot; value=&quot;Slide 19&quot;/&gt;&lt;property id=&quot;20307&quot; value=&quot;289&quot;/&gt;&lt;/object&gt;&lt;object type=&quot;3&quot; unique_id=&quot;10022&quot;&gt;&lt;property id=&quot;20148&quot; value=&quot;5&quot;/&gt;&lt;property id=&quot;20300&quot; value=&quot;Slide 20&quot;/&gt;&lt;property id=&quot;20307&quot; value=&quot;307&quot;/&gt;&lt;/object&gt;&lt;object type=&quot;3&quot; unique_id=&quot;10023&quot;&gt;&lt;property id=&quot;20148&quot; value=&quot;5&quot;/&gt;&lt;property id=&quot;20300&quot; value=&quot;Slide 21&quot;/&gt;&lt;property id=&quot;20307&quot; value=&quot;291&quot;/&gt;&lt;/object&gt;&lt;object type=&quot;3&quot; unique_id=&quot;10024&quot;&gt;&lt;property id=&quot;20148&quot; value=&quot;5&quot;/&gt;&lt;property id=&quot;20300&quot; value=&quot;Slide 22&quot;/&gt;&lt;property id=&quot;20307&quot; value=&quot;292&quot;/&gt;&lt;/object&gt;&lt;object type=&quot;3&quot; unique_id=&quot;10025&quot;&gt;&lt;property id=&quot;20148&quot; value=&quot;5&quot;/&gt;&lt;property id=&quot;20300&quot; value=&quot;Slide 23&quot;/&gt;&lt;property id=&quot;20307&quot; value=&quot;293&quot;/&gt;&lt;/object&gt;&lt;object type=&quot;3&quot; unique_id=&quot;10026&quot;&gt;&lt;property id=&quot;20148&quot; value=&quot;5&quot;/&gt;&lt;property id=&quot;20300&quot; value=&quot;Slide 24&quot;/&gt;&lt;property id=&quot;20307&quot; value=&quot;294&quot;/&gt;&lt;/object&gt;&lt;object type=&quot;3&quot; unique_id=&quot;10027&quot;&gt;&lt;property id=&quot;20148&quot; value=&quot;5&quot;/&gt;&lt;property id=&quot;20300&quot; value=&quot;Slide 25&quot;/&gt;&lt;property id=&quot;20307&quot; value=&quot;295&quot;/&gt;&lt;/object&gt;&lt;object type=&quot;3&quot; unique_id=&quot;10028&quot;&gt;&lt;property id=&quot;20148&quot; value=&quot;5&quot;/&gt;&lt;property id=&quot;20300&quot; value=&quot;Slide 26&quot;/&gt;&lt;property id=&quot;20307&quot; value=&quot;276&quot;/&gt;&lt;/object&gt;&lt;/object&gt;&lt;object type=&quot;8&quot; unique_id=&quot;10056&quot;&gt;&lt;/object&gt;&lt;/object&gt;&lt;/database&gt;"/>
  <p:tag name="MMPROD_NEXTUNIQUEID" val="10009"/>
  <p:tag name="SECTOMILLISECCONVERTED" val="1"/>
</p:tagLst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主题​​">
  <a:themeElements>
    <a:clrScheme name="四色华丽色系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FC6E5B"/>
      </a:accent1>
      <a:accent2>
        <a:srgbClr val="FBC75D"/>
      </a:accent2>
      <a:accent3>
        <a:srgbClr val="66BFBC"/>
      </a:accent3>
      <a:accent4>
        <a:srgbClr val="8CC066"/>
      </a:accent4>
      <a:accent5>
        <a:srgbClr val="3F3F3F"/>
      </a:accent5>
      <a:accent6>
        <a:srgbClr val="262626"/>
      </a:accent6>
      <a:hlink>
        <a:srgbClr val="00D5D5"/>
      </a:hlink>
      <a:folHlink>
        <a:srgbClr val="DD00D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298</Words>
  <Application>Microsoft Office PowerPoint</Application>
  <PresentationFormat>Custom</PresentationFormat>
  <Paragraphs>87</Paragraphs>
  <Slides>14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2_Office Theme</vt:lpstr>
      <vt:lpstr>1_Office Theme</vt:lpstr>
      <vt:lpstr>4_Office 主题</vt:lpstr>
      <vt:lpstr>3_Office Theme</vt:lpstr>
      <vt:lpstr>2_Office 主题​​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TQC</dc:creator>
  <cp:lastModifiedBy>AutoBVT</cp:lastModifiedBy>
  <cp:revision>20</cp:revision>
  <dcterms:created xsi:type="dcterms:W3CDTF">2021-05-07T04:29:00Z</dcterms:created>
  <dcterms:modified xsi:type="dcterms:W3CDTF">2023-11-29T07:57:04Z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