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6"/>
  </p:notesMasterIdLst>
  <p:sldIdLst>
    <p:sldId id="257" r:id="rId3"/>
    <p:sldId id="280" r:id="rId4"/>
    <p:sldId id="281" r:id="rId5"/>
    <p:sldId id="258" r:id="rId6"/>
    <p:sldId id="259" r:id="rId7"/>
    <p:sldId id="260" r:id="rId8"/>
    <p:sldId id="282" r:id="rId9"/>
    <p:sldId id="283" r:id="rId10"/>
    <p:sldId id="284" r:id="rId11"/>
    <p:sldId id="256" r:id="rId12"/>
    <p:sldId id="268" r:id="rId13"/>
    <p:sldId id="269" r:id="rId14"/>
    <p:sldId id="270" r:id="rId15"/>
    <p:sldId id="271" r:id="rId16"/>
    <p:sldId id="285" r:id="rId17"/>
    <p:sldId id="272" r:id="rId18"/>
    <p:sldId id="273" r:id="rId19"/>
    <p:sldId id="274" r:id="rId20"/>
    <p:sldId id="275" r:id="rId21"/>
    <p:sldId id="276" r:id="rId22"/>
    <p:sldId id="286" r:id="rId23"/>
    <p:sldId id="278" r:id="rId24"/>
    <p:sldId id="28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940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264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42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30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6.jpe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6.jpe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17"/>
          <p:cNvSpPr/>
          <p:nvPr/>
        </p:nvSpPr>
        <p:spPr>
          <a:xfrm>
            <a:off x="-43199" y="10758"/>
            <a:ext cx="12235199" cy="177722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89567" y="263830"/>
            <a:ext cx="9753600" cy="11976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72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Thứ.....ngày....tháng......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505200" y="2966085"/>
            <a:ext cx="7910830" cy="2398395"/>
            <a:chOff x="9566064" y="964372"/>
            <a:chExt cx="5446164" cy="698253"/>
          </a:xfrm>
        </p:grpSpPr>
        <p:sp>
          <p:nvSpPr>
            <p:cNvPr id="12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7"/>
          <p:cNvSpPr/>
          <p:nvPr/>
        </p:nvSpPr>
        <p:spPr>
          <a:xfrm>
            <a:off x="1873593" y="3158147"/>
            <a:ext cx="1750345" cy="1205899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6"/>
          <p:cNvSpPr/>
          <p:nvPr/>
        </p:nvSpPr>
        <p:spPr>
          <a:xfrm>
            <a:off x="2193050" y="3261097"/>
            <a:ext cx="1258009" cy="999997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815797" y="2822865"/>
            <a:ext cx="1378806" cy="1412343"/>
            <a:chOff x="1149549" y="1066515"/>
            <a:chExt cx="992332" cy="992332"/>
          </a:xfrm>
          <a:solidFill>
            <a:schemeClr val="accent6">
              <a:lumMod val="75000"/>
            </a:schemeClr>
          </a:solidFill>
        </p:grpSpPr>
        <p:sp>
          <p:nvSpPr>
            <p:cNvPr id="18" name="Oval 17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655570" y="2872105"/>
            <a:ext cx="1539240" cy="14135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Arial Rounded MT Bold" panose="020F0704030504030204" charset="0"/>
                <a:ea typeface="Arial-Rounded" panose="020B0500000000000000" pitchFamily="34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26510" y="3089910"/>
            <a:ext cx="7176770" cy="193675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 A và những người bạn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B873EA-FCF3-4A61-92C9-7D3A40E655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874" y="5975958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 advClick="0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3"/>
            <a:ext cx="12258502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011" y="0"/>
            <a:ext cx="865255" cy="86113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CFF5FCD-D108-4983-9182-E28AFD44BB50}"/>
              </a:ext>
            </a:extLst>
          </p:cNvPr>
          <p:cNvGrpSpPr/>
          <p:nvPr/>
        </p:nvGrpSpPr>
        <p:grpSpPr>
          <a:xfrm>
            <a:off x="2718493" y="103628"/>
            <a:ext cx="8566790" cy="1470025"/>
            <a:chOff x="221319" y="248133"/>
            <a:chExt cx="2109019" cy="1406784"/>
          </a:xfrm>
        </p:grpSpPr>
        <p:sp>
          <p:nvSpPr>
            <p:cNvPr id="15" name="Hexagon 14">
              <a:extLst>
                <a:ext uri="{FF2B5EF4-FFF2-40B4-BE49-F238E27FC236}">
                  <a16:creationId xmlns:a16="http://schemas.microsoft.com/office/drawing/2014/main" id="{42E86A4D-0D44-4C55-A636-9BDA4782538F}"/>
                </a:ext>
              </a:extLst>
            </p:cNvPr>
            <p:cNvSpPr/>
            <p:nvPr/>
          </p:nvSpPr>
          <p:spPr>
            <a:xfrm>
              <a:off x="221319" y="248133"/>
              <a:ext cx="2109019" cy="1406784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BEB6318-2CB4-4A85-AD80-A76133E11FC7}"/>
                </a:ext>
              </a:extLst>
            </p:cNvPr>
            <p:cNvSpPr txBox="1"/>
            <p:nvPr/>
          </p:nvSpPr>
          <p:spPr>
            <a:xfrm>
              <a:off x="294586" y="316193"/>
              <a:ext cx="1962634" cy="499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8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1. Trong bảng chữ cái tiếng việt chữ A đứng ở vị trí nào?</a:t>
              </a:r>
              <a:endParaRPr lang="en-US" altLang="vi-VN" sz="2800" b="0" i="0" u="none" strike="noStrike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4D2CC5C-B4B2-4636-9ABB-C2683E5B22DA}"/>
              </a:ext>
            </a:extLst>
          </p:cNvPr>
          <p:cNvGrpSpPr/>
          <p:nvPr/>
        </p:nvGrpSpPr>
        <p:grpSpPr>
          <a:xfrm>
            <a:off x="2610035" y="1628775"/>
            <a:ext cx="8770976" cy="1447800"/>
            <a:chOff x="112300" y="132175"/>
            <a:chExt cx="2109019" cy="1753583"/>
          </a:xfrm>
        </p:grpSpPr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F2827B88-DF6D-4DD5-9B60-EA51E554546A}"/>
                </a:ext>
              </a:extLst>
            </p:cNvPr>
            <p:cNvSpPr/>
            <p:nvPr/>
          </p:nvSpPr>
          <p:spPr>
            <a:xfrm>
              <a:off x="112300" y="132175"/>
              <a:ext cx="2109019" cy="1753583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9" name="TextBox 43">
              <a:extLst>
                <a:ext uri="{FF2B5EF4-FFF2-40B4-BE49-F238E27FC236}">
                  <a16:creationId xmlns:a16="http://schemas.microsoft.com/office/drawing/2014/main" id="{FB646118-D07E-4486-8583-7B70273D6C40}"/>
                </a:ext>
              </a:extLst>
            </p:cNvPr>
            <p:cNvSpPr txBox="1"/>
            <p:nvPr/>
          </p:nvSpPr>
          <p:spPr>
            <a:xfrm>
              <a:off x="275849" y="210551"/>
              <a:ext cx="1808630" cy="632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800" b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2. Chữ A mơ ước điều gì?</a:t>
              </a:r>
              <a:endParaRPr lang="en-US" altLang="vi-VN" sz="2800" b="0" i="0" u="none" strike="noStrike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B5119DA-C3D2-4EA4-A875-34EC2F8B8F7F}"/>
              </a:ext>
            </a:extLst>
          </p:cNvPr>
          <p:cNvGrpSpPr/>
          <p:nvPr/>
        </p:nvGrpSpPr>
        <p:grpSpPr>
          <a:xfrm>
            <a:off x="2459116" y="3141346"/>
            <a:ext cx="9090734" cy="1567158"/>
            <a:chOff x="172324" y="1157225"/>
            <a:chExt cx="2109019" cy="1861730"/>
          </a:xfrm>
        </p:grpSpPr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7F759421-5330-4E6F-BB05-AF9F3031EB06}"/>
                </a:ext>
              </a:extLst>
            </p:cNvPr>
            <p:cNvSpPr/>
            <p:nvPr/>
          </p:nvSpPr>
          <p:spPr>
            <a:xfrm>
              <a:off x="172324" y="1157225"/>
              <a:ext cx="2109019" cy="1861730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2" name="TextBox 43">
              <a:extLst>
                <a:ext uri="{FF2B5EF4-FFF2-40B4-BE49-F238E27FC236}">
                  <a16:creationId xmlns:a16="http://schemas.microsoft.com/office/drawing/2014/main" id="{2D73B48C-3665-49C1-82DA-66BAD873C020}"/>
                </a:ext>
              </a:extLst>
            </p:cNvPr>
            <p:cNvSpPr txBox="1"/>
            <p:nvPr/>
          </p:nvSpPr>
          <p:spPr>
            <a:xfrm>
              <a:off x="315308" y="1185168"/>
              <a:ext cx="1808630" cy="621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vi-VN" sz="2800" b="0" i="0" u="none" strike="noStrike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3. Chữ A nhận ra điều gì?</a:t>
              </a:r>
            </a:p>
          </p:txBody>
        </p:sp>
        <p:sp>
          <p:nvSpPr>
            <p:cNvPr id="23" name="TextBox 43">
              <a:extLst>
                <a:ext uri="{FF2B5EF4-FFF2-40B4-BE49-F238E27FC236}">
                  <a16:creationId xmlns:a16="http://schemas.microsoft.com/office/drawing/2014/main" id="{E690AF7C-D0E5-482F-A553-B696D10CE9CD}"/>
                </a:ext>
              </a:extLst>
            </p:cNvPr>
            <p:cNvSpPr txBox="1"/>
            <p:nvPr/>
          </p:nvSpPr>
          <p:spPr>
            <a:xfrm>
              <a:off x="318309" y="1978712"/>
              <a:ext cx="1808630" cy="499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vi-VN" sz="2800" b="0" i="0" u="none" strike="noStrike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5" name="Hexagon 24">
            <a:extLst>
              <a:ext uri="{FF2B5EF4-FFF2-40B4-BE49-F238E27FC236}">
                <a16:creationId xmlns:a16="http://schemas.microsoft.com/office/drawing/2014/main" id="{202B2E4C-654D-41FB-A2E9-6F0B0B612E57}"/>
              </a:ext>
            </a:extLst>
          </p:cNvPr>
          <p:cNvSpPr/>
          <p:nvPr/>
        </p:nvSpPr>
        <p:spPr>
          <a:xfrm>
            <a:off x="2618913" y="4935856"/>
            <a:ext cx="9090734" cy="1539076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Text Box 21">
            <a:extLst>
              <a:ext uri="{FF2B5EF4-FFF2-40B4-BE49-F238E27FC236}">
                <a16:creationId xmlns:a16="http://schemas.microsoft.com/office/drawing/2014/main" id="{664869AA-BA36-48FA-94AC-5657D4FA37D7}"/>
              </a:ext>
            </a:extLst>
          </p:cNvPr>
          <p:cNvSpPr txBox="1"/>
          <p:nvPr/>
        </p:nvSpPr>
        <p:spPr>
          <a:xfrm>
            <a:off x="5567636" y="1024740"/>
            <a:ext cx="42602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Chữ A đứng đầu</a:t>
            </a:r>
          </a:p>
        </p:txBody>
      </p:sp>
      <p:sp>
        <p:nvSpPr>
          <p:cNvPr id="27" name="Text Box 22">
            <a:extLst>
              <a:ext uri="{FF2B5EF4-FFF2-40B4-BE49-F238E27FC236}">
                <a16:creationId xmlns:a16="http://schemas.microsoft.com/office/drawing/2014/main" id="{7BA16F53-2572-40AB-9879-095E2814AF9A}"/>
              </a:ext>
            </a:extLst>
          </p:cNvPr>
          <p:cNvSpPr txBox="1"/>
          <p:nvPr/>
        </p:nvSpPr>
        <p:spPr>
          <a:xfrm>
            <a:off x="3565525" y="2377298"/>
            <a:ext cx="715899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Chữ A mơ ước 1 mình nó làm ra một cuốn sách</a:t>
            </a:r>
            <a:endParaRPr lang="en-US" altLang="vi-VN" sz="2800" b="0" i="0" u="none" strike="noStrike" dirty="0">
              <a:solidFill>
                <a:schemeClr val="tx1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endParaRPr lang="en-US" sz="2800" dirty="0"/>
          </a:p>
        </p:txBody>
      </p:sp>
      <p:sp>
        <p:nvSpPr>
          <p:cNvPr id="28" name="Text Box 23">
            <a:extLst>
              <a:ext uri="{FF2B5EF4-FFF2-40B4-BE49-F238E27FC236}">
                <a16:creationId xmlns:a16="http://schemas.microsoft.com/office/drawing/2014/main" id="{7D08739F-2175-4507-AE3B-894545F27FD5}"/>
              </a:ext>
            </a:extLst>
          </p:cNvPr>
          <p:cNvSpPr txBox="1"/>
          <p:nvPr/>
        </p:nvSpPr>
        <p:spPr>
          <a:xfrm>
            <a:off x="4431665" y="3692525"/>
            <a:ext cx="653224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800" dirty="0">
                <a:solidFill>
                  <a:srgbClr val="231F2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Nếu chỉ có một mình, chữ A chẳng thể nói được điều gì với ai</a:t>
            </a:r>
          </a:p>
        </p:txBody>
      </p:sp>
      <p:sp>
        <p:nvSpPr>
          <p:cNvPr id="29" name="TextBox 43">
            <a:extLst>
              <a:ext uri="{FF2B5EF4-FFF2-40B4-BE49-F238E27FC236}">
                <a16:creationId xmlns:a16="http://schemas.microsoft.com/office/drawing/2014/main" id="{F15A2AA1-3B82-4AF4-9338-5E375BA7E226}"/>
              </a:ext>
            </a:extLst>
          </p:cNvPr>
          <p:cNvSpPr txBox="1"/>
          <p:nvPr/>
        </p:nvSpPr>
        <p:spPr>
          <a:xfrm>
            <a:off x="3208065" y="5058410"/>
            <a:ext cx="8620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800" b="0" i="0" u="none" strike="noStrike" dirty="0">
                <a:solidFill>
                  <a:srgbClr val="FF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4. Chữ A muốn nhắn nhủ điều gì đến các bạn</a:t>
            </a:r>
          </a:p>
        </p:txBody>
      </p:sp>
      <p:sp>
        <p:nvSpPr>
          <p:cNvPr id="31" name="TextBox 43">
            <a:extLst>
              <a:ext uri="{FF2B5EF4-FFF2-40B4-BE49-F238E27FC236}">
                <a16:creationId xmlns:a16="http://schemas.microsoft.com/office/drawing/2014/main" id="{25D4C3C6-72D2-4709-9A2A-CC32999ACF0B}"/>
              </a:ext>
            </a:extLst>
          </p:cNvPr>
          <p:cNvSpPr txBox="1"/>
          <p:nvPr/>
        </p:nvSpPr>
        <p:spPr>
          <a:xfrm>
            <a:off x="3208065" y="5833260"/>
            <a:ext cx="7574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800" b="0" i="0" u="none" strike="noStrike" dirty="0">
                <a:solidFill>
                  <a:schemeClr val="tx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Chăm đọc sách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EF36EE5-806B-4CB5-9217-D46E25A9F745}"/>
              </a:ext>
            </a:extLst>
          </p:cNvPr>
          <p:cNvGrpSpPr/>
          <p:nvPr/>
        </p:nvGrpSpPr>
        <p:grpSpPr>
          <a:xfrm>
            <a:off x="154017" y="2275923"/>
            <a:ext cx="2109019" cy="2109019"/>
            <a:chOff x="156834" y="1993081"/>
            <a:chExt cx="2109019" cy="2109019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CDC80BE-7414-4C18-BD00-D2B88B0B8B0E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22E0A6C-785F-4748-907D-AB94C7C3076D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198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 lời câu hỏi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602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1" grpId="0"/>
      <p:bldP spid="3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800" y="539115"/>
            <a:ext cx="11489690" cy="1143000"/>
          </a:xfrm>
        </p:spPr>
        <p:txBody>
          <a:bodyPr>
            <a:normAutofit fontScale="90000"/>
          </a:bodyPr>
          <a:lstStyle/>
          <a:p>
            <a:r>
              <a:rPr lang="en-US" sz="4890">
                <a:latin typeface="Arial-Rounded" panose="020B0500000000000000" pitchFamily="34" charset="0"/>
                <a:cs typeface="Arial-Rounded" panose="020B0500000000000000" pitchFamily="34" charset="0"/>
              </a:rPr>
              <a:t>1. Nói tiếp lời của chữ A để cảm ơn các bạn chữ: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1807845" y="1682115"/>
            <a:ext cx="8550910" cy="247523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Cảm ơn các bạn. Nhờ có các bạn, chúng ta đã......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2595880" y="2820670"/>
            <a:ext cx="67741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làm nên những cuốn sách hay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9465" y="4657090"/>
            <a:ext cx="8692515" cy="164020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961005" y="5304790"/>
            <a:ext cx="2748915" cy="84201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821045" y="5304790"/>
            <a:ext cx="2323465" cy="84201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75809B-FADD-4962-8475-0B9BB3C5A1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011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bldLvl="0" animBg="1"/>
      <p:bldP spid="4" grpId="1" animBg="1"/>
      <p:bldP spid="5" grpId="0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5088255" y="1442085"/>
            <a:ext cx="365823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531574E7-CB39-462B-9347-23934AF334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011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BF6900-7F7E-402B-8A01-785372A003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011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I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73020" y="-88265"/>
            <a:ext cx="7735570" cy="62655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53FA4E-C82E-4438-8494-5F2B428232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011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K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27350" y="151765"/>
            <a:ext cx="7036435" cy="64820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70D6AF-93BB-4E84-B036-933ECF347A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745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Kiến tha lâu cũng đầy tổ.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5A0766-23E1-443E-A56C-A90C448009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745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69824" y="285320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 và </a:t>
            </a:r>
          </a:p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5FE871-042B-41AB-BB38-6D05081C54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745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5980" y="121920"/>
            <a:ext cx="7940040" cy="43516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975" y="4652645"/>
            <a:ext cx="7703820" cy="22694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3552C1-F8C7-4A77-BE1E-FAE3012B51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745" y="0"/>
            <a:ext cx="865255" cy="8611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Rectangle 3"/>
          <p:cNvSpPr>
            <a:spLocks noGrp="1"/>
          </p:cNvSpPr>
          <p:nvPr>
            <p:ph type="title"/>
          </p:nvPr>
        </p:nvSpPr>
        <p:spPr>
          <a:xfrm>
            <a:off x="4062413" y="1308100"/>
            <a:ext cx="3641725" cy="982663"/>
          </a:xfrm>
        </p:spPr>
        <p:txBody>
          <a:bodyPr vert="horz" wrap="square" lIns="91440" tIns="45720" rIns="91440" bIns="45720" anchor="ctr"/>
          <a:lstStyle/>
          <a:p>
            <a:endParaRPr lang="en-US" altLang="x-none" sz="5400" b="1" dirty="0">
              <a:solidFill>
                <a:srgbClr val="FF0000"/>
              </a:solidFill>
            </a:endParaRPr>
          </a:p>
        </p:txBody>
      </p:sp>
      <p:sp>
        <p:nvSpPr>
          <p:cNvPr id="20484" name="Text Box 4"/>
          <p:cNvSpPr txBox="1"/>
          <p:nvPr/>
        </p:nvSpPr>
        <p:spPr>
          <a:xfrm>
            <a:off x="1857375" y="2598738"/>
            <a:ext cx="81724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7200" dirty="0">
                <a:solidFill>
                  <a:schemeClr val="bg1"/>
                </a:solidFill>
                <a:latin typeface="Tahoma" panose="020B0604030504040204" pitchFamily="34" charset="0"/>
              </a:rPr>
              <a:t>Khởi động</a:t>
            </a:r>
          </a:p>
        </p:txBody>
      </p:sp>
    </p:spTree>
  </p:cSld>
  <p:clrMapOvr>
    <a:masterClrMapping/>
  </p:clrMapOvr>
  <p:transition spd="slow">
    <p:blinds/>
    <p:sndAc>
      <p:stSnd>
        <p:snd r:embed="rId3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72030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2. Niềm vui của em là gì? Điều gì làm em không vui? Hãy chia sẻ cùng các bạn.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72030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2. Niềm vui của em là gì? Điều gì làm em không vui? Hãy chia sẻ cùng các bạn.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57680" y="2049145"/>
            <a:ext cx="8339455" cy="2117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10CEC-97B5-4A60-9C71-EBC9746E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5902D5-0BD4-455F-AB5D-E3F6F810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169937-B356-427A-BB98-7689C56BAD18}"/>
              </a:ext>
            </a:extLst>
          </p:cNvPr>
          <p:cNvSpPr txBox="1"/>
          <p:nvPr/>
        </p:nvSpPr>
        <p:spPr>
          <a:xfrm>
            <a:off x="3147969" y="1266629"/>
            <a:ext cx="60946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70C0"/>
                </a:solidFill>
              </a:rPr>
              <a:t>CỦNG CỐ BÀI HỌC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08C7DF-FC71-4648-BCA1-28B99FD29E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grpSp>
        <p:nvGrpSpPr>
          <p:cNvPr id="13" name="1">
            <a:extLst>
              <a:ext uri="{FF2B5EF4-FFF2-40B4-BE49-F238E27FC236}">
                <a16:creationId xmlns:a16="http://schemas.microsoft.com/office/drawing/2014/main" id="{F91B7652-1A43-4852-AB5E-0C39343DCA52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14" name="10">
              <a:extLst>
                <a:ext uri="{FF2B5EF4-FFF2-40B4-BE49-F238E27FC236}">
                  <a16:creationId xmlns:a16="http://schemas.microsoft.com/office/drawing/2014/main" id="{CD9DD4C0-AF4B-4FE1-A3E1-388DA0217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5" name="13">
              <a:extLst>
                <a:ext uri="{FF2B5EF4-FFF2-40B4-BE49-F238E27FC236}">
                  <a16:creationId xmlns:a16="http://schemas.microsoft.com/office/drawing/2014/main" id="{4EA58876-3131-4127-8EF3-6DF6D95E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6" name="16">
              <a:extLst>
                <a:ext uri="{FF2B5EF4-FFF2-40B4-BE49-F238E27FC236}">
                  <a16:creationId xmlns:a16="http://schemas.microsoft.com/office/drawing/2014/main" id="{6CE6C008-AB85-4086-B124-DE7BDF8B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333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video bài 19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6145" y="0"/>
            <a:ext cx="10541635" cy="61264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4F5DE6-8FD5-4315-ACE6-F3B268667D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28D94C9-ED19-468B-A90C-2D74929515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056005"/>
            <a:ext cx="11691620" cy="1325880"/>
          </a:xfrm>
        </p:spPr>
        <p:txBody>
          <a:bodyPr>
            <a:normAutofit/>
          </a:bodyPr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Qua tên bài và tranh minh họa, đoán nội dung bài học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355" y="156845"/>
            <a:ext cx="1478280" cy="8991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2195" y="2449830"/>
            <a:ext cx="7790815" cy="4250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4940" y="111125"/>
            <a:ext cx="12421870" cy="1325880"/>
          </a:xfrm>
        </p:spPr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Chữ A và những người bạn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59485" y="1365885"/>
            <a:ext cx="7816215" cy="22542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370" y="3619500"/>
            <a:ext cx="7879080" cy="26212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5700" y="1299210"/>
            <a:ext cx="2830195" cy="2320925"/>
          </a:xfrm>
          <a:prstGeom prst="rect">
            <a:avLst/>
          </a:prstGeom>
        </p:spPr>
      </p:pic>
      <p:sp>
        <p:nvSpPr>
          <p:cNvPr id="19" name="Cloud 18"/>
          <p:cNvSpPr/>
          <p:nvPr/>
        </p:nvSpPr>
        <p:spPr>
          <a:xfrm>
            <a:off x="8807450" y="4082415"/>
            <a:ext cx="2623185" cy="122745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4940" y="111125"/>
            <a:ext cx="12421870" cy="1325880"/>
          </a:xfrm>
        </p:spPr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Chữ A và những người bạn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9485" y="1365885"/>
            <a:ext cx="7816215" cy="22542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370" y="3619500"/>
            <a:ext cx="7879080" cy="26212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5700" y="1299210"/>
            <a:ext cx="2830195" cy="2320925"/>
          </a:xfrm>
          <a:prstGeom prst="rect">
            <a:avLst/>
          </a:prstGeom>
        </p:spPr>
      </p:pic>
      <p:sp>
        <p:nvSpPr>
          <p:cNvPr id="19" name="Cloud 18"/>
          <p:cNvSpPr/>
          <p:nvPr/>
        </p:nvSpPr>
        <p:spPr>
          <a:xfrm>
            <a:off x="8807450" y="4082415"/>
            <a:ext cx="2623185" cy="122745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latin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lang="en-US" sz="28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107180" y="1709420"/>
            <a:ext cx="91313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1368425" y="2044065"/>
            <a:ext cx="91313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637145" y="2084705"/>
            <a:ext cx="91313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107180" y="3200400"/>
            <a:ext cx="91313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1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4940" y="111125"/>
            <a:ext cx="12421870" cy="1325880"/>
          </a:xfrm>
        </p:spPr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Chữ A và những người bạn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9485" y="1365885"/>
            <a:ext cx="7816215" cy="22542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370" y="3619500"/>
            <a:ext cx="7879080" cy="26212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5700" y="1299210"/>
            <a:ext cx="2830195" cy="2320925"/>
          </a:xfrm>
          <a:prstGeom prst="rect">
            <a:avLst/>
          </a:prstGeom>
        </p:spPr>
      </p:pic>
      <p:sp>
        <p:nvSpPr>
          <p:cNvPr id="10" name="Cloud 9"/>
          <p:cNvSpPr/>
          <p:nvPr/>
        </p:nvSpPr>
        <p:spPr>
          <a:xfrm>
            <a:off x="8916035" y="3619500"/>
            <a:ext cx="3346450" cy="167322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pitchFamily="34" charset="0"/>
                <a:cs typeface="Arial-Rounded" panose="020B0500000000000000" pitchFamily="34" charset="0"/>
              </a:rPr>
              <a:t>Đọc nối tiếp đoạn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5" y="1064895"/>
            <a:ext cx="527050" cy="1306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" y="2230755"/>
            <a:ext cx="527050" cy="1306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5" y="3448050"/>
            <a:ext cx="527050" cy="1478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165" y="4816475"/>
            <a:ext cx="52705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4940" y="111125"/>
            <a:ext cx="12421870" cy="1325880"/>
          </a:xfrm>
        </p:spPr>
        <p:txBody>
          <a:bodyPr/>
          <a:lstStyle/>
          <a:p>
            <a:r>
              <a:rPr lang="en-US">
                <a:latin typeface="Arial-Rounded" panose="020B0500000000000000" pitchFamily="34" charset="0"/>
                <a:cs typeface="Arial-Rounded" panose="020B0500000000000000" pitchFamily="34" charset="0"/>
              </a:rPr>
              <a:t>Chữ A và những người bạn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9485" y="1365885"/>
            <a:ext cx="7816215" cy="22542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370" y="3619500"/>
            <a:ext cx="7879080" cy="26212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5700" y="1299210"/>
            <a:ext cx="2830195" cy="2320925"/>
          </a:xfrm>
          <a:prstGeom prst="rect">
            <a:avLst/>
          </a:prstGeom>
        </p:spPr>
      </p:pic>
      <p:sp>
        <p:nvSpPr>
          <p:cNvPr id="19" name="Cloud 18"/>
          <p:cNvSpPr/>
          <p:nvPr/>
        </p:nvSpPr>
        <p:spPr>
          <a:xfrm>
            <a:off x="8807450" y="4082415"/>
            <a:ext cx="2623185" cy="122745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pitchFamily="34" charset="0"/>
                <a:cs typeface="Arial-Rounded" panose="020B0500000000000000" pitchFamily="34" charset="0"/>
              </a:rPr>
              <a:t>Đọc toàn bài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19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281</Words>
  <Application>Microsoft Office PowerPoint</Application>
  <PresentationFormat>Widescreen</PresentationFormat>
  <Paragraphs>46</Paragraphs>
  <Slides>23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Arial Rounded MT Bold</vt:lpstr>
      <vt:lpstr>Arial-Rounded</vt:lpstr>
      <vt:lpstr>Calibri</vt:lpstr>
      <vt:lpstr>Calibri Light</vt:lpstr>
      <vt:lpstr>HP001 4 hàng</vt:lpstr>
      <vt:lpstr>Tahoma</vt:lpstr>
      <vt:lpstr>Times New Roman</vt:lpstr>
      <vt:lpstr>Verdana</vt:lpstr>
      <vt:lpstr>Office Theme</vt:lpstr>
      <vt:lpstr>1_Default Design</vt:lpstr>
      <vt:lpstr>PowerPoint Presentation</vt:lpstr>
      <vt:lpstr>PowerPoint Presentation</vt:lpstr>
      <vt:lpstr>PowerPoint Presentation</vt:lpstr>
      <vt:lpstr>PowerPoint Presentation</vt:lpstr>
      <vt:lpstr>Qua tên bài và tranh minh họa, đoán nội dung bài học</vt:lpstr>
      <vt:lpstr>Chữ A và những người bạn</vt:lpstr>
      <vt:lpstr>Chữ A và những người bạn</vt:lpstr>
      <vt:lpstr>Chữ A và những người bạn</vt:lpstr>
      <vt:lpstr>Chữ A và những người bạn</vt:lpstr>
      <vt:lpstr>PowerPoint Presentation</vt:lpstr>
      <vt:lpstr>1. Nói tiếp lời của chữ A để cảm ơn các bạn chữ: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Niềm vui của em là gì? Điều gì làm em không vui? Hãy chia sẻ cùng các bạn.</vt:lpstr>
      <vt:lpstr>2. Niềm vui của em là gì? Điều gì làm em không vui? Hãy chia sẻ cùng các bạn.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4</cp:revision>
  <dcterms:created xsi:type="dcterms:W3CDTF">2021-05-26T10:10:04Z</dcterms:created>
  <dcterms:modified xsi:type="dcterms:W3CDTF">2021-05-30T08:13:37Z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