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98" r:id="rId4"/>
    <p:sldMasterId id="2147483700" r:id="rId5"/>
  </p:sldMasterIdLst>
  <p:notesMasterIdLst>
    <p:notesMasterId r:id="rId44"/>
  </p:notesMasterIdLst>
  <p:sldIdLst>
    <p:sldId id="257" r:id="rId6"/>
    <p:sldId id="258" r:id="rId7"/>
    <p:sldId id="259" r:id="rId8"/>
    <p:sldId id="260" r:id="rId9"/>
    <p:sldId id="261" r:id="rId10"/>
    <p:sldId id="264" r:id="rId11"/>
    <p:sldId id="265" r:id="rId12"/>
    <p:sldId id="266" r:id="rId13"/>
    <p:sldId id="267" r:id="rId14"/>
    <p:sldId id="268" r:id="rId15"/>
    <p:sldId id="269" r:id="rId16"/>
    <p:sldId id="270" r:id="rId17"/>
    <p:sldId id="262" r:id="rId18"/>
    <p:sldId id="272" r:id="rId19"/>
    <p:sldId id="273" r:id="rId20"/>
    <p:sldId id="274" r:id="rId21"/>
    <p:sldId id="275" r:id="rId22"/>
    <p:sldId id="276" r:id="rId23"/>
    <p:sldId id="277" r:id="rId24"/>
    <p:sldId id="278" r:id="rId25"/>
    <p:sldId id="279" r:id="rId26"/>
    <p:sldId id="280" r:id="rId27"/>
    <p:sldId id="281" r:id="rId28"/>
    <p:sldId id="283" r:id="rId29"/>
    <p:sldId id="284" r:id="rId30"/>
    <p:sldId id="285" r:id="rId31"/>
    <p:sldId id="286" r:id="rId32"/>
    <p:sldId id="299" r:id="rId33"/>
    <p:sldId id="300" r:id="rId34"/>
    <p:sldId id="301" r:id="rId35"/>
    <p:sldId id="302" r:id="rId36"/>
    <p:sldId id="292" r:id="rId37"/>
    <p:sldId id="303" r:id="rId38"/>
    <p:sldId id="304" r:id="rId39"/>
    <p:sldId id="295" r:id="rId40"/>
    <p:sldId id="305" r:id="rId41"/>
    <p:sldId id="306" r:id="rId42"/>
    <p:sldId id="30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11</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14</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15</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16</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17</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6.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8.xml"/><Relationship Id="rId5" Type="http://schemas.openxmlformats.org/officeDocument/2006/relationships/image" Target="../media/image28.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8.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8.xml"/><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3.mp3"/><Relationship Id="rId7" Type="http://schemas.openxmlformats.org/officeDocument/2006/relationships/audio" Target="../media/audio1.wav"/><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2.xml"/><Relationship Id="rId11" Type="http://schemas.openxmlformats.org/officeDocument/2006/relationships/image" Target="../media/image9.png"/><Relationship Id="rId5" Type="http://schemas.openxmlformats.org/officeDocument/2006/relationships/slideLayout" Target="../slideLayouts/slideLayout1.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27.jpe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6.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3.png"/><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3.xml"/><Relationship Id="rId5" Type="http://schemas.openxmlformats.org/officeDocument/2006/relationships/image" Target="../media/image27.jpe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6.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1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27.jpe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6.xml"/><Relationship Id="rId4" Type="http://schemas.openxmlformats.org/officeDocument/2006/relationships/image" Target="../media/image27.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7.jpeg"/><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6.png"/><Relationship Id="rId1" Type="http://schemas.openxmlformats.org/officeDocument/2006/relationships/slideLayout" Target="../slideLayouts/slideLayout25.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3.mp3"/><Relationship Id="rId7" Type="http://schemas.openxmlformats.org/officeDocument/2006/relationships/image" Target="../media/image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2.png"/><Relationship Id="rId5" Type="http://schemas.openxmlformats.org/officeDocument/2006/relationships/slideLayout" Target="../slideLayouts/slideLayout2.xml"/><Relationship Id="rId10" Type="http://schemas.openxmlformats.org/officeDocument/2006/relationships/image" Target="../media/image10.png"/><Relationship Id="rId4" Type="http://schemas.openxmlformats.org/officeDocument/2006/relationships/audio" Target="../media/media3.mp3"/><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13.png"/><Relationship Id="rId12" Type="http://schemas.openxmlformats.org/officeDocument/2006/relationships/image" Target="../media/image14.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10.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17.jpe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5.xml"/><Relationship Id="rId5" Type="http://schemas.openxmlformats.org/officeDocument/2006/relationships/image" Target="../media/image17.jpe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43001"/>
            <a:ext cx="12192000" cy="570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p:nvPr/>
        </p:nvSpPr>
        <p:spPr>
          <a:xfrm>
            <a:off x="28575" y="0"/>
            <a:ext cx="12192000" cy="1143000"/>
          </a:xfrm>
          <a:prstGeom prst="rect">
            <a:avLst/>
          </a:prstGeom>
          <a:solidFill>
            <a:srgbClr val="FFFF00"/>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Cùng khởi động ngày mới nhé chúng ta hãy giúp những chú chim này trả lời tốt các câu hỏi để chúng có thế tránh đi mùa đông lạnh giá nhé!</a:t>
            </a:r>
          </a:p>
        </p:txBody>
      </p:sp>
      <p:pic>
        <p:nvPicPr>
          <p:cNvPr id="7" name="Picture 6" descr="C:\Users\ADMIN\Desktop\Tai nguyen thiet ke tro choi\Angry birds epic birds\1505573783630 (2).png">
            <a:hlinkClick r:id="" action="ppaction://hlinkshowjump?jump=nextslid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45368" y="4648200"/>
            <a:ext cx="2486566" cy="1190774"/>
          </a:xfrm>
          <a:prstGeom prst="rect">
            <a:avLst/>
          </a:prstGeom>
          <a:noFill/>
          <a:extLst>
            <a:ext uri="{909E8E84-426E-40DD-AFC4-6F175D3DCCD1}">
              <a14:hiddenFill xmlns:a14="http://schemas.microsoft.com/office/drawing/2010/main">
                <a:solidFill>
                  <a:srgbClr val="FFFFFF"/>
                </a:solidFill>
              </a14:hiddenFill>
            </a:ext>
          </a:extLst>
        </p:spPr>
      </p:pic>
      <p:pic>
        <p:nvPicPr>
          <p:cNvPr id="8" name="OMFG - OMFG - Hello.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62800" y="-2057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635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281305" y="784860"/>
            <a:ext cx="9547860" cy="3548380"/>
          </a:xfrm>
          <a:prstGeom prst="rect">
            <a:avLst/>
          </a:prstGeom>
        </p:spPr>
      </p:pic>
      <p:pic>
        <p:nvPicPr>
          <p:cNvPr id="8" name="Picture 7"/>
          <p:cNvPicPr>
            <a:picLocks noChangeAspect="1"/>
          </p:cNvPicPr>
          <p:nvPr/>
        </p:nvPicPr>
        <p:blipFill>
          <a:blip r:embed="rId4"/>
          <a:stretch>
            <a:fillRect/>
          </a:stretch>
        </p:blipFill>
        <p:spPr>
          <a:xfrm>
            <a:off x="281305" y="4333240"/>
            <a:ext cx="9547860" cy="2336800"/>
          </a:xfrm>
          <a:prstGeom prst="rect">
            <a:avLst/>
          </a:prstGeom>
        </p:spPr>
      </p:pic>
      <p:pic>
        <p:nvPicPr>
          <p:cNvPr id="13" name="Content Placeholder 1"/>
          <p:cNvPicPr>
            <a:picLocks noChangeAspect="1"/>
          </p:cNvPicPr>
          <p:nvPr/>
        </p:nvPicPr>
        <p:blipFill>
          <a:blip r:embed="rId5"/>
          <a:stretch>
            <a:fillRect/>
          </a:stretch>
        </p:blipFill>
        <p:spPr>
          <a:xfrm>
            <a:off x="9829165" y="1209040"/>
            <a:ext cx="2393950" cy="3032125"/>
          </a:xfrm>
          <a:prstGeom prst="rect">
            <a:avLst/>
          </a:prstGeom>
          <a:ln>
            <a:solidFill>
              <a:schemeClr val="accent1"/>
            </a:solidFill>
          </a:ln>
        </p:spPr>
      </p:pic>
      <p:sp>
        <p:nvSpPr>
          <p:cNvPr id="15" name="Cloud 14"/>
          <p:cNvSpPr/>
          <p:nvPr/>
        </p:nvSpPr>
        <p:spPr>
          <a:xfrm>
            <a:off x="10312400" y="5885180"/>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r>
              <a:rPr lang="en-US" sz="2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1254760" y="845185"/>
            <a:ext cx="9737725" cy="3548380"/>
          </a:xfrm>
          <a:prstGeom prst="rect">
            <a:avLst/>
          </a:prstGeom>
        </p:spPr>
      </p:pic>
      <p:pic>
        <p:nvPicPr>
          <p:cNvPr id="8" name="Picture 7"/>
          <p:cNvPicPr>
            <a:picLocks noChangeAspect="1"/>
          </p:cNvPicPr>
          <p:nvPr/>
        </p:nvPicPr>
        <p:blipFill>
          <a:blip r:embed="rId4"/>
          <a:stretch>
            <a:fillRect/>
          </a:stretch>
        </p:blipFill>
        <p:spPr>
          <a:xfrm>
            <a:off x="1254760" y="4393565"/>
            <a:ext cx="9737090" cy="2336800"/>
          </a:xfrm>
          <a:prstGeom prst="rect">
            <a:avLst/>
          </a:prstGeom>
        </p:spPr>
      </p:pic>
      <p:grpSp>
        <p:nvGrpSpPr>
          <p:cNvPr id="31" name="Group 30"/>
          <p:cNvGrpSpPr/>
          <p:nvPr/>
        </p:nvGrpSpPr>
        <p:grpSpPr>
          <a:xfrm>
            <a:off x="5586730" y="595312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nối</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tiếp</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câu</a:t>
              </a:r>
              <a:endPar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cxnSp>
        <p:nvCxnSpPr>
          <p:cNvPr id="24" name="Straight Connector 23"/>
          <p:cNvCxnSpPr/>
          <p:nvPr/>
        </p:nvCxnSpPr>
        <p:spPr>
          <a:xfrm flipH="1">
            <a:off x="9433985" y="84520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 name="Straight Connector 1"/>
          <p:cNvCxnSpPr/>
          <p:nvPr/>
        </p:nvCxnSpPr>
        <p:spPr>
          <a:xfrm flipH="1">
            <a:off x="9160300" y="120080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H="1">
            <a:off x="6837470" y="150941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5586520" y="19462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10578255" y="195010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7707420" y="239968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0654455" y="239968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211360" y="272480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9357785" y="28403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7846485" y="31654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861475" y="354141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9878485" y="360618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609765" y="395416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5192185" y="420879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2342305" y="466536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7464215" y="464885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2899835" y="510605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8732310" y="508890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595670" y="584074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pull/>
      </p:transition>
    </mc:Choice>
    <mc:Fallback xmlns="">
      <p:transition spd="slow" advClick="0">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1+#ppt_w/2"/>
                                          </p:val>
                                        </p:tav>
                                        <p:tav tm="100000">
                                          <p:val>
                                            <p:strVal val="#ppt_x"/>
                                          </p:val>
                                        </p:tav>
                                      </p:tavLst>
                                    </p:anim>
                                    <p:anim calcmode="lin" valueType="num">
                                      <p:cBhvr additive="base">
                                        <p:cTn id="1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500"/>
                                        <p:tgtEl>
                                          <p:spTgt spid="16"/>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500"/>
                                        <p:tgtEl>
                                          <p:spTgt spid="1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9"/>
                                        </p:tgtEl>
                                        <p:attrNameLst>
                                          <p:attrName>style.visibility</p:attrName>
                                        </p:attrNameLst>
                                      </p:cBhvr>
                                      <p:to>
                                        <p:strVal val="visible"/>
                                      </p:to>
                                    </p:set>
                                    <p:animEffect transition="in" filter="fade">
                                      <p:cBhvr>
                                        <p:cTn id="88" dur="500"/>
                                        <p:tgtEl>
                                          <p:spTgt spid="1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fade">
                                      <p:cBhvr>
                                        <p:cTn id="93" dur="500"/>
                                        <p:tgtEl>
                                          <p:spTgt spid="20"/>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21"/>
                                        </p:tgtEl>
                                        <p:attrNameLst>
                                          <p:attrName>style.visibility</p:attrName>
                                        </p:attrNameLst>
                                      </p:cBhvr>
                                      <p:to>
                                        <p:strVal val="visible"/>
                                      </p:to>
                                    </p:set>
                                    <p:animEffect transition="in" filter="fade">
                                      <p:cBhvr>
                                        <p:cTn id="98" dur="500"/>
                                        <p:tgtEl>
                                          <p:spTgt spid="21"/>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22"/>
                                        </p:tgtEl>
                                        <p:attrNameLst>
                                          <p:attrName>style.visibility</p:attrName>
                                        </p:attrNameLst>
                                      </p:cBhvr>
                                      <p:to>
                                        <p:strVal val="visible"/>
                                      </p:to>
                                    </p:set>
                                    <p:animEffect transition="in" filter="fade">
                                      <p:cBhvr>
                                        <p:cTn id="103" dur="500"/>
                                        <p:tgtEl>
                                          <p:spTgt spid="22"/>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23"/>
                                        </p:tgtEl>
                                        <p:attrNameLst>
                                          <p:attrName>style.visibility</p:attrName>
                                        </p:attrNameLst>
                                      </p:cBhvr>
                                      <p:to>
                                        <p:strVal val="visible"/>
                                      </p:to>
                                    </p:set>
                                    <p:animEffect transition="in" filter="fade">
                                      <p:cBhvr>
                                        <p:cTn id="108" dur="500"/>
                                        <p:tgtEl>
                                          <p:spTgt spid="23"/>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25"/>
                                        </p:tgtEl>
                                        <p:attrNameLst>
                                          <p:attrName>style.visibility</p:attrName>
                                        </p:attrNameLst>
                                      </p:cBhvr>
                                      <p:to>
                                        <p:strVal val="visible"/>
                                      </p:to>
                                    </p:set>
                                    <p:animEffect transition="in" filter="fade">
                                      <p:cBhvr>
                                        <p:cTn id="11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rPr>
              <a:t>Luyện đọc câu dài</a:t>
            </a:r>
          </a:p>
        </p:txBody>
      </p:sp>
      <p:sp>
        <p:nvSpPr>
          <p:cNvPr id="3" name="Content Placeholder 2"/>
          <p:cNvSpPr>
            <a:spLocks noGrp="1"/>
          </p:cNvSpPr>
          <p:nvPr>
            <p:ph idx="1"/>
          </p:nvPr>
        </p:nvSpPr>
        <p:spPr/>
        <p:txBody>
          <a:bodyPr/>
          <a:lstStyle/>
          <a:p>
            <a:pPr marL="0" indent="0">
              <a:buNone/>
            </a:pPr>
            <a:r>
              <a:rPr lang="en-US" sz="3600">
                <a:latin typeface="Arial-Rounded" panose="020B0500000000000000" pitchFamily="34" charset="0"/>
                <a:cs typeface="Arial-Rounded" panose="020B0500000000000000" pitchFamily="34" charset="0"/>
              </a:rPr>
              <a:t>Chúng trải qua những ngày vui vẻ, ấm áp vì không phải sống một mình giữa mùa đông lạnh giá.</a:t>
            </a:r>
          </a:p>
        </p:txBody>
      </p:sp>
      <p:cxnSp>
        <p:nvCxnSpPr>
          <p:cNvPr id="5" name="Straight Connector 4"/>
          <p:cNvCxnSpPr/>
          <p:nvPr/>
        </p:nvCxnSpPr>
        <p:spPr>
          <a:xfrm flipH="1">
            <a:off x="3774230" y="192533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flipH="1">
            <a:off x="7455960" y="19259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4788325" y="23660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9515265" y="23660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9596545" y="23660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804" y="0"/>
            <a:ext cx="1179463" cy="1173846"/>
          </a:xfrm>
          <a:prstGeom prst="rect">
            <a:avLst/>
          </a:prstGeom>
        </p:spPr>
      </p:pic>
      <p:sp>
        <p:nvSpPr>
          <p:cNvPr id="7" name="2">
            <a:extLst>
              <a:ext uri="{FF2B5EF4-FFF2-40B4-BE49-F238E27FC236}">
                <a16:creationId xmlns:a16="http://schemas.microsoft.com/office/drawing/2014/main" id="{29D958ED-F669-461E-9A68-7673FA000453}"/>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8" name="Group 7">
            <a:extLst>
              <a:ext uri="{FF2B5EF4-FFF2-40B4-BE49-F238E27FC236}">
                <a16:creationId xmlns:a16="http://schemas.microsoft.com/office/drawing/2014/main" id="{F9DB552A-0D13-49FC-BE52-40782CD47F47}"/>
              </a:ext>
            </a:extLst>
          </p:cNvPr>
          <p:cNvGrpSpPr/>
          <p:nvPr/>
        </p:nvGrpSpPr>
        <p:grpSpPr>
          <a:xfrm>
            <a:off x="3790951" y="1160145"/>
            <a:ext cx="7103109" cy="4557395"/>
            <a:chOff x="3815445" y="140918"/>
            <a:chExt cx="3925837" cy="4557358"/>
          </a:xfrm>
        </p:grpSpPr>
        <p:grpSp>
          <p:nvGrpSpPr>
            <p:cNvPr id="13" name="Group 12">
              <a:extLst>
                <a:ext uri="{FF2B5EF4-FFF2-40B4-BE49-F238E27FC236}">
                  <a16:creationId xmlns:a16="http://schemas.microsoft.com/office/drawing/2014/main" id="{8384639F-8377-4D66-9AE5-28EC3B0D9D07}"/>
                </a:ext>
              </a:extLst>
            </p:cNvPr>
            <p:cNvGrpSpPr/>
            <p:nvPr/>
          </p:nvGrpSpPr>
          <p:grpSpPr>
            <a:xfrm>
              <a:off x="3815445" y="140918"/>
              <a:ext cx="3925837" cy="4557358"/>
              <a:chOff x="181619" y="1261924"/>
              <a:chExt cx="2165946" cy="4151517"/>
            </a:xfrm>
          </p:grpSpPr>
          <p:sp>
            <p:nvSpPr>
              <p:cNvPr id="16" name="Hexagon 15">
                <a:extLst>
                  <a:ext uri="{FF2B5EF4-FFF2-40B4-BE49-F238E27FC236}">
                    <a16:creationId xmlns:a16="http://schemas.microsoft.com/office/drawing/2014/main" id="{E70729B8-1FCA-4482-8162-4B6F5086D204}"/>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AFBE5C78-3910-478F-8D1E-85632280E7C2}"/>
                  </a:ext>
                </a:extLst>
              </p:cNvPr>
              <p:cNvSpPr txBox="1"/>
              <p:nvPr/>
            </p:nvSpPr>
            <p:spPr>
              <a:xfrm>
                <a:off x="311048" y="1553831"/>
                <a:ext cx="1808630" cy="137265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vồn vã</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niềm nở nhiệt tình khi trò chuyện với người khác</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8" name="Hexagon 17">
                <a:extLst>
                  <a:ext uri="{FF2B5EF4-FFF2-40B4-BE49-F238E27FC236}">
                    <a16:creationId xmlns:a16="http://schemas.microsoft.com/office/drawing/2014/main" id="{8365AB4B-85B2-4211-AD30-4DABA6EB56AE}"/>
                  </a:ext>
                </a:extLst>
              </p:cNvPr>
              <p:cNvSpPr/>
              <p:nvPr/>
            </p:nvSpPr>
            <p:spPr>
              <a:xfrm>
                <a:off x="238546" y="3304422"/>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43">
                <a:extLst>
                  <a:ext uri="{FF2B5EF4-FFF2-40B4-BE49-F238E27FC236}">
                    <a16:creationId xmlns:a16="http://schemas.microsoft.com/office/drawing/2014/main" id="{3429D4D9-314A-4E63-AA8F-4968543BB204}"/>
                  </a:ext>
                </a:extLst>
              </p:cNvPr>
              <p:cNvSpPr txBox="1"/>
              <p:nvPr/>
            </p:nvSpPr>
            <p:spPr>
              <a:xfrm>
                <a:off x="367975" y="3596329"/>
                <a:ext cx="1808630" cy="980468"/>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trú ngụ </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sinh sống tạm ở một nơi nào đó</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14" name="10">
              <a:extLst>
                <a:ext uri="{FF2B5EF4-FFF2-40B4-BE49-F238E27FC236}">
                  <a16:creationId xmlns:a16="http://schemas.microsoft.com/office/drawing/2014/main" id="{E58BD97E-29E6-48AD-A5AC-55102099912C}"/>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cxnSp>
          <p:nvCxnSpPr>
            <p:cNvPr id="15" name="10">
              <a:extLst>
                <a:ext uri="{FF2B5EF4-FFF2-40B4-BE49-F238E27FC236}">
                  <a16:creationId xmlns:a16="http://schemas.microsoft.com/office/drawing/2014/main" id="{105BC4D3-9057-4BBE-B863-A8D9B9706498}"/>
                </a:ext>
              </a:extLst>
            </p:cNvPr>
            <p:cNvCxnSpPr/>
            <p:nvPr/>
          </p:nvCxnSpPr>
          <p:spPr>
            <a:xfrm>
              <a:off x="5168787" y="3346784"/>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0" name="Group 19">
            <a:extLst>
              <a:ext uri="{FF2B5EF4-FFF2-40B4-BE49-F238E27FC236}">
                <a16:creationId xmlns:a16="http://schemas.microsoft.com/office/drawing/2014/main" id="{C5B6CE66-232A-4953-B632-6EF39A703269}"/>
              </a:ext>
            </a:extLst>
          </p:cNvPr>
          <p:cNvGrpSpPr/>
          <p:nvPr/>
        </p:nvGrpSpPr>
        <p:grpSpPr>
          <a:xfrm>
            <a:off x="1039941" y="2043842"/>
            <a:ext cx="2109019" cy="2109019"/>
            <a:chOff x="156834" y="1993081"/>
            <a:chExt cx="2109019" cy="2109019"/>
          </a:xfrm>
        </p:grpSpPr>
        <p:sp>
          <p:nvSpPr>
            <p:cNvPr id="21" name="Oval 20">
              <a:extLst>
                <a:ext uri="{FF2B5EF4-FFF2-40B4-BE49-F238E27FC236}">
                  <a16:creationId xmlns:a16="http://schemas.microsoft.com/office/drawing/2014/main" id="{EC4BD40C-94BC-4DD3-81B7-B3B6ABBC9414}"/>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5D02981-968C-44E5-8167-0FA0032F6BAC}"/>
                </a:ext>
              </a:extLst>
            </p:cNvPr>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0-#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1447165" y="845185"/>
            <a:ext cx="9737725" cy="3548380"/>
          </a:xfrm>
          <a:prstGeom prst="rect">
            <a:avLst/>
          </a:prstGeom>
        </p:spPr>
      </p:pic>
      <p:pic>
        <p:nvPicPr>
          <p:cNvPr id="8" name="Picture 7"/>
          <p:cNvPicPr>
            <a:picLocks noChangeAspect="1"/>
          </p:cNvPicPr>
          <p:nvPr/>
        </p:nvPicPr>
        <p:blipFill>
          <a:blip r:embed="rId4"/>
          <a:stretch>
            <a:fillRect/>
          </a:stretch>
        </p:blipFill>
        <p:spPr>
          <a:xfrm>
            <a:off x="1254760" y="4393565"/>
            <a:ext cx="9547860" cy="2336800"/>
          </a:xfrm>
          <a:prstGeom prst="rect">
            <a:avLst/>
          </a:prstGeom>
        </p:spPr>
      </p:pic>
      <p:grpSp>
        <p:nvGrpSpPr>
          <p:cNvPr id="31" name="Group 30"/>
          <p:cNvGrpSpPr/>
          <p:nvPr/>
        </p:nvGrpSpPr>
        <p:grpSpPr>
          <a:xfrm>
            <a:off x="4204335" y="596201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đoạn nối tiếp</a:t>
              </a:r>
            </a:p>
          </p:txBody>
        </p:sp>
      </p:grpSp>
      <p:pic>
        <p:nvPicPr>
          <p:cNvPr id="28" name="Picture 3"/>
          <p:cNvPicPr>
            <a:picLocks noGrp="1" noChangeAspect="1" noChangeArrowheads="1"/>
          </p:cNvPicPr>
          <p:nvPr>
            <p:ph sz="half" idx="2"/>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8200" y="551815"/>
            <a:ext cx="527685" cy="178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19480" y="2185035"/>
            <a:ext cx="527685" cy="2131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19480" y="4045585"/>
            <a:ext cx="527685" cy="2131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6"/>
          <p:cNvSpPr>
            <a:spLocks noGrp="1"/>
          </p:cNvSpPr>
          <p:nvPr>
            <p:ph sz="half" idx="1"/>
          </p:nvPr>
        </p:nvSpPr>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Click="0">
        <p:checker/>
      </p:transition>
    </mc:Choice>
    <mc:Fallback xmlns="">
      <p:transition spd="slow" advClick="0">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1+#ppt_w/2"/>
                                          </p:val>
                                        </p:tav>
                                        <p:tav tm="100000">
                                          <p:val>
                                            <p:strVal val="#ppt_x"/>
                                          </p:val>
                                        </p:tav>
                                      </p:tavLst>
                                    </p:anim>
                                    <p:anim calcmode="lin" valueType="num">
                                      <p:cBhvr additive="base">
                                        <p:cTn id="1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473710" y="784225"/>
            <a:ext cx="9737725" cy="3548380"/>
          </a:xfrm>
          <a:prstGeom prst="rect">
            <a:avLst/>
          </a:prstGeom>
        </p:spPr>
      </p:pic>
      <p:pic>
        <p:nvPicPr>
          <p:cNvPr id="8" name="Picture 7"/>
          <p:cNvPicPr>
            <a:picLocks noChangeAspect="1"/>
          </p:cNvPicPr>
          <p:nvPr/>
        </p:nvPicPr>
        <p:blipFill>
          <a:blip r:embed="rId4"/>
          <a:stretch>
            <a:fillRect/>
          </a:stretch>
        </p:blipFill>
        <p:spPr>
          <a:xfrm>
            <a:off x="250825" y="4332605"/>
            <a:ext cx="9547860" cy="2336800"/>
          </a:xfrm>
          <a:prstGeom prst="rect">
            <a:avLst/>
          </a:prstGeom>
        </p:spPr>
      </p:pic>
      <p:grpSp>
        <p:nvGrpSpPr>
          <p:cNvPr id="31" name="Group 30"/>
          <p:cNvGrpSpPr/>
          <p:nvPr/>
        </p:nvGrpSpPr>
        <p:grpSpPr>
          <a:xfrm>
            <a:off x="3216275" y="602805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toàn bài</a:t>
              </a:r>
            </a:p>
          </p:txBody>
        </p:sp>
      </p:grpSp>
      <p:pic>
        <p:nvPicPr>
          <p:cNvPr id="2" name="Content Placeholder 1"/>
          <p:cNvPicPr>
            <a:picLocks noGrp="1" noChangeAspect="1"/>
          </p:cNvPicPr>
          <p:nvPr>
            <p:ph sz="half" idx="2"/>
          </p:nvPr>
        </p:nvPicPr>
        <p:blipFill>
          <a:blip r:embed="rId5"/>
          <a:stretch>
            <a:fillRect/>
          </a:stretch>
        </p:blipFill>
        <p:spPr>
          <a:xfrm>
            <a:off x="10081895" y="784860"/>
            <a:ext cx="2110740" cy="1830070"/>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1+#ppt_w/2"/>
                                          </p:val>
                                        </p:tav>
                                        <p:tav tm="100000">
                                          <p:val>
                                            <p:strVal val="#ppt_x"/>
                                          </p:val>
                                        </p:tav>
                                      </p:tavLst>
                                    </p:anim>
                                    <p:anim calcmode="lin" valueType="num">
                                      <p:cBhvr additive="base">
                                        <p:cTn id="23"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281305" y="784860"/>
            <a:ext cx="9547860" cy="3548380"/>
          </a:xfrm>
          <a:prstGeom prst="rect">
            <a:avLst/>
          </a:prstGeom>
        </p:spPr>
      </p:pic>
      <p:pic>
        <p:nvPicPr>
          <p:cNvPr id="8" name="Picture 7"/>
          <p:cNvPicPr>
            <a:picLocks noChangeAspect="1"/>
          </p:cNvPicPr>
          <p:nvPr/>
        </p:nvPicPr>
        <p:blipFill>
          <a:blip r:embed="rId4"/>
          <a:stretch>
            <a:fillRect/>
          </a:stretch>
        </p:blipFill>
        <p:spPr>
          <a:xfrm>
            <a:off x="281305" y="4333240"/>
            <a:ext cx="9547860" cy="2336800"/>
          </a:xfrm>
          <a:prstGeom prst="rect">
            <a:avLst/>
          </a:prstGeom>
        </p:spPr>
      </p:pic>
      <p:pic>
        <p:nvPicPr>
          <p:cNvPr id="13" name="Content Placeholder 1"/>
          <p:cNvPicPr>
            <a:picLocks noChangeAspect="1"/>
          </p:cNvPicPr>
          <p:nvPr/>
        </p:nvPicPr>
        <p:blipFill>
          <a:blip r:embed="rId5"/>
          <a:stretch>
            <a:fillRect/>
          </a:stretch>
        </p:blipFill>
        <p:spPr>
          <a:xfrm>
            <a:off x="9829165" y="1209040"/>
            <a:ext cx="2393950" cy="3032125"/>
          </a:xfrm>
          <a:prstGeom prst="rect">
            <a:avLst/>
          </a:prstGeom>
          <a:ln>
            <a:solidFill>
              <a:schemeClr val="accent1"/>
            </a:solidFill>
          </a:ln>
        </p:spPr>
      </p:pic>
      <p:sp>
        <p:nvSpPr>
          <p:cNvPr id="15" name="Rounded Rectangle 14"/>
          <p:cNvSpPr/>
          <p:nvPr/>
        </p:nvSpPr>
        <p:spPr>
          <a:xfrm>
            <a:off x="2167255" y="6022340"/>
            <a:ext cx="9463405" cy="7442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r>
              <a:rPr lang="en-US"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1. Chi tiết nào cho thấy nhím nâu rất nhút nhát?</a:t>
            </a:r>
          </a:p>
        </p:txBody>
      </p:sp>
      <p:cxnSp>
        <p:nvCxnSpPr>
          <p:cNvPr id="2" name="Straight Connector 1"/>
          <p:cNvCxnSpPr/>
          <p:nvPr/>
        </p:nvCxnSpPr>
        <p:spPr>
          <a:xfrm>
            <a:off x="5862320" y="1881505"/>
            <a:ext cx="3702050" cy="0"/>
          </a:xfrm>
          <a:prstGeom prst="line">
            <a:avLst/>
          </a:prstGeom>
          <a:ln w="28575" cmpd="sng">
            <a:solidFill>
              <a:srgbClr val="FF0000"/>
            </a:solidFill>
            <a:prstDash val="solid"/>
          </a:ln>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V="1">
            <a:off x="2576195" y="2307590"/>
            <a:ext cx="1865630" cy="20320"/>
          </a:xfrm>
          <a:prstGeom prst="line">
            <a:avLst/>
          </a:prstGeom>
          <a:ln w="28575" cmpd="sng">
            <a:solidFill>
              <a:srgbClr val="FF0000"/>
            </a:solidFill>
            <a:prstDash val="solid"/>
          </a:ln>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V="1">
            <a:off x="5304790" y="2307590"/>
            <a:ext cx="4127500" cy="10160"/>
          </a:xfrm>
          <a:prstGeom prst="line">
            <a:avLst/>
          </a:prstGeom>
          <a:ln w="28575" cmpd="sng">
            <a:solidFill>
              <a:srgbClr val="FF0000"/>
            </a:solidFill>
            <a:prstDash val="solid"/>
          </a:ln>
        </p:spPr>
        <p:style>
          <a:lnRef idx="3">
            <a:schemeClr val="accent2"/>
          </a:lnRef>
          <a:fillRef idx="0">
            <a:schemeClr val="accent2"/>
          </a:fillRef>
          <a:effectRef idx="2">
            <a:schemeClr val="accent2"/>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linds(horizont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473710" y="784225"/>
            <a:ext cx="9737725" cy="3548380"/>
          </a:xfrm>
          <a:prstGeom prst="rect">
            <a:avLst/>
          </a:prstGeom>
        </p:spPr>
      </p:pic>
      <p:pic>
        <p:nvPicPr>
          <p:cNvPr id="8" name="Picture 7"/>
          <p:cNvPicPr>
            <a:picLocks noChangeAspect="1"/>
          </p:cNvPicPr>
          <p:nvPr/>
        </p:nvPicPr>
        <p:blipFill>
          <a:blip r:embed="rId4"/>
          <a:stretch>
            <a:fillRect/>
          </a:stretch>
        </p:blipFill>
        <p:spPr>
          <a:xfrm>
            <a:off x="250825" y="4332605"/>
            <a:ext cx="9547860" cy="2336800"/>
          </a:xfrm>
          <a:prstGeom prst="rect">
            <a:avLst/>
          </a:prstGeom>
        </p:spPr>
      </p:pic>
      <p:grpSp>
        <p:nvGrpSpPr>
          <p:cNvPr id="31" name="Group 30"/>
          <p:cNvGrpSpPr/>
          <p:nvPr/>
        </p:nvGrpSpPr>
        <p:grpSpPr>
          <a:xfrm>
            <a:off x="1085216" y="6028055"/>
            <a:ext cx="10153649" cy="726651"/>
            <a:chOff x="916256" y="6033135"/>
            <a:chExt cx="5618523" cy="726651"/>
          </a:xfrm>
        </p:grpSpPr>
        <p:sp>
          <p:nvSpPr>
            <p:cNvPr id="32" name="TextBox 19"/>
            <p:cNvSpPr txBox="1"/>
            <p:nvPr/>
          </p:nvSpPr>
          <p:spPr>
            <a:xfrm>
              <a:off x="916256" y="6110605"/>
              <a:ext cx="5618523" cy="649181"/>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583565"/>
            </a:xfrm>
            <a:prstGeom prst="rect">
              <a:avLst/>
            </a:prstGeom>
            <a:noFill/>
          </p:spPr>
          <p:txBody>
            <a:bodyPr wrap="square">
              <a:spAutoFit/>
            </a:bodyPr>
            <a:lstStyle/>
            <a:p>
              <a:pPr algn="ct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2. Kể về những lần nhím trắng và nhím nâu gặp nhau?</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 name="Content Placeholder 1"/>
          <p:cNvPicPr>
            <a:picLocks noGrp="1" noChangeAspect="1"/>
          </p:cNvPicPr>
          <p:nvPr>
            <p:ph sz="half" idx="2"/>
          </p:nvPr>
        </p:nvPicPr>
        <p:blipFill>
          <a:blip r:embed="rId5"/>
          <a:stretch>
            <a:fillRect/>
          </a:stretch>
        </p:blipFill>
        <p:spPr>
          <a:xfrm>
            <a:off x="10081895" y="784860"/>
            <a:ext cx="2110740" cy="1830070"/>
          </a:xfrm>
          <a:prstGeom prst="rect">
            <a:avLst/>
          </a:prstGeom>
          <a:ln>
            <a:solidFill>
              <a:schemeClr val="accent1"/>
            </a:solidFill>
          </a:ln>
        </p:spPr>
      </p:pic>
      <p:cxnSp>
        <p:nvCxnSpPr>
          <p:cNvPr id="6" name="Straight Connector 5"/>
          <p:cNvCxnSpPr/>
          <p:nvPr/>
        </p:nvCxnSpPr>
        <p:spPr>
          <a:xfrm>
            <a:off x="8763000" y="1171575"/>
            <a:ext cx="1227455"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58495" y="1567180"/>
            <a:ext cx="7668260"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003300" y="2804795"/>
            <a:ext cx="9048115" cy="2032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587375" y="3200400"/>
            <a:ext cx="7932420" cy="4064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885"/>
            <a:ext cx="10515600" cy="1325563"/>
          </a:xfrm>
        </p:spPr>
        <p:txBody>
          <a:bodyPr>
            <a:normAutofit/>
          </a:bodyPr>
          <a:lstStyle/>
          <a:p>
            <a:r>
              <a:rPr lang="en-US" sz="3110">
                <a:latin typeface="Arial-Rounded" panose="020B0500000000000000" pitchFamily="34" charset="0"/>
                <a:cs typeface="Arial-Rounded" panose="020B0500000000000000" pitchFamily="34" charset="0"/>
              </a:rPr>
              <a:t>3. Theo em, vì sao Nhím nâu nhận lời kết bạn cùng Nhím trắng?</a:t>
            </a:r>
          </a:p>
        </p:txBody>
      </p:sp>
      <p:sp>
        <p:nvSpPr>
          <p:cNvPr id="5" name="Cloud 4"/>
          <p:cNvSpPr/>
          <p:nvPr/>
        </p:nvSpPr>
        <p:spPr>
          <a:xfrm>
            <a:off x="838835" y="1389380"/>
            <a:ext cx="9871710" cy="2312035"/>
          </a:xfrm>
          <a:prstGeom prst="cloud">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Nhím nâu nhận lời kết bạn cùng Nhím trắng vì thấy Nhím trắng tốt bụng và nhận ra không có bạn bè thật buồn.</a:t>
            </a:r>
          </a:p>
        </p:txBody>
      </p:sp>
      <p:sp>
        <p:nvSpPr>
          <p:cNvPr id="6" name="Title 1"/>
          <p:cNvSpPr>
            <a:spLocks noGrp="1"/>
          </p:cNvSpPr>
          <p:nvPr/>
        </p:nvSpPr>
        <p:spPr>
          <a:xfrm>
            <a:off x="838200" y="3935730"/>
            <a:ext cx="1090041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110">
                <a:latin typeface="Arial-Rounded" panose="020B0500000000000000" pitchFamily="34" charset="0"/>
                <a:cs typeface="Arial-Rounded" panose="020B0500000000000000" pitchFamily="34" charset="0"/>
              </a:rPr>
              <a:t>4. Nhờ đâu Nhím trắng và Nhím nâu có những ngày mùa đông vui vẻ, ấm áp?</a:t>
            </a:r>
          </a:p>
        </p:txBody>
      </p:sp>
      <p:sp>
        <p:nvSpPr>
          <p:cNvPr id="7" name="Cloud 6"/>
          <p:cNvSpPr/>
          <p:nvPr/>
        </p:nvSpPr>
        <p:spPr>
          <a:xfrm>
            <a:off x="939800" y="4947920"/>
            <a:ext cx="9871710" cy="1816735"/>
          </a:xfrm>
          <a:prstGeom prst="cloud">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Nhím trắng và Nhím nâu có những ngày mùa đông vui vẻ, ấm áp nhờ sự mạnh dạn của Nhím nâu.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p:bldP spid="6" grpId="1"/>
      <p:bldP spid="7" grpId="0" bldLvl="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9395" y="365125"/>
            <a:ext cx="11793855" cy="1325880"/>
          </a:xfrm>
        </p:spPr>
        <p:txBody>
          <a:bodyPr>
            <a:normAutofit/>
          </a:bodyPr>
          <a:lstStyle/>
          <a:p>
            <a:r>
              <a:rPr lang="en-US" sz="3555">
                <a:latin typeface="Arial-Rounded" panose="020B0500000000000000" pitchFamily="34" charset="0"/>
                <a:cs typeface="Arial-Rounded" panose="020B0500000000000000" pitchFamily="34" charset="0"/>
              </a:rPr>
              <a:t>1. Đóng vai Nhím trắng, Nhím nâu trong lần gặp lại để nói tiếp các câu?</a:t>
            </a:r>
          </a:p>
        </p:txBody>
      </p:sp>
      <p:pic>
        <p:nvPicPr>
          <p:cNvPr id="6" name="Content Placeholder 5"/>
          <p:cNvPicPr>
            <a:picLocks noGrp="1" noChangeAspect="1"/>
          </p:cNvPicPr>
          <p:nvPr>
            <p:ph idx="1"/>
          </p:nvPr>
        </p:nvPicPr>
        <p:blipFill>
          <a:blip r:embed="rId3"/>
          <a:stretch>
            <a:fillRect/>
          </a:stretch>
        </p:blipFill>
        <p:spPr>
          <a:xfrm>
            <a:off x="1708785" y="1598930"/>
            <a:ext cx="8134350" cy="3282950"/>
          </a:xfrm>
          <a:prstGeom prst="rect">
            <a:avLst/>
          </a:prstGeom>
        </p:spPr>
      </p:pic>
      <p:sp>
        <p:nvSpPr>
          <p:cNvPr id="7" name="Rounded Rectangle 6"/>
          <p:cNvSpPr/>
          <p:nvPr/>
        </p:nvSpPr>
        <p:spPr>
          <a:xfrm>
            <a:off x="1709420" y="5051425"/>
            <a:ext cx="7449185" cy="12979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Nhím trắng: Xin lỗi, tớ không biết đây là nhà của bạn</a:t>
            </a:r>
          </a:p>
          <a:p>
            <a:pPr algn="ctr"/>
            <a:r>
              <a:rPr lang="en-US" sz="2400">
                <a:latin typeface="Arial-Rounded" panose="020B0500000000000000" pitchFamily="34" charset="0"/>
                <a:cs typeface="Arial-Rounded" panose="020B0500000000000000" pitchFamily="34" charset="0"/>
              </a:rPr>
              <a:t>Nhím nâu: Đứng ngại, gặp lại bạn tôi thấy rất vui!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7711" r="800" b="13253"/>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4343400" y="600981"/>
            <a:ext cx="7942899" cy="3686085"/>
            <a:chOff x="-615991" y="642075"/>
            <a:chExt cx="7942899" cy="3686085"/>
          </a:xfrm>
        </p:grpSpPr>
        <p:pic>
          <p:nvPicPr>
            <p:cNvPr id="1026"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15991" y="642075"/>
              <a:ext cx="4832432"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reeform 4"/>
            <p:cNvSpPr/>
            <p:nvPr/>
          </p:nvSpPr>
          <p:spPr>
            <a:xfrm>
              <a:off x="1785938" y="1730065"/>
              <a:ext cx="5540970" cy="2443025"/>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Chữ A đứng ở vị trí nào trong bảng chữ cái</a:t>
              </a:r>
            </a:p>
          </p:txBody>
        </p:sp>
      </p:grpSp>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049000" y="-2133600"/>
            <a:ext cx="609600" cy="609600"/>
          </a:xfrm>
          <a:prstGeom prst="rect">
            <a:avLst/>
          </a:prstGeom>
        </p:spPr>
      </p:pic>
      <p:pic>
        <p:nvPicPr>
          <p:cNvPr id="7"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690648" y="4131995"/>
            <a:ext cx="609600" cy="609600"/>
          </a:xfrm>
          <a:prstGeom prst="rect">
            <a:avLst/>
          </a:prstGeom>
        </p:spPr>
      </p:pic>
      <p:sp>
        <p:nvSpPr>
          <p:cNvPr id="2" name="Oval Callout 1"/>
          <p:cNvSpPr/>
          <p:nvPr/>
        </p:nvSpPr>
        <p:spPr>
          <a:xfrm>
            <a:off x="6553200" y="5029200"/>
            <a:ext cx="3657600" cy="1371600"/>
          </a:xfrm>
          <a:prstGeom prst="wedgeEllipseCallout">
            <a:avLst>
              <a:gd name="adj1" fmla="val -47609"/>
              <a:gd name="adj2" fmla="val -116666"/>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Đầu tiên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6"/>
                                        </p:tgtEl>
                                        <p:attrNameLst>
                                          <p:attrName>r</p:attrName>
                                        </p:attrNameLst>
                                      </p:cBhvr>
                                    </p:animRot>
                                    <p:animRot by="-240000">
                                      <p:cBhvr>
                                        <p:cTn id="7" dur="550" fill="hold">
                                          <p:stCondLst>
                                            <p:cond delay="550"/>
                                          </p:stCondLst>
                                        </p:cTn>
                                        <p:tgtEl>
                                          <p:spTgt spid="6"/>
                                        </p:tgtEl>
                                        <p:attrNameLst>
                                          <p:attrName>r</p:attrName>
                                        </p:attrNameLst>
                                      </p:cBhvr>
                                    </p:animRot>
                                    <p:animRot by="240000">
                                      <p:cBhvr>
                                        <p:cTn id="8" dur="550" fill="hold">
                                          <p:stCondLst>
                                            <p:cond delay="1100"/>
                                          </p:stCondLst>
                                        </p:cTn>
                                        <p:tgtEl>
                                          <p:spTgt spid="6"/>
                                        </p:tgtEl>
                                        <p:attrNameLst>
                                          <p:attrName>r</p:attrName>
                                        </p:attrNameLst>
                                      </p:cBhvr>
                                    </p:animRot>
                                    <p:animRot by="-240000">
                                      <p:cBhvr>
                                        <p:cTn id="9" dur="550" fill="hold">
                                          <p:stCondLst>
                                            <p:cond delay="1650"/>
                                          </p:stCondLst>
                                        </p:cTn>
                                        <p:tgtEl>
                                          <p:spTgt spid="6"/>
                                        </p:tgtEl>
                                        <p:attrNameLst>
                                          <p:attrName>r</p:attrName>
                                        </p:attrNameLst>
                                      </p:cBhvr>
                                    </p:animRot>
                                    <p:animRot by="120000">
                                      <p:cBhvr>
                                        <p:cTn id="10" dur="550" fill="hold">
                                          <p:stCondLst>
                                            <p:cond delay="2200"/>
                                          </p:stCondLst>
                                        </p:cTn>
                                        <p:tgtEl>
                                          <p:spTgt spid="6"/>
                                        </p:tgtEl>
                                        <p:attrNameLst>
                                          <p:attrName>r</p:attrName>
                                        </p:attrNameLst>
                                      </p:cBhvr>
                                    </p:animRot>
                                  </p:childTnLst>
                                </p:cTn>
                              </p:par>
                              <p:par>
                                <p:cTn id="11" presetID="63" presetClass="path" presetSubtype="0" accel="50000" decel="50000" fill="hold" nodeType="withEffect">
                                  <p:stCondLst>
                                    <p:cond delay="0"/>
                                  </p:stCondLst>
                                  <p:childTnLst>
                                    <p:animMotion origin="layout" path="M -0.19023 -0.00092 L 0.54063 0.00926 " pathEditMode="relative" rAng="0" ptsTypes="AA">
                                      <p:cBhvr>
                                        <p:cTn id="12" dur="3500" fill="hold"/>
                                        <p:tgtEl>
                                          <p:spTgt spid="6"/>
                                        </p:tgtEl>
                                        <p:attrNameLst>
                                          <p:attrName>ppt_x</p:attrName>
                                          <p:attrName>ppt_y</p:attrName>
                                        </p:attrNameLst>
                                      </p:cBhvr>
                                      <p:rCtr x="36536" y="509"/>
                                    </p:animMotion>
                                  </p:childTnLst>
                                </p:cTn>
                              </p:par>
                              <p:par>
                                <p:cTn id="13" presetID="1" presetClass="mediacall" presetSubtype="0" fill="hold" nodeType="withEffect">
                                  <p:stCondLst>
                                    <p:cond delay="0"/>
                                  </p:stCondLst>
                                  <p:childTnLst>
                                    <p:cmd type="call" cmd="playFrom(0.0)">
                                      <p:cBhvr>
                                        <p:cTn id="14" dur="5773" fill="hold"/>
                                        <p:tgtEl>
                                          <p:spTgt spid="9"/>
                                        </p:tgtEl>
                                      </p:cBhvr>
                                    </p:cmd>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subTnLst>
                                    <p:audio>
                                      <p:cMediaNode>
                                        <p:cTn display="0" masterRel="sameClick">
                                          <p:stCondLst>
                                            <p:cond evt="begin" delay="0">
                                              <p:tn val="17"/>
                                            </p:cond>
                                          </p:stCondLst>
                                          <p:endCondLst>
                                            <p:cond evt="onStopAudio" delay="0">
                                              <p:tgtEl>
                                                <p:sldTgt/>
                                              </p:tgtEl>
                                            </p:cond>
                                          </p:endCondLst>
                                        </p:cTn>
                                        <p:tgtEl>
                                          <p:sndTgt r:embed="rId7"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414" fill="hold"/>
                                        <p:tgtEl>
                                          <p:spTgt spid="7"/>
                                        </p:tgtEl>
                                      </p:cBhvr>
                                    </p:cmd>
                                  </p:childTnLst>
                                </p:cTn>
                              </p:par>
                              <p:par>
                                <p:cTn id="25" presetID="63" presetClass="path" presetSubtype="0" accel="50000" decel="50000" fill="hold" nodeType="withEffect">
                                  <p:stCondLst>
                                    <p:cond delay="0"/>
                                  </p:stCondLst>
                                  <p:childTnLst>
                                    <p:animMotion origin="layout" path="M 0.7309 0.01019 L 1.64757 0.0213 " pathEditMode="relative" rAng="0" ptsTypes="AA">
                                      <p:cBhvr>
                                        <p:cTn id="26" dur="3750" fill="hold"/>
                                        <p:tgtEl>
                                          <p:spTgt spid="6"/>
                                        </p:tgtEl>
                                        <p:attrNameLst>
                                          <p:attrName>ppt_x</p:attrName>
                                          <p:attrName>ppt_y</p:attrName>
                                        </p:attrNameLst>
                                      </p:cBhvr>
                                      <p:rCtr x="45833" y="556"/>
                                    </p:animMotion>
                                  </p:childTnLst>
                                </p:cTn>
                              </p:par>
                            </p:childTnLst>
                          </p:cTn>
                        </p:par>
                      </p:childTnLst>
                    </p:cTn>
                  </p:par>
                </p:childTnLst>
              </p:cTn>
              <p:nextCondLst>
                <p:cond evt="onClick" delay="0">
                  <p:tgtEl>
                    <p:spTgt spid="6"/>
                  </p:tgtEl>
                </p:cond>
              </p:nextCondLst>
            </p:seq>
            <p:audio>
              <p:cMediaNode vol="80000">
                <p:cTn id="27" fill="hold" display="0">
                  <p:stCondLst>
                    <p:cond delay="indefinite"/>
                  </p:stCondLst>
                  <p:endCondLst>
                    <p:cond evt="onStopAudio" delay="0">
                      <p:tgtEl>
                        <p:sldTgt/>
                      </p:tgtEl>
                    </p:cond>
                  </p:endCondLst>
                </p:cTn>
                <p:tgtEl>
                  <p:spTgt spid="9"/>
                </p:tgtEl>
              </p:cMediaNode>
            </p:audio>
            <p:audio>
              <p:cMediaNode vol="80000">
                <p:cTn id="28" fill="hold" display="0">
                  <p:stCondLst>
                    <p:cond delay="indefinite"/>
                  </p:stCondLst>
                  <p:endCondLst>
                    <p:cond evt="onStopAudio" delay="0">
                      <p:tgtEl>
                        <p:sldTgt/>
                      </p:tgtEl>
                    </p:cond>
                  </p:endCondLst>
                </p:cTn>
                <p:tgtEl>
                  <p:spTgt spid="7"/>
                </p:tgtEl>
              </p:cMediaNode>
            </p:audio>
          </p:childTnLst>
        </p:cTn>
      </p:par>
    </p:tnLst>
    <p:bldLst>
      <p:bldP spid="2"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10">
                <a:latin typeface="Arial-Rounded" panose="020B0500000000000000" pitchFamily="34" charset="0"/>
                <a:cs typeface="Arial-Rounded" panose="020B0500000000000000" pitchFamily="34" charset="0"/>
              </a:rPr>
              <a:t>2. Đóng vai Bình và An để nói và đáp lời xin lỗi trong tình huống: Bình vô tình va vào An, làm An ngã.</a:t>
            </a:r>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1682750" y="2134870"/>
            <a:ext cx="8084185" cy="120713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en-US" sz="2800">
                <a:latin typeface="Arial-Rounded" panose="020B0500000000000000" pitchFamily="34" charset="0"/>
                <a:cs typeface="Arial-Rounded" panose="020B0500000000000000" pitchFamily="34" charset="0"/>
              </a:rPr>
              <a:t>Bình: Xin lỗi cậu có sao không?</a:t>
            </a:r>
          </a:p>
          <a:p>
            <a:pPr algn="just"/>
            <a:r>
              <a:rPr lang="en-US" sz="2800">
                <a:latin typeface="Arial-Rounded" panose="020B0500000000000000" pitchFamily="34" charset="0"/>
                <a:cs typeface="Arial-Rounded" panose="020B0500000000000000" pitchFamily="34" charset="0"/>
              </a:rPr>
              <a:t>An: Tớ không sao, lần sau cậu chú ý hơn nha!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FED14CB8-4DB6-4EA9-923C-F6C21D050A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a16="http://schemas.microsoft.com/office/drawing/2014/main" id="{DFB9190C-49DD-46BA-977D-745FE1BFE8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114300" y="2056130"/>
            <a:ext cx="12077700" cy="3232785"/>
          </a:xfrm>
          <a:prstGeom prst="rect">
            <a:avLst/>
          </a:prstGeom>
          <a:noFill/>
          <a:ln>
            <a:noFill/>
          </a:ln>
        </p:spPr>
      </p:pic>
      <p:sp>
        <p:nvSpPr>
          <p:cNvPr id="19462" name="TextBox 8"/>
          <p:cNvSpPr txBox="1"/>
          <p:nvPr/>
        </p:nvSpPr>
        <p:spPr>
          <a:xfrm>
            <a:off x="114300" y="2401570"/>
            <a:ext cx="13481685"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rPr>
              <a:t>Thấy nhím trắng tốt bụng, nhím nâu đã nhận lời kết bạn. Cả</a:t>
            </a:r>
          </a:p>
        </p:txBody>
      </p:sp>
      <p:sp>
        <p:nvSpPr>
          <p:cNvPr id="2" name="Rounded Rectangle 1"/>
          <p:cNvSpPr/>
          <p:nvPr/>
        </p:nvSpPr>
        <p:spPr>
          <a:xfrm>
            <a:off x="245110" y="365125"/>
            <a:ext cx="2442845"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Nghe - viết</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Rounded Rectangle 3"/>
          <p:cNvSpPr/>
          <p:nvPr/>
        </p:nvSpPr>
        <p:spPr>
          <a:xfrm>
            <a:off x="4417695" y="937895"/>
            <a:ext cx="4633595"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Nhím nâu kết bạn</a:t>
            </a:r>
          </a:p>
        </p:txBody>
      </p:sp>
      <p:sp>
        <p:nvSpPr>
          <p:cNvPr id="6" name="TextBox 8"/>
          <p:cNvSpPr txBox="1"/>
          <p:nvPr/>
        </p:nvSpPr>
        <p:spPr>
          <a:xfrm>
            <a:off x="114300" y="3136900"/>
            <a:ext cx="13481685"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rPr>
              <a:t>hai cùng trang trí chỗ ở cho đẹp. Chúng trải qua những ngày vui </a:t>
            </a:r>
          </a:p>
        </p:txBody>
      </p:sp>
      <p:sp>
        <p:nvSpPr>
          <p:cNvPr id="7" name="TextBox 8"/>
          <p:cNvSpPr txBox="1"/>
          <p:nvPr/>
        </p:nvSpPr>
        <p:spPr>
          <a:xfrm>
            <a:off x="114300" y="3821430"/>
            <a:ext cx="13481685"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rPr>
              <a:t>vẻ, ấm áp vì không phải sống một mình giữa mùa đông lạnh giá.</a:t>
            </a:r>
          </a:p>
        </p:txBody>
      </p:sp>
      <p:pic>
        <p:nvPicPr>
          <p:cNvPr id="12" name="Picture 11">
            <a:extLst>
              <a:ext uri="{FF2B5EF4-FFF2-40B4-BE49-F238E27FC236}">
                <a16:creationId xmlns:a16="http://schemas.microsoft.com/office/drawing/2014/main" id="{4AF40DCA-D4C5-4392-9A33-90693855B3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62"/>
                                        </p:tgtEl>
                                        <p:attrNameLst>
                                          <p:attrName>style.visibility</p:attrName>
                                        </p:attrNameLst>
                                      </p:cBhvr>
                                      <p:to>
                                        <p:strVal val="visible"/>
                                      </p:to>
                                    </p:set>
                                    <p:animEffect transition="in" filter="checkerboard(across)">
                                      <p:cBhvr>
                                        <p:cTn id="12" dur="500"/>
                                        <p:tgtEl>
                                          <p:spTgt spid="1946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animBg="1"/>
      <p:bldP spid="4" grpId="1" animBg="1"/>
      <p:bldP spid="6" grpId="0"/>
      <p:bldP spid="6" grpId="1"/>
      <p:bldP spid="7" grpId="0"/>
      <p:bldP spid="7"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60" y="0"/>
            <a:ext cx="10515600" cy="1325563"/>
          </a:xfrm>
        </p:spPr>
        <p:txBody>
          <a:bodyPr>
            <a:normAutofit/>
          </a:bodyPr>
          <a:lstStyle/>
          <a:p>
            <a:r>
              <a:rPr lang="en-US">
                <a:latin typeface="Arial-Rounded" panose="020B0500000000000000" pitchFamily="34" charset="0"/>
                <a:cs typeface="Arial-Rounded" panose="020B0500000000000000" pitchFamily="34" charset="0"/>
                <a:sym typeface="+mn-ea"/>
              </a:rPr>
              <a:t>2. Chọn g hoặc gh thay cho ô vuông</a:t>
            </a:r>
            <a:endParaRPr lang="en-US">
              <a:latin typeface="Arial-Rounded" panose="020B0500000000000000" pitchFamily="34" charset="0"/>
              <a:cs typeface="Arial-Rounded" panose="020B0500000000000000" pitchFamily="34" charset="0"/>
            </a:endParaRPr>
          </a:p>
        </p:txBody>
      </p:sp>
      <p:sp>
        <p:nvSpPr>
          <p:cNvPr id="5" name="Text Box 4"/>
          <p:cNvSpPr txBox="1"/>
          <p:nvPr/>
        </p:nvSpPr>
        <p:spPr>
          <a:xfrm>
            <a:off x="638175" y="1204595"/>
            <a:ext cx="7496175" cy="2306955"/>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Suối gặp bạn rồi</a:t>
            </a:r>
          </a:p>
          <a:p>
            <a:r>
              <a:rPr lang="en-US" sz="3600">
                <a:latin typeface="Arial-Rounded" panose="020B0500000000000000" pitchFamily="34" charset="0"/>
                <a:cs typeface="Arial-Rounded" panose="020B0500000000000000" pitchFamily="34" charset="0"/>
              </a:rPr>
              <a:t>Góp thành sông lớn</a:t>
            </a:r>
          </a:p>
          <a:p>
            <a:r>
              <a:rPr lang="en-US" sz="3600">
                <a:latin typeface="Arial-Rounded" panose="020B0500000000000000" pitchFamily="34" charset="0"/>
                <a:cs typeface="Arial-Rounded" panose="020B0500000000000000" pitchFamily="34" charset="0"/>
              </a:rPr>
              <a:t>Sông đi ra biển</a:t>
            </a:r>
          </a:p>
          <a:p>
            <a:r>
              <a:rPr lang="en-US" sz="3600">
                <a:latin typeface="Arial-Rounded" panose="020B0500000000000000" pitchFamily="34" charset="0"/>
                <a:cs typeface="Arial-Rounded" panose="020B0500000000000000" pitchFamily="34" charset="0"/>
              </a:rPr>
              <a:t>Biển thành mênh mông</a:t>
            </a:r>
          </a:p>
        </p:txBody>
      </p:sp>
      <p:pic>
        <p:nvPicPr>
          <p:cNvPr id="9" name="Content Placeholder 8" descr="0083"/>
          <p:cNvPicPr>
            <a:picLocks noGrp="1" noChangeAspect="1"/>
          </p:cNvPicPr>
          <p:nvPr>
            <p:ph idx="1"/>
          </p:nvPr>
        </p:nvPicPr>
        <p:blipFill>
          <a:blip r:embed="rId2"/>
          <a:stretch>
            <a:fillRect/>
          </a:stretch>
        </p:blipFill>
        <p:spPr>
          <a:xfrm>
            <a:off x="1543685" y="1325880"/>
            <a:ext cx="370840" cy="523240"/>
          </a:xfrm>
          <a:prstGeom prst="rect">
            <a:avLst/>
          </a:prstGeom>
        </p:spPr>
      </p:pic>
      <p:pic>
        <p:nvPicPr>
          <p:cNvPr id="10" name="Content Placeholder 8" descr="0083"/>
          <p:cNvPicPr>
            <a:picLocks noChangeAspect="1"/>
          </p:cNvPicPr>
          <p:nvPr/>
        </p:nvPicPr>
        <p:blipFill>
          <a:blip r:embed="rId2"/>
          <a:stretch>
            <a:fillRect/>
          </a:stretch>
        </p:blipFill>
        <p:spPr>
          <a:xfrm>
            <a:off x="638175" y="1849120"/>
            <a:ext cx="370840" cy="543560"/>
          </a:xfrm>
          <a:prstGeom prst="rect">
            <a:avLst/>
          </a:prstGeom>
        </p:spPr>
      </p:pic>
      <p:sp>
        <p:nvSpPr>
          <p:cNvPr id="3" name="Text Box 2"/>
          <p:cNvSpPr txBox="1"/>
          <p:nvPr/>
        </p:nvSpPr>
        <p:spPr>
          <a:xfrm>
            <a:off x="6550660" y="1325880"/>
            <a:ext cx="7496175" cy="119888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 Quả gấc nào mà chín</a:t>
            </a:r>
          </a:p>
          <a:p>
            <a:r>
              <a:rPr lang="en-US" sz="3600">
                <a:latin typeface="Arial-Rounded" panose="020B0500000000000000" pitchFamily="34" charset="0"/>
                <a:cs typeface="Arial-Rounded" panose="020B0500000000000000" pitchFamily="34" charset="0"/>
              </a:rPr>
              <a:t>Cũng gặp được mặt trời</a:t>
            </a:r>
          </a:p>
        </p:txBody>
      </p:sp>
      <p:pic>
        <p:nvPicPr>
          <p:cNvPr id="6" name="Content Placeholder 8" descr="0083"/>
          <p:cNvPicPr>
            <a:picLocks noChangeAspect="1"/>
          </p:cNvPicPr>
          <p:nvPr/>
        </p:nvPicPr>
        <p:blipFill>
          <a:blip r:embed="rId2"/>
          <a:stretch>
            <a:fillRect/>
          </a:stretch>
        </p:blipFill>
        <p:spPr>
          <a:xfrm>
            <a:off x="7763510" y="1437640"/>
            <a:ext cx="370840" cy="523240"/>
          </a:xfrm>
          <a:prstGeom prst="rect">
            <a:avLst/>
          </a:prstGeom>
        </p:spPr>
      </p:pic>
      <p:pic>
        <p:nvPicPr>
          <p:cNvPr id="7" name="Content Placeholder 8" descr="0083"/>
          <p:cNvPicPr>
            <a:picLocks noChangeAspect="1"/>
          </p:cNvPicPr>
          <p:nvPr/>
        </p:nvPicPr>
        <p:blipFill>
          <a:blip r:embed="rId2"/>
          <a:stretch>
            <a:fillRect/>
          </a:stretch>
        </p:blipFill>
        <p:spPr>
          <a:xfrm>
            <a:off x="7672070" y="2001520"/>
            <a:ext cx="370840" cy="523240"/>
          </a:xfrm>
          <a:prstGeom prst="rect">
            <a:avLst/>
          </a:prstGeom>
        </p:spPr>
      </p:pic>
      <p:sp>
        <p:nvSpPr>
          <p:cNvPr id="8" name="Text Box 7"/>
          <p:cNvSpPr txBox="1"/>
          <p:nvPr/>
        </p:nvSpPr>
        <p:spPr>
          <a:xfrm>
            <a:off x="6409055" y="3131820"/>
            <a:ext cx="7496175" cy="119888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 Nắng ghé vào cửa lớp</a:t>
            </a:r>
          </a:p>
          <a:p>
            <a:r>
              <a:rPr lang="en-US" sz="3600">
                <a:latin typeface="Arial-Rounded" panose="020B0500000000000000" pitchFamily="34" charset="0"/>
                <a:cs typeface="Arial-Rounded" panose="020B0500000000000000" pitchFamily="34" charset="0"/>
              </a:rPr>
              <a:t>  Xem chúng em học bài</a:t>
            </a:r>
          </a:p>
        </p:txBody>
      </p:sp>
      <p:pic>
        <p:nvPicPr>
          <p:cNvPr id="15" name="Content Placeholder 8" descr="0083"/>
          <p:cNvPicPr>
            <a:picLocks noChangeAspect="1"/>
          </p:cNvPicPr>
          <p:nvPr/>
        </p:nvPicPr>
        <p:blipFill>
          <a:blip r:embed="rId2"/>
          <a:stretch>
            <a:fillRect/>
          </a:stretch>
        </p:blipFill>
        <p:spPr>
          <a:xfrm>
            <a:off x="7834630" y="3273425"/>
            <a:ext cx="370840" cy="52324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8" presetClass="exit" presetSubtype="12" fill="hold" nodeType="clickEffect">
                                  <p:stCondLst>
                                    <p:cond delay="0"/>
                                  </p:stCondLst>
                                  <p:childTnLst>
                                    <p:animEffect transition="out" filter="strips(downLeft)">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8" presetClass="exit" presetSubtype="12" fill="hold" nodeType="clickEffect">
                                  <p:stCondLst>
                                    <p:cond delay="0"/>
                                  </p:stCondLst>
                                  <p:childTnLst>
                                    <p:animEffect transition="out" filter="strips(downLeft)">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8" presetClass="exit" presetSubtype="12" fill="hold" nodeType="clickEffect">
                                  <p:stCondLst>
                                    <p:cond delay="0"/>
                                  </p:stCondLst>
                                  <p:childTnLst>
                                    <p:animEffect transition="out" filter="strips(downLeft)">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120"/>
            <a:ext cx="10515600" cy="1325563"/>
          </a:xfrm>
        </p:spPr>
        <p:txBody>
          <a:bodyPr/>
          <a:lstStyle/>
          <a:p>
            <a:r>
              <a:rPr lang="en-US">
                <a:latin typeface="Arial-Rounded" panose="020B0500000000000000" pitchFamily="34" charset="0"/>
                <a:cs typeface="Arial-Rounded" panose="020B0500000000000000" pitchFamily="34" charset="0"/>
              </a:rPr>
              <a:t>3. Chọn a hoặc b</a:t>
            </a:r>
          </a:p>
        </p:txBody>
      </p:sp>
      <p:sp>
        <p:nvSpPr>
          <p:cNvPr id="4" name="Title 1"/>
          <p:cNvSpPr>
            <a:spLocks noGrp="1"/>
          </p:cNvSpPr>
          <p:nvPr/>
        </p:nvSpPr>
        <p:spPr>
          <a:xfrm>
            <a:off x="716280" y="10140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a:latin typeface="Arial-Rounded" panose="020B0500000000000000" pitchFamily="34" charset="0"/>
                <a:cs typeface="Arial-Rounded" panose="020B0500000000000000" pitchFamily="34" charset="0"/>
              </a:rPr>
              <a:t>a. Tìm từ có tiếng chứ iu hoặc ưu.</a:t>
            </a:r>
          </a:p>
        </p:txBody>
      </p:sp>
      <p:sp>
        <p:nvSpPr>
          <p:cNvPr id="5" name="Cloud 4"/>
          <p:cNvSpPr/>
          <p:nvPr/>
        </p:nvSpPr>
        <p:spPr>
          <a:xfrm>
            <a:off x="2961005" y="2368550"/>
            <a:ext cx="6480810" cy="119697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líu lo, lưu luyến, quả lựu, ríu rít, mưu kế</a:t>
            </a:r>
          </a:p>
        </p:txBody>
      </p:sp>
      <p:sp>
        <p:nvSpPr>
          <p:cNvPr id="6" name="Title 1"/>
          <p:cNvSpPr>
            <a:spLocks noGrp="1"/>
          </p:cNvSpPr>
          <p:nvPr/>
        </p:nvSpPr>
        <p:spPr>
          <a:xfrm>
            <a:off x="614680" y="382397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a:latin typeface="Arial-Rounded" panose="020B0500000000000000" pitchFamily="34" charset="0"/>
                <a:cs typeface="Arial-Rounded" panose="020B0500000000000000" pitchFamily="34" charset="0"/>
              </a:rPr>
              <a:t>b. Tìm từ có tiếng chứa iên hoặc iêng</a:t>
            </a:r>
          </a:p>
        </p:txBody>
      </p:sp>
      <p:sp>
        <p:nvSpPr>
          <p:cNvPr id="9" name="Cloud 8"/>
          <p:cNvSpPr/>
          <p:nvPr/>
        </p:nvSpPr>
        <p:spPr>
          <a:xfrm>
            <a:off x="2855595" y="5149850"/>
            <a:ext cx="6480810" cy="119697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hiền lành, siêng năng, liên thiên, chao liệng.</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2"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heckerboard(across)">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2"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heckerboard(across)">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checkerboard(across)">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2"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checkerboard(across)">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checkerboard(across)">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2" grpId="3"/>
      <p:bldP spid="4" grpId="0"/>
      <p:bldP spid="4" grpId="1"/>
      <p:bldP spid="4" grpId="2"/>
      <p:bldP spid="4" grpId="3"/>
      <p:bldP spid="5" grpId="0" animBg="1"/>
      <p:bldP spid="5" grpId="1" animBg="1"/>
      <p:bldP spid="6" grpId="0"/>
      <p:bldP spid="6" grpId="1"/>
      <p:bldP spid="6" grpId="2"/>
      <p:bldP spid="6" grpId="3"/>
      <p:bldP spid="9" grpId="0" bldLvl="0" animBg="1"/>
      <p:bldP spid="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4</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94D0DBC0-3458-481D-B254-A6211A1185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Luyện tập</a:t>
            </a:r>
          </a:p>
        </p:txBody>
      </p:sp>
      <p:pic>
        <p:nvPicPr>
          <p:cNvPr id="6" name="Picture 5">
            <a:extLst>
              <a:ext uri="{FF2B5EF4-FFF2-40B4-BE49-F238E27FC236}">
                <a16:creationId xmlns:a16="http://schemas.microsoft.com/office/drawing/2014/main" id="{3E05B10F-C01E-4B41-946B-93097CD690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98131-1A7D-4F3E-9BBD-2FAE29C6BB0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DAA5361-3A14-4E0B-B5CA-6BE5EF754D26}"/>
              </a:ext>
            </a:extLst>
          </p:cNvPr>
          <p:cNvSpPr>
            <a:spLocks noGrp="1"/>
          </p:cNvSpPr>
          <p:nvPr>
            <p:ph idx="1"/>
          </p:nvPr>
        </p:nvSpPr>
        <p:spPr/>
        <p:txBody>
          <a:bodyPr/>
          <a:lstStyle/>
          <a:p>
            <a:endParaRPr lang="en-US" dirty="0"/>
          </a:p>
        </p:txBody>
      </p:sp>
      <p:sp>
        <p:nvSpPr>
          <p:cNvPr id="4" name="Text Box 1">
            <a:extLst>
              <a:ext uri="{FF2B5EF4-FFF2-40B4-BE49-F238E27FC236}">
                <a16:creationId xmlns:a16="http://schemas.microsoft.com/office/drawing/2014/main" id="{C0730D8E-2290-4410-A75A-B42269972D52}"/>
              </a:ext>
            </a:extLst>
          </p:cNvPr>
          <p:cNvSpPr txBox="1"/>
          <p:nvPr/>
        </p:nvSpPr>
        <p:spPr>
          <a:xfrm>
            <a:off x="2068195" y="487045"/>
            <a:ext cx="9504045" cy="64516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Xếp các từ ngữ dưới đây vào nhóm thích hợp</a:t>
            </a:r>
          </a:p>
        </p:txBody>
      </p:sp>
      <p:pic>
        <p:nvPicPr>
          <p:cNvPr id="5" name="Picture 4">
            <a:extLst>
              <a:ext uri="{FF2B5EF4-FFF2-40B4-BE49-F238E27FC236}">
                <a16:creationId xmlns:a16="http://schemas.microsoft.com/office/drawing/2014/main" id="{C986E3BB-98BE-46DB-A205-220A5DF41E69}"/>
              </a:ext>
            </a:extLst>
          </p:cNvPr>
          <p:cNvPicPr>
            <a:picLocks noChangeAspect="1"/>
          </p:cNvPicPr>
          <p:nvPr/>
        </p:nvPicPr>
        <p:blipFill>
          <a:blip r:embed="rId2"/>
          <a:stretch>
            <a:fillRect/>
          </a:stretch>
        </p:blipFill>
        <p:spPr>
          <a:xfrm>
            <a:off x="2001520" y="1515110"/>
            <a:ext cx="8027670" cy="2183130"/>
          </a:xfrm>
          <a:prstGeom prst="rect">
            <a:avLst/>
          </a:prstGeom>
        </p:spPr>
      </p:pic>
      <p:sp>
        <p:nvSpPr>
          <p:cNvPr id="6" name="Rounded Rectangle 3">
            <a:extLst>
              <a:ext uri="{FF2B5EF4-FFF2-40B4-BE49-F238E27FC236}">
                <a16:creationId xmlns:a16="http://schemas.microsoft.com/office/drawing/2014/main" id="{55801FAC-A890-471C-BB1A-97E1119A93DE}"/>
              </a:ext>
            </a:extLst>
          </p:cNvPr>
          <p:cNvSpPr/>
          <p:nvPr/>
        </p:nvSpPr>
        <p:spPr>
          <a:xfrm>
            <a:off x="1915795" y="5020945"/>
            <a:ext cx="4037965" cy="7810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Từ ngữ chỉ hoạt động</a:t>
            </a:r>
          </a:p>
        </p:txBody>
      </p:sp>
      <p:sp>
        <p:nvSpPr>
          <p:cNvPr id="7" name="Rounded Rectangle 4">
            <a:extLst>
              <a:ext uri="{FF2B5EF4-FFF2-40B4-BE49-F238E27FC236}">
                <a16:creationId xmlns:a16="http://schemas.microsoft.com/office/drawing/2014/main" id="{7B98591C-29FB-4C57-9261-AC592487A13F}"/>
              </a:ext>
            </a:extLst>
          </p:cNvPr>
          <p:cNvSpPr/>
          <p:nvPr/>
        </p:nvSpPr>
        <p:spPr>
          <a:xfrm>
            <a:off x="6611620" y="5020945"/>
            <a:ext cx="4037965" cy="7810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Từ ngữ chỉ đặc điểm</a:t>
            </a:r>
          </a:p>
        </p:txBody>
      </p:sp>
      <p:cxnSp>
        <p:nvCxnSpPr>
          <p:cNvPr id="8" name="Straight Arrow Connector 7">
            <a:extLst>
              <a:ext uri="{FF2B5EF4-FFF2-40B4-BE49-F238E27FC236}">
                <a16:creationId xmlns:a16="http://schemas.microsoft.com/office/drawing/2014/main" id="{3ABD7F42-417E-49D2-9AFD-CC1C9BCFB8FA}"/>
              </a:ext>
            </a:extLst>
          </p:cNvPr>
          <p:cNvCxnSpPr>
            <a:endCxn id="6" idx="0"/>
          </p:cNvCxnSpPr>
          <p:nvPr/>
        </p:nvCxnSpPr>
        <p:spPr>
          <a:xfrm>
            <a:off x="2859405" y="2444750"/>
            <a:ext cx="1075690" cy="2576195"/>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id="{BD9EAD49-50CE-42D3-A3EC-82BF1DB78874}"/>
              </a:ext>
            </a:extLst>
          </p:cNvPr>
          <p:cNvCxnSpPr>
            <a:endCxn id="7" idx="0"/>
          </p:cNvCxnSpPr>
          <p:nvPr/>
        </p:nvCxnSpPr>
        <p:spPr>
          <a:xfrm>
            <a:off x="5781040" y="2424430"/>
            <a:ext cx="2849880" cy="2596515"/>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9CBA0F7C-E362-4834-A15E-CD590DBB6359}"/>
              </a:ext>
            </a:extLst>
          </p:cNvPr>
          <p:cNvCxnSpPr/>
          <p:nvPr/>
        </p:nvCxnSpPr>
        <p:spPr>
          <a:xfrm flipH="1">
            <a:off x="3965575" y="2424430"/>
            <a:ext cx="4604385" cy="2576195"/>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1" name="Straight Arrow Connector 10">
            <a:extLst>
              <a:ext uri="{FF2B5EF4-FFF2-40B4-BE49-F238E27FC236}">
                <a16:creationId xmlns:a16="http://schemas.microsoft.com/office/drawing/2014/main" id="{1ED3DFAC-17E0-4364-9BD4-8196C9669386}"/>
              </a:ext>
            </a:extLst>
          </p:cNvPr>
          <p:cNvCxnSpPr/>
          <p:nvPr/>
        </p:nvCxnSpPr>
        <p:spPr>
          <a:xfrm flipH="1">
            <a:off x="3935095" y="3377565"/>
            <a:ext cx="547370" cy="161290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2" name="Straight Arrow Connector 11">
            <a:extLst>
              <a:ext uri="{FF2B5EF4-FFF2-40B4-BE49-F238E27FC236}">
                <a16:creationId xmlns:a16="http://schemas.microsoft.com/office/drawing/2014/main" id="{45868398-27B3-4E7C-A3F4-69D70FD6AECB}"/>
              </a:ext>
            </a:extLst>
          </p:cNvPr>
          <p:cNvCxnSpPr/>
          <p:nvPr/>
        </p:nvCxnSpPr>
        <p:spPr>
          <a:xfrm>
            <a:off x="6003925" y="3550285"/>
            <a:ext cx="2626995" cy="147066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6AC6B010-20D5-44FA-9BEC-EC1E48848EE0}"/>
              </a:ext>
            </a:extLst>
          </p:cNvPr>
          <p:cNvCxnSpPr/>
          <p:nvPr/>
        </p:nvCxnSpPr>
        <p:spPr>
          <a:xfrm flipH="1">
            <a:off x="8600440" y="3357245"/>
            <a:ext cx="243840" cy="165354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46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heckerboard(across)">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heckerboard(across)">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heckerboard(across)">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heckerboard(across)">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checkerboard(across)">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animBg="1"/>
      <p:bldP spid="6" grpId="1" animBg="1"/>
      <p:bldP spid="7" grpId="0" animBg="1"/>
      <p:bldP spid="7"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86F8B-1EFF-46AD-8A09-62B7F3C9408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0C4782-681F-4636-8D13-EF1394C01CE8}"/>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DE2964B3-CD65-412E-B134-84ECE9422224}"/>
              </a:ext>
            </a:extLst>
          </p:cNvPr>
          <p:cNvSpPr txBox="1"/>
          <p:nvPr/>
        </p:nvSpPr>
        <p:spPr>
          <a:xfrm>
            <a:off x="1875790" y="330835"/>
            <a:ext cx="10247630" cy="1076325"/>
          </a:xfrm>
          <a:prstGeom prst="rect">
            <a:avLst/>
          </a:prstGeom>
          <a:noFill/>
        </p:spPr>
        <p:txBody>
          <a:bodyPr wrap="square" rtlCol="0" anchor="t">
            <a:spAutoFit/>
          </a:bodyPr>
          <a:lstStyle/>
          <a:p>
            <a:r>
              <a:rPr lang="en-US" sz="3200">
                <a:latin typeface="Arial-Rounded" panose="020B0500000000000000" pitchFamily="34" charset="0"/>
                <a:cs typeface="Arial-Rounded" panose="020B0500000000000000" pitchFamily="34" charset="0"/>
              </a:rPr>
              <a:t>2. Chọn từ ngữ chỉ hoạt động đã tìm được ở bài tập 1 thay cho ô vuông:</a:t>
            </a:r>
          </a:p>
        </p:txBody>
      </p:sp>
      <p:pic>
        <p:nvPicPr>
          <p:cNvPr id="5" name="Picture 4">
            <a:extLst>
              <a:ext uri="{FF2B5EF4-FFF2-40B4-BE49-F238E27FC236}">
                <a16:creationId xmlns:a16="http://schemas.microsoft.com/office/drawing/2014/main" id="{574714C6-3F7D-400E-801C-1457FF64A0A4}"/>
              </a:ext>
            </a:extLst>
          </p:cNvPr>
          <p:cNvPicPr>
            <a:picLocks noChangeAspect="1"/>
          </p:cNvPicPr>
          <p:nvPr/>
        </p:nvPicPr>
        <p:blipFill>
          <a:blip r:embed="rId2"/>
          <a:stretch>
            <a:fillRect/>
          </a:stretch>
        </p:blipFill>
        <p:spPr>
          <a:xfrm>
            <a:off x="1561465" y="1590675"/>
            <a:ext cx="8848725" cy="4908550"/>
          </a:xfrm>
          <a:prstGeom prst="rect">
            <a:avLst/>
          </a:prstGeom>
        </p:spPr>
      </p:pic>
      <p:sp>
        <p:nvSpPr>
          <p:cNvPr id="6" name="Rounded Rectangle 3">
            <a:extLst>
              <a:ext uri="{FF2B5EF4-FFF2-40B4-BE49-F238E27FC236}">
                <a16:creationId xmlns:a16="http://schemas.microsoft.com/office/drawing/2014/main" id="{6F103084-BB23-4C03-9525-6EEDC31836E0}"/>
              </a:ext>
            </a:extLst>
          </p:cNvPr>
          <p:cNvSpPr/>
          <p:nvPr/>
        </p:nvSpPr>
        <p:spPr>
          <a:xfrm>
            <a:off x="374650" y="2231390"/>
            <a:ext cx="1501140" cy="6699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nhường bạn</a:t>
            </a:r>
          </a:p>
        </p:txBody>
      </p:sp>
      <p:sp>
        <p:nvSpPr>
          <p:cNvPr id="7" name="Rounded Rectangle 4">
            <a:extLst>
              <a:ext uri="{FF2B5EF4-FFF2-40B4-BE49-F238E27FC236}">
                <a16:creationId xmlns:a16="http://schemas.microsoft.com/office/drawing/2014/main" id="{AFDC4629-30BF-49CF-8428-34DF1B97DC5E}"/>
              </a:ext>
            </a:extLst>
          </p:cNvPr>
          <p:cNvSpPr/>
          <p:nvPr/>
        </p:nvSpPr>
        <p:spPr>
          <a:xfrm>
            <a:off x="374650" y="3956050"/>
            <a:ext cx="1501140" cy="6699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giúp đỡ</a:t>
            </a:r>
          </a:p>
        </p:txBody>
      </p:sp>
      <p:sp>
        <p:nvSpPr>
          <p:cNvPr id="8" name="Rounded Rectangle 5">
            <a:extLst>
              <a:ext uri="{FF2B5EF4-FFF2-40B4-BE49-F238E27FC236}">
                <a16:creationId xmlns:a16="http://schemas.microsoft.com/office/drawing/2014/main" id="{03710343-6C13-424E-BB71-B0A0B7F39CEE}"/>
              </a:ext>
            </a:extLst>
          </p:cNvPr>
          <p:cNvSpPr/>
          <p:nvPr/>
        </p:nvSpPr>
        <p:spPr>
          <a:xfrm>
            <a:off x="273050" y="5829300"/>
            <a:ext cx="1501140" cy="6699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chia sẻ</a:t>
            </a:r>
          </a:p>
        </p:txBody>
      </p:sp>
    </p:spTree>
    <p:extLst>
      <p:ext uri="{BB962C8B-B14F-4D97-AF65-F5344CB8AC3E}">
        <p14:creationId xmlns:p14="http://schemas.microsoft.com/office/powerpoint/2010/main" val="367943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bldLvl="0" animBg="1"/>
      <p:bldP spid="7" grpId="1" animBg="1"/>
      <p:bldP spid="8" grpId="0" bldLvl="0" animBg="1"/>
      <p:bldP spid="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r="2000" b="10664"/>
          <a:stretch>
            <a:fillRect/>
          </a:stretch>
        </p:blipFill>
        <p:spPr bwMode="auto">
          <a:xfrm>
            <a:off x="0" y="1"/>
            <a:ext cx="12192000" cy="68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10" name="Group 9"/>
          <p:cNvGrpSpPr/>
          <p:nvPr/>
        </p:nvGrpSpPr>
        <p:grpSpPr>
          <a:xfrm>
            <a:off x="-6248400" y="600981"/>
            <a:ext cx="8077198" cy="3686085"/>
            <a:chOff x="152400" y="642075"/>
            <a:chExt cx="5170262" cy="3686085"/>
          </a:xfrm>
        </p:grpSpPr>
        <p:pic>
          <p:nvPicPr>
            <p:cNvPr id="11"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2400" y="64207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1"/>
            <p:cNvSpPr/>
            <p:nvPr/>
          </p:nvSpPr>
          <p:spPr>
            <a:xfrm>
              <a:off x="2301239" y="1706880"/>
              <a:ext cx="3021423"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2">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Kiến tha lâu cũng đầy....</a:t>
              </a:r>
            </a:p>
          </p:txBody>
        </p:sp>
      </p:grpSp>
      <p:pic>
        <p:nvPicPr>
          <p:cNvPr id="13"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4" name="Oval Callout 13"/>
          <p:cNvSpPr/>
          <p:nvPr/>
        </p:nvSpPr>
        <p:spPr>
          <a:xfrm>
            <a:off x="6553200" y="5029200"/>
            <a:ext cx="3657600" cy="1371600"/>
          </a:xfrm>
          <a:prstGeom prst="wedgeEllipseCallout">
            <a:avLst>
              <a:gd name="adj1" fmla="val 18016"/>
              <a:gd name="adj2" fmla="val -11979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Tổ</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9"/>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10"/>
                                        </p:tgtEl>
                                        <p:attrNameLst>
                                          <p:attrName>r</p:attrName>
                                        </p:attrNameLst>
                                      </p:cBhvr>
                                    </p:animRot>
                                    <p:animRot by="-240000">
                                      <p:cBhvr>
                                        <p:cTn id="9" dur="550" fill="hold">
                                          <p:stCondLst>
                                            <p:cond delay="550"/>
                                          </p:stCondLst>
                                        </p:cTn>
                                        <p:tgtEl>
                                          <p:spTgt spid="10"/>
                                        </p:tgtEl>
                                        <p:attrNameLst>
                                          <p:attrName>r</p:attrName>
                                        </p:attrNameLst>
                                      </p:cBhvr>
                                    </p:animRot>
                                    <p:animRot by="240000">
                                      <p:cBhvr>
                                        <p:cTn id="10" dur="550" fill="hold">
                                          <p:stCondLst>
                                            <p:cond delay="1100"/>
                                          </p:stCondLst>
                                        </p:cTn>
                                        <p:tgtEl>
                                          <p:spTgt spid="10"/>
                                        </p:tgtEl>
                                        <p:attrNameLst>
                                          <p:attrName>r</p:attrName>
                                        </p:attrNameLst>
                                      </p:cBhvr>
                                    </p:animRot>
                                    <p:animRot by="-240000">
                                      <p:cBhvr>
                                        <p:cTn id="11" dur="550" fill="hold">
                                          <p:stCondLst>
                                            <p:cond delay="1650"/>
                                          </p:stCondLst>
                                        </p:cTn>
                                        <p:tgtEl>
                                          <p:spTgt spid="10"/>
                                        </p:tgtEl>
                                        <p:attrNameLst>
                                          <p:attrName>r</p:attrName>
                                        </p:attrNameLst>
                                      </p:cBhvr>
                                    </p:animRot>
                                    <p:animRot by="120000">
                                      <p:cBhvr>
                                        <p:cTn id="12" dur="550" fill="hold">
                                          <p:stCondLst>
                                            <p:cond delay="2200"/>
                                          </p:stCondLst>
                                        </p:cTn>
                                        <p:tgtEl>
                                          <p:spTgt spid="10"/>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1.48148E-6 L 0.7309 0.01019 " pathEditMode="relative" rAng="0" ptsTypes="AA">
                                      <p:cBhvr>
                                        <p:cTn id="14" dur="3500" fill="hold"/>
                                        <p:tgtEl>
                                          <p:spTgt spid="10"/>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9"/>
                </p:tgtEl>
              </p:cMediaNode>
            </p:audio>
            <p:seq concurrent="1" nextAc="seek">
              <p:cTn id="21" restart="whenNotActive" fill="hold" evtFilter="cancelBubble" nodeType="interactiveSeq">
                <p:stCondLst>
                  <p:cond evt="onClick" delay="0">
                    <p:tgtEl>
                      <p:spTgt spid="10"/>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3"/>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10"/>
                                        </p:tgtEl>
                                        <p:attrNameLst>
                                          <p:attrName>ppt_x</p:attrName>
                                          <p:attrName>ppt_y</p:attrName>
                                        </p:attrNameLst>
                                      </p:cBhvr>
                                      <p:rCtr x="45833" y="556"/>
                                    </p:animMotion>
                                  </p:childTnLst>
                                </p:cTn>
                              </p:par>
                            </p:childTnLst>
                          </p:cTn>
                        </p:par>
                      </p:childTnLst>
                    </p:cTn>
                  </p:par>
                </p:childTnLst>
              </p:cTn>
              <p:nextCondLst>
                <p:cond evt="onClick" delay="0">
                  <p:tgtEl>
                    <p:spTgt spid="10"/>
                  </p:tgtEl>
                </p:cond>
              </p:nextCondLst>
            </p:seq>
            <p:audio>
              <p:cMediaNode vol="80000">
                <p:cTn id="28" fill="hold" display="0">
                  <p:stCondLst>
                    <p:cond delay="indefinite"/>
                  </p:stCondLst>
                  <p:endCondLst>
                    <p:cond evt="onStopAudio" delay="0">
                      <p:tgtEl>
                        <p:sldTgt/>
                      </p:tgtEl>
                    </p:cond>
                  </p:endCondLst>
                </p:cTn>
                <p:tgtEl>
                  <p:spTgt spid="13"/>
                </p:tgtEl>
              </p:cMediaNode>
            </p:audio>
          </p:childTnLst>
        </p:cTn>
      </p:par>
    </p:tnLst>
    <p:bldLst>
      <p:bldP spid="14"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C0464-00B7-408E-9575-CCEEBB6C261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4D1D1F8-F55A-44B6-8430-75C4AE857603}"/>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9D156A37-8C95-4AC0-AAEA-7EAD03FECF2C}"/>
              </a:ext>
            </a:extLst>
          </p:cNvPr>
          <p:cNvSpPr txBox="1"/>
          <p:nvPr/>
        </p:nvSpPr>
        <p:spPr>
          <a:xfrm>
            <a:off x="1714500" y="344805"/>
            <a:ext cx="1001966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3. Đặt một câu nói về hoạt động của các bạn trong tranh:</a:t>
            </a:r>
          </a:p>
        </p:txBody>
      </p:sp>
      <p:pic>
        <p:nvPicPr>
          <p:cNvPr id="5" name="Picture 4">
            <a:extLst>
              <a:ext uri="{FF2B5EF4-FFF2-40B4-BE49-F238E27FC236}">
                <a16:creationId xmlns:a16="http://schemas.microsoft.com/office/drawing/2014/main" id="{91B1452E-E669-4EBE-A994-156DD0DE5904}"/>
              </a:ext>
            </a:extLst>
          </p:cNvPr>
          <p:cNvPicPr>
            <a:picLocks noChangeAspect="1"/>
          </p:cNvPicPr>
          <p:nvPr/>
        </p:nvPicPr>
        <p:blipFill>
          <a:blip r:embed="rId2"/>
          <a:stretch>
            <a:fillRect/>
          </a:stretch>
        </p:blipFill>
        <p:spPr>
          <a:xfrm>
            <a:off x="1790065" y="1400175"/>
            <a:ext cx="9362440" cy="3724275"/>
          </a:xfrm>
          <a:prstGeom prst="rect">
            <a:avLst/>
          </a:prstGeom>
        </p:spPr>
      </p:pic>
      <p:sp>
        <p:nvSpPr>
          <p:cNvPr id="6" name="Rounded Rectangle 4">
            <a:extLst>
              <a:ext uri="{FF2B5EF4-FFF2-40B4-BE49-F238E27FC236}">
                <a16:creationId xmlns:a16="http://schemas.microsoft.com/office/drawing/2014/main" id="{8EA6D874-FB9A-40FD-8AB7-1866C87D9735}"/>
              </a:ext>
            </a:extLst>
          </p:cNvPr>
          <p:cNvSpPr/>
          <p:nvPr/>
        </p:nvSpPr>
        <p:spPr>
          <a:xfrm>
            <a:off x="6947535" y="4594860"/>
            <a:ext cx="4726305" cy="8820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Cô giáo và các bạn đến thăm bạn Hoa bị ốm.</a:t>
            </a:r>
          </a:p>
        </p:txBody>
      </p:sp>
    </p:spTree>
    <p:extLst>
      <p:ext uri="{BB962C8B-B14F-4D97-AF65-F5344CB8AC3E}">
        <p14:creationId xmlns:p14="http://schemas.microsoft.com/office/powerpoint/2010/main" val="320898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B357C-FDBE-42EA-AC9B-070B61616C1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CDD7E5-AA60-40DF-90D1-39282FDED54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7A3014C-3A63-48C8-8A5E-396CD91765DB}"/>
              </a:ext>
            </a:extLst>
          </p:cNvPr>
          <p:cNvPicPr>
            <a:picLocks noChangeAspect="1"/>
          </p:cNvPicPr>
          <p:nvPr/>
        </p:nvPicPr>
        <p:blipFill>
          <a:blip r:embed="rId2"/>
          <a:stretch>
            <a:fillRect/>
          </a:stretch>
        </p:blipFill>
        <p:spPr>
          <a:xfrm>
            <a:off x="1179830" y="1280160"/>
            <a:ext cx="9601835" cy="3425825"/>
          </a:xfrm>
          <a:prstGeom prst="rect">
            <a:avLst/>
          </a:prstGeom>
        </p:spPr>
      </p:pic>
      <p:sp>
        <p:nvSpPr>
          <p:cNvPr id="6" name="Rounded Rectangle 2">
            <a:extLst>
              <a:ext uri="{FF2B5EF4-FFF2-40B4-BE49-F238E27FC236}">
                <a16:creationId xmlns:a16="http://schemas.microsoft.com/office/drawing/2014/main" id="{DA696311-0358-45C0-B802-0D0E8029D857}"/>
              </a:ext>
            </a:extLst>
          </p:cNvPr>
          <p:cNvSpPr/>
          <p:nvPr/>
        </p:nvSpPr>
        <p:spPr>
          <a:xfrm>
            <a:off x="1622425" y="4958080"/>
            <a:ext cx="4351020" cy="6489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cs typeface="Arial-Rounded" panose="020B0500000000000000" pitchFamily="34" charset="0"/>
              </a:rPr>
              <a:t>Phong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và</a:t>
            </a:r>
            <a:r>
              <a:rPr lang="en-US" sz="2400" dirty="0">
                <a:latin typeface="Arial-Rounded" panose="020B0500000000000000" pitchFamily="34" charset="0"/>
                <a:cs typeface="Arial-Rounded" panose="020B0500000000000000" pitchFamily="34" charset="0"/>
              </a:rPr>
              <a:t> Mai </a:t>
            </a:r>
            <a:r>
              <a:rPr lang="en-US" sz="2400" dirty="0" err="1">
                <a:latin typeface="Arial-Rounded" panose="020B0500000000000000" pitchFamily="34" charset="0"/>
                <a:cs typeface="Arial-Rounded" panose="020B0500000000000000" pitchFamily="34" charset="0"/>
              </a:rPr>
              <a:t>làm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trực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nhật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lớp</a:t>
            </a:r>
            <a:r>
              <a:rPr lang="en-US" sz="2400" dirty="0">
                <a:latin typeface="Arial-Rounded" panose="020B0500000000000000" pitchFamily="34" charset="0"/>
                <a:cs typeface="Arial-Rounded" panose="020B0500000000000000" pitchFamily="34" charset="0"/>
              </a:rPr>
              <a:t>.</a:t>
            </a:r>
          </a:p>
        </p:txBody>
      </p:sp>
      <p:sp>
        <p:nvSpPr>
          <p:cNvPr id="7" name="Rounded Rectangle 3">
            <a:extLst>
              <a:ext uri="{FF2B5EF4-FFF2-40B4-BE49-F238E27FC236}">
                <a16:creationId xmlns:a16="http://schemas.microsoft.com/office/drawing/2014/main" id="{63EF1D70-EDB4-4A79-9D9E-7E532D6D7530}"/>
              </a:ext>
            </a:extLst>
          </p:cNvPr>
          <p:cNvSpPr/>
          <p:nvPr/>
        </p:nvSpPr>
        <p:spPr>
          <a:xfrm>
            <a:off x="6237605" y="4927600"/>
            <a:ext cx="4351020" cy="6489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cs typeface="Arial-Rounded" panose="020B0500000000000000" pitchFamily="34" charset="0"/>
              </a:rPr>
              <a:t>Các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bạn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đang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tập</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múa</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hát</a:t>
            </a:r>
            <a:r>
              <a:rPr lang="en-US" sz="2400" dirty="0">
                <a:latin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99967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2"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1" animBg="1"/>
      <p:bldP spid="7"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308718" y="1556684"/>
              <a:ext cx="1277944"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5 + 6</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8E804C9B-17A2-4B66-BBD4-F8C7BF5F11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CA67DC-A34B-47D9-AB46-31E6CC281E46}"/>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866C7E2F-F1DE-4B50-87A3-1D59ECB6F881}"/>
              </a:ext>
            </a:extLst>
          </p:cNvPr>
          <p:cNvSpPr txBox="1"/>
          <p:nvPr/>
        </p:nvSpPr>
        <p:spPr>
          <a:xfrm>
            <a:off x="1334135" y="789940"/>
            <a:ext cx="10019665" cy="583565"/>
          </a:xfrm>
          <a:prstGeom prst="rect">
            <a:avLst/>
          </a:prstGeom>
          <a:noFill/>
        </p:spPr>
        <p:txBody>
          <a:bodyPr wrap="square" rtlCol="0">
            <a:spAutoFit/>
          </a:bodyPr>
          <a:lstStyle/>
          <a:p>
            <a:r>
              <a:rPr lang="en-US" sz="3200" dirty="0">
                <a:latin typeface="Arial-Rounded" panose="020B0500000000000000" pitchFamily="34" charset="0"/>
                <a:cs typeface="Arial-Rounded" panose="020B0500000000000000" pitchFamily="34" charset="0"/>
              </a:rPr>
              <a:t>1. </a:t>
            </a:r>
            <a:r>
              <a:rPr lang="en-US" sz="3200" dirty="0" err="1">
                <a:latin typeface="Arial-Rounded" panose="020B0500000000000000" pitchFamily="34" charset="0"/>
                <a:cs typeface="Arial-Rounded" panose="020B0500000000000000" pitchFamily="34" charset="0"/>
              </a:rPr>
              <a:t>Kể</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tên</a:t>
            </a:r>
            <a:r>
              <a:rPr lang="en-US" sz="3200" dirty="0">
                <a:latin typeface="Arial-Rounded" panose="020B0500000000000000" pitchFamily="34" charset="0"/>
                <a:cs typeface="Arial-Rounded" panose="020B0500000000000000" pitchFamily="34" charset="0"/>
              </a:rPr>
              <a:t> 1 </a:t>
            </a:r>
            <a:r>
              <a:rPr lang="en-US" sz="3200" dirty="0" err="1">
                <a:latin typeface="Arial-Rounded" panose="020B0500000000000000" pitchFamily="34" charset="0"/>
                <a:cs typeface="Arial-Rounded" panose="020B0500000000000000" pitchFamily="34" charset="0"/>
              </a:rPr>
              <a:t>số</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hoạt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động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của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học</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sinh</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trong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ra </a:t>
            </a:r>
            <a:r>
              <a:rPr lang="en-US" sz="3200" dirty="0" err="1">
                <a:latin typeface="Arial-Rounded" panose="020B0500000000000000" pitchFamily="34" charset="0"/>
                <a:cs typeface="Arial-Rounded" panose="020B0500000000000000" pitchFamily="34" charset="0"/>
              </a:rPr>
              <a:t>chơi</a:t>
            </a:r>
            <a:r>
              <a:rPr lang="en-US" sz="3200" dirty="0">
                <a:latin typeface="Arial-Rounded" panose="020B0500000000000000" pitchFamily="34" charset="0"/>
                <a:cs typeface="Arial-Rounded" panose="020B0500000000000000" pitchFamily="34" charset="0"/>
              </a:rPr>
              <a:t>?</a:t>
            </a:r>
          </a:p>
        </p:txBody>
      </p:sp>
      <p:sp>
        <p:nvSpPr>
          <p:cNvPr id="5" name="Cloud 4">
            <a:extLst>
              <a:ext uri="{FF2B5EF4-FFF2-40B4-BE49-F238E27FC236}">
                <a16:creationId xmlns:a16="http://schemas.microsoft.com/office/drawing/2014/main" id="{0075BCBC-178F-47D8-8F71-BE8869BC76D2}"/>
              </a:ext>
            </a:extLst>
          </p:cNvPr>
          <p:cNvSpPr/>
          <p:nvPr/>
        </p:nvSpPr>
        <p:spPr>
          <a:xfrm>
            <a:off x="3208227" y="2977039"/>
            <a:ext cx="5994400" cy="20485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cs typeface="Arial-Rounded" panose="020B0500000000000000" pitchFamily="34" charset="0"/>
              </a:rPr>
              <a:t>Đọc</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sách</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đá</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cầu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nhảy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chơi</a:t>
            </a:r>
            <a:r>
              <a:rPr lang="en-US" sz="3200" dirty="0">
                <a:latin typeface="Arial-Rounded" panose="020B0500000000000000" pitchFamily="34" charset="0"/>
                <a:cs typeface="Arial-Rounded" panose="020B0500000000000000" pitchFamily="34" charset="0"/>
              </a:rPr>
              <a:t> ô, </a:t>
            </a:r>
            <a:r>
              <a:rPr lang="en-US" sz="3200" dirty="0" err="1">
                <a:latin typeface="Arial-Rounded" panose="020B0500000000000000" pitchFamily="34" charset="0"/>
                <a:cs typeface="Arial-Rounded" panose="020B0500000000000000" pitchFamily="34" charset="0"/>
              </a:rPr>
              <a:t>trốn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đuổi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bắt</a:t>
            </a:r>
            <a:endParaRPr lang="en-US" sz="3200" dirty="0">
              <a:latin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8560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982B1-5565-4633-A9A5-9207F34A14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5119AFC-3EBB-4D4E-802E-86FF63265EC7}"/>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E0C3ED40-E253-4DF8-A09E-E913B56F5883}"/>
              </a:ext>
            </a:extLst>
          </p:cNvPr>
          <p:cNvSpPr txBox="1"/>
          <p:nvPr/>
        </p:nvSpPr>
        <p:spPr>
          <a:xfrm>
            <a:off x="1714500" y="344805"/>
            <a:ext cx="1001966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2. Viết 3 - 4 câu kể về một giờ ra chơi ở trường em?</a:t>
            </a:r>
          </a:p>
        </p:txBody>
      </p:sp>
      <p:sp>
        <p:nvSpPr>
          <p:cNvPr id="5" name="Rounded Rectangle 2">
            <a:extLst>
              <a:ext uri="{FF2B5EF4-FFF2-40B4-BE49-F238E27FC236}">
                <a16:creationId xmlns:a16="http://schemas.microsoft.com/office/drawing/2014/main" id="{DBBDE164-1F05-4C3B-9150-AA03A765B050}"/>
              </a:ext>
            </a:extLst>
          </p:cNvPr>
          <p:cNvSpPr/>
          <p:nvPr/>
        </p:nvSpPr>
        <p:spPr>
          <a:xfrm>
            <a:off x="1409065" y="1612900"/>
            <a:ext cx="9717405" cy="414845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trống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báo</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hiệu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giờ</a:t>
            </a:r>
            <a:r>
              <a:rPr lang="en-US" sz="2800" dirty="0">
                <a:latin typeface="Arial-Rounded" panose="020B0500000000000000" pitchFamily="34" charset="0"/>
                <a:cs typeface="Arial-Rounded" panose="020B0500000000000000" pitchFamily="34" charset="0"/>
              </a:rPr>
              <a:t> ra </a:t>
            </a:r>
            <a:r>
              <a:rPr lang="en-US" sz="2800" dirty="0" err="1">
                <a:latin typeface="Arial-Rounded" panose="020B0500000000000000" pitchFamily="34" charset="0"/>
                <a:cs typeface="Arial-Rounded" panose="020B0500000000000000" pitchFamily="34" charset="0"/>
              </a:rPr>
              <a:t>chơi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đến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Các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em</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đứng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lên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chào</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cô</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rồi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ùa</a:t>
            </a:r>
            <a:r>
              <a:rPr lang="en-US" sz="2800" dirty="0">
                <a:latin typeface="Arial-Rounded" panose="020B0500000000000000" pitchFamily="34" charset="0"/>
                <a:cs typeface="Arial-Rounded" panose="020B0500000000000000" pitchFamily="34" charset="0"/>
              </a:rPr>
              <a:t> ra </a:t>
            </a:r>
            <a:r>
              <a:rPr lang="en-US" sz="2800" dirty="0" err="1">
                <a:latin typeface="Arial-Rounded" panose="020B0500000000000000" pitchFamily="34" charset="0"/>
                <a:cs typeface="Arial-Rounded" panose="020B0500000000000000" pitchFamily="34" charset="0"/>
              </a:rPr>
              <a:t>sân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như</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một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đàn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ong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vỡ</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tổ</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Phút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chốc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sân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trường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rộn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cười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nói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của</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mấy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trăm</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học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sinh</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đang</a:t>
            </a:r>
            <a:r>
              <a:rPr lang="en-US" sz="2800" dirty="0">
                <a:latin typeface="Arial-Rounded" panose="020B0500000000000000" pitchFamily="34" charset="0"/>
                <a:cs typeface="Arial-Rounded" panose="020B0500000000000000" pitchFamily="34" charset="0"/>
              </a:rPr>
              <a:t> tung </a:t>
            </a:r>
            <a:r>
              <a:rPr lang="en-US" sz="2800" dirty="0" err="1">
                <a:latin typeface="Arial-Rounded" panose="020B0500000000000000" pitchFamily="34" charset="0"/>
                <a:cs typeface="Arial-Rounded" panose="020B0500000000000000" pitchFamily="34" charset="0"/>
              </a:rPr>
              <a:t>tăng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chạy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nhảy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nói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cười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đùa</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chân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chạy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phá</a:t>
            </a:r>
            <a:r>
              <a:rPr lang="en-US" sz="2800" dirty="0">
                <a:latin typeface="Arial-Rounded" panose="020B0500000000000000" pitchFamily="34" charset="0"/>
                <a:cs typeface="Arial-Rounded" panose="020B0500000000000000" pitchFamily="34" charset="0"/>
              </a:rPr>
              <a:t> tan </a:t>
            </a:r>
            <a:r>
              <a:rPr lang="en-US" sz="2800" dirty="0" err="1">
                <a:latin typeface="Arial-Rounded" panose="020B0500000000000000" pitchFamily="34" charset="0"/>
                <a:cs typeface="Arial-Rounded" panose="020B0500000000000000" pitchFamily="34" charset="0"/>
              </a:rPr>
              <a:t>cái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bầu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không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khí</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yên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lặng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Có</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bạn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thì</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nô</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đùa</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chạy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nhảy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có</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bạn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thì</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ngồi</a:t>
            </a:r>
            <a:r>
              <a:rPr lang="en-US" sz="2800" dirty="0">
                <a:latin typeface="Arial-Rounded" panose="020B0500000000000000" pitchFamily="34" charset="0"/>
                <a:cs typeface="Arial-Rounded" panose="020B0500000000000000" pitchFamily="34" charset="0"/>
              </a:rPr>
              <a:t> ở </a:t>
            </a:r>
            <a:r>
              <a:rPr lang="en-US" sz="2800" dirty="0" err="1">
                <a:latin typeface="Arial-Rounded" panose="020B0500000000000000" pitchFamily="34" charset="0"/>
                <a:cs typeface="Arial-Rounded" panose="020B0500000000000000" pitchFamily="34" charset="0"/>
              </a:rPr>
              <a:t>ghế</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đá</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đọc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truyện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hoặc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cùng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nhau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nói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chuyện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rất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vui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vẻ</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Giờ</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trôi</a:t>
            </a:r>
            <a:r>
              <a:rPr lang="en-US" sz="2800" dirty="0">
                <a:latin typeface="Arial-Rounded" panose="020B0500000000000000" pitchFamily="34" charset="0"/>
                <a:cs typeface="Arial-Rounded" panose="020B0500000000000000" pitchFamily="34" charset="0"/>
              </a:rPr>
              <a:t> qua </a:t>
            </a:r>
            <a:r>
              <a:rPr lang="en-US" sz="2800" dirty="0" err="1">
                <a:latin typeface="Arial-Rounded" panose="020B0500000000000000" pitchFamily="34" charset="0"/>
                <a:cs typeface="Arial-Rounded" panose="020B0500000000000000" pitchFamily="34" charset="0"/>
              </a:rPr>
              <a:t>nhanh</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chóng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Tuy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ngắn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ngủi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nhưng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thật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bổ</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ích</a:t>
            </a:r>
            <a:r>
              <a:rPr lang="en-US" sz="2800" dirty="0">
                <a:latin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41949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Đọc mở rộng</a:t>
            </a:r>
          </a:p>
        </p:txBody>
      </p:sp>
      <p:pic>
        <p:nvPicPr>
          <p:cNvPr id="6" name="Picture 5">
            <a:extLst>
              <a:ext uri="{FF2B5EF4-FFF2-40B4-BE49-F238E27FC236}">
                <a16:creationId xmlns:a16="http://schemas.microsoft.com/office/drawing/2014/main" id="{0F086274-B07A-4223-AEC3-FD1CB5B00C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7804D-5BA7-4DDC-B977-F6F8C42B63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DD738C-4637-4CF1-B2A9-7D29E632F45D}"/>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2D1AD964-D445-435A-8482-AAF7F2DD156F}"/>
              </a:ext>
            </a:extLst>
          </p:cNvPr>
          <p:cNvSpPr txBox="1"/>
          <p:nvPr/>
        </p:nvSpPr>
        <p:spPr>
          <a:xfrm>
            <a:off x="1714500" y="527685"/>
            <a:ext cx="10019665" cy="107632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Tìm đọc một số bài viết về hoạt động của học sinh ở trường?</a:t>
            </a:r>
          </a:p>
        </p:txBody>
      </p:sp>
      <p:pic>
        <p:nvPicPr>
          <p:cNvPr id="5" name="video bài 20">
            <a:hlinkClick r:id="" action="ppaction://media"/>
            <a:extLst>
              <a:ext uri="{FF2B5EF4-FFF2-40B4-BE49-F238E27FC236}">
                <a16:creationId xmlns:a16="http://schemas.microsoft.com/office/drawing/2014/main" id="{3C60B67D-E6A2-480A-89D4-CBE8ABFF9EE4}"/>
              </a:ext>
            </a:extLst>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2111375" y="1973580"/>
            <a:ext cx="8131810" cy="3924935"/>
          </a:xfrm>
          <a:prstGeom prst="rect">
            <a:avLst/>
          </a:prstGeom>
        </p:spPr>
      </p:pic>
      <p:pic>
        <p:nvPicPr>
          <p:cNvPr id="6" name="Picture 5">
            <a:extLst>
              <a:ext uri="{FF2B5EF4-FFF2-40B4-BE49-F238E27FC236}">
                <a16:creationId xmlns:a16="http://schemas.microsoft.com/office/drawing/2014/main" id="{02EC9223-D155-4BC1-B0FB-548BEADF7D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106499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67116-810A-4009-9636-013F0F1BA1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AC0082-FF66-452B-8D6A-D6755372124D}"/>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85430622-D8E0-4234-A4FD-1E14883884D9}"/>
              </a:ext>
            </a:extLst>
          </p:cNvPr>
          <p:cNvSpPr txBox="1"/>
          <p:nvPr/>
        </p:nvSpPr>
        <p:spPr>
          <a:xfrm>
            <a:off x="1714500" y="527685"/>
            <a:ext cx="1001966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2. Nói với bạn về hoạt động mà em yêu thích?</a:t>
            </a:r>
          </a:p>
        </p:txBody>
      </p:sp>
      <p:pic>
        <p:nvPicPr>
          <p:cNvPr id="5" name="Picture 4">
            <a:extLst>
              <a:ext uri="{FF2B5EF4-FFF2-40B4-BE49-F238E27FC236}">
                <a16:creationId xmlns:a16="http://schemas.microsoft.com/office/drawing/2014/main" id="{2F879524-F80E-4696-AA3F-4E539E805900}"/>
              </a:ext>
            </a:extLst>
          </p:cNvPr>
          <p:cNvPicPr>
            <a:picLocks noChangeAspect="1"/>
          </p:cNvPicPr>
          <p:nvPr/>
        </p:nvPicPr>
        <p:blipFill>
          <a:blip r:embed="rId2"/>
          <a:stretch>
            <a:fillRect/>
          </a:stretch>
        </p:blipFill>
        <p:spPr>
          <a:xfrm>
            <a:off x="1651000" y="1647190"/>
            <a:ext cx="8788400" cy="3321050"/>
          </a:xfrm>
          <a:prstGeom prst="rect">
            <a:avLst/>
          </a:prstGeom>
        </p:spPr>
      </p:pic>
    </p:spTree>
    <p:extLst>
      <p:ext uri="{BB962C8B-B14F-4D97-AF65-F5344CB8AC3E}">
        <p14:creationId xmlns:p14="http://schemas.microsoft.com/office/powerpoint/2010/main" val="243565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5" name="Rounded Rectangle 4"/>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009938" y="1507517"/>
            <a:ext cx="6065240" cy="2800767"/>
          </a:xfrm>
          <a:prstGeom prst="rect">
            <a:avLst/>
          </a:prstGeom>
          <a:noFill/>
        </p:spPr>
        <p:txBody>
          <a:bodyPr wrap="square" rtlCol="0">
            <a:spAutoFit/>
          </a:bodyPr>
          <a:lstStyle/>
          <a:p>
            <a:pPr algn="ctr"/>
            <a:r>
              <a:rPr lang="en-US" sz="8800" b="1" dirty="0">
                <a:solidFill>
                  <a:srgbClr val="FF0000"/>
                </a:solidFill>
              </a:rPr>
              <a:t>CỦNG CỐ BÀI HỌC</a:t>
            </a:r>
          </a:p>
        </p:txBody>
      </p:sp>
      <p:pic>
        <p:nvPicPr>
          <p:cNvPr id="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9"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2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250" fill="hold"/>
                                        <p:tgtEl>
                                          <p:spTgt spid="9"/>
                                        </p:tgtEl>
                                        <p:attrNameLst>
                                          <p:attrName>ppt_x</p:attrName>
                                        </p:attrNameLst>
                                      </p:cBhvr>
                                      <p:tavLst>
                                        <p:tav tm="0">
                                          <p:val>
                                            <p:strVal val="1+#ppt_w/2"/>
                                          </p:val>
                                        </p:tav>
                                        <p:tav tm="100000">
                                          <p:val>
                                            <p:strVal val="#ppt_x"/>
                                          </p:val>
                                        </p:tav>
                                      </p:tavLst>
                                    </p:anim>
                                    <p:anim calcmode="lin" valueType="num">
                                      <p:cBhvr additive="base">
                                        <p:cTn id="14" dur="1250" fill="hold"/>
                                        <p:tgtEl>
                                          <p:spTgt spid="9"/>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156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800" b="9546"/>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49000" y="-2133600"/>
            <a:ext cx="609600" cy="609600"/>
          </a:xfrm>
          <a:prstGeom prst="rect">
            <a:avLst/>
          </a:prstGeom>
        </p:spPr>
      </p:pic>
      <p:grpSp>
        <p:nvGrpSpPr>
          <p:cNvPr id="9" name="Group 8"/>
          <p:cNvGrpSpPr/>
          <p:nvPr/>
        </p:nvGrpSpPr>
        <p:grpSpPr>
          <a:xfrm>
            <a:off x="-7888486" y="534811"/>
            <a:ext cx="6593086" cy="3686085"/>
            <a:chOff x="-182990" y="575905"/>
            <a:chExt cx="4850517" cy="3686085"/>
          </a:xfrm>
        </p:grpSpPr>
        <p:pic>
          <p:nvPicPr>
            <p:cNvPr id="10"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82990" y="57590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49031" y="1706880"/>
              <a:ext cx="2818496"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FFCC"/>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Chữ A mơ ước làm ra cái gì?</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690648" y="4131995"/>
            <a:ext cx="609600" cy="609600"/>
          </a:xfrm>
          <a:prstGeom prst="rect">
            <a:avLst/>
          </a:prstGeom>
        </p:spPr>
      </p:pic>
      <p:sp>
        <p:nvSpPr>
          <p:cNvPr id="13" name="Oval Callout 12"/>
          <p:cNvSpPr/>
          <p:nvPr/>
        </p:nvSpPr>
        <p:spPr>
          <a:xfrm>
            <a:off x="6096000" y="5029200"/>
            <a:ext cx="4114800" cy="1371600"/>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cuốn sách</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7.40741E-7 L 0.7309 0.01018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8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6233277" y="450673"/>
            <a:ext cx="8648700" cy="3686085"/>
            <a:chOff x="-262148" y="491767"/>
            <a:chExt cx="6031018"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62148" y="491767"/>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52251" y="1641117"/>
              <a:ext cx="3916619"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66FF"/>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Đầu nhỏ mà có bốn chân.</a:t>
              </a:r>
            </a:p>
            <a:p>
              <a:pPr algn="ct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Lưng đầy tên nhọn, khi cần bắn ngay.</a:t>
              </a:r>
            </a:p>
            <a:p>
              <a:pPr algn="ct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 con gì?</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3" name="Oval Callout 12"/>
          <p:cNvSpPr/>
          <p:nvPr/>
        </p:nvSpPr>
        <p:spPr>
          <a:xfrm>
            <a:off x="5029200" y="5174982"/>
            <a:ext cx="5487046" cy="1659205"/>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Con nhím</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1.38889E-6 -7.40741E-7 L 0.7309 0.01019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10134600" y="600981"/>
            <a:ext cx="9790471" cy="3686085"/>
            <a:chOff x="-724206" y="642075"/>
            <a:chExt cx="5631486"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24206" y="642075"/>
              <a:ext cx="4940647"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949442" y="1706880"/>
              <a:ext cx="2957838"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Chúc mừng các em</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pic>
        <p:nvPicPr>
          <p:cNvPr id="13" name="Picture 12" descr="Káº¿t quáº£ hÃ¬nh áº£nh cho win text gif"/>
          <p:cNvPicPr>
            <a:picLocks noChangeAspect="1" noChangeArrowheads="1" noCrop="1"/>
          </p:cNvPicPr>
          <p:nvPr/>
        </p:nvPicPr>
        <p:blipFill>
          <a:blip r:embed="rId12"/>
          <a:srcRect/>
          <a:stretch>
            <a:fillRect/>
          </a:stretch>
        </p:blipFill>
        <p:spPr bwMode="auto">
          <a:xfrm>
            <a:off x="4046988" y="1613213"/>
            <a:ext cx="4402824" cy="44028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2.5E-6 -1.48148E-6 L 0.73086 0.01019 " pathEditMode="relative" rAng="0" ptsTypes="AA">
                                      <p:cBhvr>
                                        <p:cTn id="14" dur="3500" fill="hold"/>
                                        <p:tgtEl>
                                          <p:spTgt spid="9"/>
                                        </p:tgtEl>
                                        <p:attrNameLst>
                                          <p:attrName>ppt_x</p:attrName>
                                          <p:attrName>ppt_y</p:attrName>
                                        </p:attrNameLst>
                                      </p:cBhvr>
                                      <p:rCtr x="36549" y="509"/>
                                    </p:animMotion>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8"/>
                </p:tgtEl>
              </p:cMediaNode>
            </p:audio>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withEffect">
                                  <p:stCondLst>
                                    <p:cond delay="0"/>
                                  </p:stCondLst>
                                  <p:childTnLst>
                                    <p:cmd type="call" cmd="playFrom(0.0)">
                                      <p:cBhvr>
                                        <p:cTn id="27" dur="4414" fill="hold"/>
                                        <p:tgtEl>
                                          <p:spTgt spid="12"/>
                                        </p:tgtEl>
                                      </p:cBhvr>
                                    </p:cmd>
                                  </p:childTnLst>
                                </p:cTn>
                              </p:par>
                              <p:par>
                                <p:cTn id="28" presetID="63" presetClass="path" presetSubtype="0" accel="50000" decel="50000" fill="hold" nodeType="withEffect">
                                  <p:stCondLst>
                                    <p:cond delay="0"/>
                                  </p:stCondLst>
                                  <p:childTnLst>
                                    <p:animMotion origin="layout" path="M 0.73086 0.01019 L 1.64753 0.0213 " pathEditMode="relative" rAng="0" ptsTypes="AA">
                                      <p:cBhvr>
                                        <p:cTn id="29"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30"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lowchart: Document 17"/>
          <p:cNvSpPr/>
          <p:nvPr/>
        </p:nvSpPr>
        <p:spPr>
          <a:xfrm>
            <a:off x="-76201" y="-14642"/>
            <a:ext cx="1242060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5" name="Flowchart: Document 17"/>
          <p:cNvSpPr/>
          <p:nvPr/>
        </p:nvSpPr>
        <p:spPr>
          <a:xfrm>
            <a:off x="-76199" y="-14642"/>
            <a:ext cx="12420599" cy="167640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grpSp>
        <p:nvGrpSpPr>
          <p:cNvPr id="11" name="Group 10"/>
          <p:cNvGrpSpPr/>
          <p:nvPr/>
        </p:nvGrpSpPr>
        <p:grpSpPr>
          <a:xfrm>
            <a:off x="2677838" y="2582835"/>
            <a:ext cx="8187023" cy="1254880"/>
            <a:chOff x="1021645" y="2277584"/>
            <a:chExt cx="6674556" cy="1284766"/>
          </a:xfrm>
        </p:grpSpPr>
        <p:pic>
          <p:nvPicPr>
            <p:cNvPr id="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645" y="2277584"/>
              <a:ext cx="1154994" cy="128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905001" y="2579060"/>
              <a:ext cx="5121462" cy="768445"/>
            </a:xfrm>
            <a:prstGeom prst="rect">
              <a:avLst/>
            </a:prstGeom>
            <a:noFill/>
          </p:spPr>
          <p:txBody>
            <a:bodyPr wrap="square" lIns="89301" tIns="44651" rIns="89301" bIns="44651" rtlCol="0">
              <a:spAutoFit/>
            </a:bodyPr>
            <a:lstStyle/>
            <a:p>
              <a:pPr algn="ctr"/>
              <a:r>
                <a:rPr lang="en-US" sz="4295"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Nhím nâu kết bạn</a:t>
              </a:r>
            </a:p>
          </p:txBody>
        </p:sp>
      </p:grpSp>
      <p:sp>
        <p:nvSpPr>
          <p:cNvPr id="15" name="TextBox 14"/>
          <p:cNvSpPr txBox="1"/>
          <p:nvPr/>
        </p:nvSpPr>
        <p:spPr>
          <a:xfrm>
            <a:off x="2745105" y="378460"/>
            <a:ext cx="7770495" cy="920750"/>
          </a:xfrm>
          <a:prstGeom prst="rect">
            <a:avLst/>
          </a:prstGeom>
          <a:noFill/>
        </p:spPr>
        <p:txBody>
          <a:bodyPr wrap="square" lIns="91391" tIns="45696" rIns="91391" bIns="45696" rtlCol="0">
            <a:spAutoFit/>
          </a:bodyPr>
          <a:lstStyle/>
          <a:p>
            <a:pPr algn="ctr"/>
            <a:r>
              <a:rPr lang="en-US" sz="54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sp>
        <p:nvSpPr>
          <p:cNvPr id="16" name="TextBox 15"/>
          <p:cNvSpPr txBox="1"/>
          <p:nvPr/>
        </p:nvSpPr>
        <p:spPr>
          <a:xfrm>
            <a:off x="2902418" y="2582835"/>
            <a:ext cx="967557" cy="1231900"/>
          </a:xfrm>
          <a:prstGeom prst="rect">
            <a:avLst/>
          </a:prstGeom>
          <a:noFill/>
        </p:spPr>
        <p:txBody>
          <a:bodyPr wrap="square" lIns="89301" tIns="44651" rIns="89301" bIns="44651" rtlCol="0">
            <a:spAutoFit/>
          </a:bodyPr>
          <a:lstStyle/>
          <a:p>
            <a:pPr algn="ctr"/>
            <a:r>
              <a:rPr lang="en-US" sz="3125"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125"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295" b="1" dirty="0">
                <a:solidFill>
                  <a:schemeClr val="bg1"/>
                </a:solidFill>
                <a:latin typeface="Arial Rounded MT Bold" panose="020F0704030504030204" pitchFamily="34" charset="0"/>
                <a:ea typeface="Arial-Rounded" panose="020B0500000000000000" pitchFamily="34" charset="0"/>
                <a:cs typeface="Times New Roman" panose="02020603050405020304" pitchFamily="18" charset="0"/>
              </a:rPr>
              <a:t>20</a:t>
            </a:r>
          </a:p>
        </p:txBody>
      </p:sp>
      <p:sp>
        <p:nvSpPr>
          <p:cNvPr id="17" name="Rectangle 16"/>
          <p:cNvSpPr/>
          <p:nvPr/>
        </p:nvSpPr>
        <p:spPr>
          <a:xfrm>
            <a:off x="1" y="6705600"/>
            <a:ext cx="12192000" cy="2190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pic>
        <p:nvPicPr>
          <p:cNvPr id="18" name="Picture 17">
            <a:extLst>
              <a:ext uri="{FF2B5EF4-FFF2-40B4-BE49-F238E27FC236}">
                <a16:creationId xmlns:a16="http://schemas.microsoft.com/office/drawing/2014/main" id="{E512A37E-1647-4524-99A9-4ED2F66734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4" y="5714288"/>
            <a:ext cx="996055" cy="99131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FCCBFC81-471A-4E7C-821C-BCCDF48C96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2080" y="0"/>
            <a:ext cx="1440180" cy="784860"/>
          </a:xfrm>
          <a:prstGeom prst="rect">
            <a:avLst/>
          </a:prstGeom>
        </p:spPr>
      </p:pic>
      <p:sp>
        <p:nvSpPr>
          <p:cNvPr id="6" name="Text Box 5"/>
          <p:cNvSpPr txBox="1"/>
          <p:nvPr/>
        </p:nvSpPr>
        <p:spPr>
          <a:xfrm>
            <a:off x="2191385" y="254635"/>
            <a:ext cx="884364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Hãy kể tên những đức tính của bạn em?</a:t>
            </a:r>
          </a:p>
        </p:txBody>
      </p:sp>
      <p:pic>
        <p:nvPicPr>
          <p:cNvPr id="9" name="Content Placeholder 8" descr="C:\Users\user\Desktop\Capture.PNGCapture"/>
          <p:cNvPicPr>
            <a:picLocks noGrp="1" noChangeAspect="1"/>
          </p:cNvPicPr>
          <p:nvPr>
            <p:ph sz="half" idx="2"/>
          </p:nvPr>
        </p:nvPicPr>
        <p:blipFill>
          <a:blip r:embed="rId4"/>
          <a:srcRect/>
          <a:stretch>
            <a:fillRect/>
          </a:stretch>
        </p:blipFill>
        <p:spPr>
          <a:xfrm>
            <a:off x="3009265" y="1551305"/>
            <a:ext cx="7398385" cy="3823970"/>
          </a:xfrm>
          <a:prstGeom prst="rect">
            <a:avLst/>
          </a:prstGeom>
        </p:spPr>
      </p:pic>
      <p:sp>
        <p:nvSpPr>
          <p:cNvPr id="11" name="Text Box 10"/>
          <p:cNvSpPr txBox="1"/>
          <p:nvPr/>
        </p:nvSpPr>
        <p:spPr>
          <a:xfrm>
            <a:off x="2739390" y="5589905"/>
            <a:ext cx="884364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2. Em muốn học tập đức tính nào của bạn?</a:t>
            </a:r>
          </a:p>
        </p:txBody>
      </p:sp>
      <p:sp>
        <p:nvSpPr>
          <p:cNvPr id="3" name="Content Placeholder 2">
            <a:extLst>
              <a:ext uri="{FF2B5EF4-FFF2-40B4-BE49-F238E27FC236}">
                <a16:creationId xmlns:a16="http://schemas.microsoft.com/office/drawing/2014/main" id="{6D3B062B-6479-4E60-B56C-65A509443305}"/>
              </a:ext>
            </a:extLst>
          </p:cNvPr>
          <p:cNvSpPr>
            <a:spLocks noGrp="1"/>
          </p:cNvSpPr>
          <p:nvPr>
            <p:ph sz="half" idx="1"/>
          </p:nvPr>
        </p:nvSpPr>
        <p:spPr/>
        <p:txBody>
          <a:bodyPr/>
          <a:lstStyle/>
          <a:p>
            <a:endParaRPr lang="en-GB"/>
          </a:p>
        </p:txBody>
      </p:sp>
      <p:pic>
        <p:nvPicPr>
          <p:cNvPr id="10" name="Picture 9">
            <a:extLst>
              <a:ext uri="{FF2B5EF4-FFF2-40B4-BE49-F238E27FC236}">
                <a16:creationId xmlns:a16="http://schemas.microsoft.com/office/drawing/2014/main" id="{5A49CA70-75B8-4F27-B794-7E324E090F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heckerboard(across)">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893</Words>
  <Application>Microsoft Office PowerPoint</Application>
  <PresentationFormat>Widescreen</PresentationFormat>
  <Paragraphs>102</Paragraphs>
  <Slides>38</Slides>
  <Notes>13</Notes>
  <HiddenSlides>0</HiddenSlides>
  <MMClips>12</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38</vt:i4>
      </vt:variant>
    </vt:vector>
  </HeadingPairs>
  <TitlesOfParts>
    <vt:vector size="51" baseType="lpstr">
      <vt:lpstr>Microsoft YaHei</vt:lpstr>
      <vt:lpstr>Arial</vt:lpstr>
      <vt:lpstr>Arial Rounded MT Bold</vt:lpstr>
      <vt:lpstr>Arial-Rounded</vt:lpstr>
      <vt:lpstr>Calibri</vt:lpstr>
      <vt:lpstr>Calibri Light</vt:lpstr>
      <vt:lpstr>HP001 4 hàng</vt:lpstr>
      <vt:lpstr>Times New Roman</vt:lpstr>
      <vt:lpstr>1_Office Theme</vt:lpstr>
      <vt:lpstr>2_Office Theme</vt:lpstr>
      <vt:lpstr>2_Office 主题​​</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3. Theo em, vì sao Nhím nâu nhận lời kết bạn cùng Nhím trắng?</vt:lpstr>
      <vt:lpstr>1. Đóng vai Nhím trắng, Nhím nâu trong lần gặp lại để nói tiếp các câu?</vt:lpstr>
      <vt:lpstr>2. Đóng vai Bình và An để nói và đáp lời xin lỗi trong tình huống: Bình vô tình va vào An, làm An ngã.</vt:lpstr>
      <vt:lpstr>PowerPoint Presentation</vt:lpstr>
      <vt:lpstr>PowerPoint Presentation</vt:lpstr>
      <vt:lpstr>PowerPoint Presentation</vt:lpstr>
      <vt:lpstr>2. Chọn g hoặc gh thay cho ô vuông</vt:lpstr>
      <vt:lpstr>3. Chọn a hoặc 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cp:lastModifiedBy>
  <cp:revision>4</cp:revision>
  <dcterms:created xsi:type="dcterms:W3CDTF">2021-05-27T04:03:00Z</dcterms:created>
  <dcterms:modified xsi:type="dcterms:W3CDTF">2021-05-30T08:18:17Z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