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4" r:id="rId10"/>
    <p:sldId id="273" r:id="rId11"/>
    <p:sldId id="274" r:id="rId12"/>
    <p:sldId id="275" r:id="rId13"/>
    <p:sldId id="276" r:id="rId14"/>
    <p:sldId id="271" r:id="rId15"/>
    <p:sldId id="266" r:id="rId16"/>
    <p:sldId id="277" r:id="rId17"/>
    <p:sldId id="267" r:id="rId18"/>
    <p:sldId id="265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DEB0"/>
    <a:srgbClr val="F3B0C2"/>
    <a:srgbClr val="CBE0F1"/>
    <a:srgbClr val="D7FDFE"/>
    <a:srgbClr val="7FB1F8"/>
    <a:srgbClr val="80B1F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>
            <a:extLst>
              <a:ext uri="{FF2B5EF4-FFF2-40B4-BE49-F238E27FC236}">
                <a16:creationId xmlns:a16="http://schemas.microsoft.com/office/drawing/2014/main" id="{12C503AC-9EB7-6ED3-E174-0F13247FB5CA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641A10BF-DE58-DE31-D6A9-DF747AC9CEC7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C3D7E43-902C-872E-A875-152BAE7A6B25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20" descr="erw">
              <a:extLst>
                <a:ext uri="{FF2B5EF4-FFF2-40B4-BE49-F238E27FC236}">
                  <a16:creationId xmlns:a16="http://schemas.microsoft.com/office/drawing/2014/main" id="{1C508C37-DA06-7254-3DB3-65F5D62EC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9" name="图片 11" descr="未标题-2">
            <a:extLst>
              <a:ext uri="{FF2B5EF4-FFF2-40B4-BE49-F238E27FC236}">
                <a16:creationId xmlns:a16="http://schemas.microsoft.com/office/drawing/2014/main" id="{85638DAA-B6F0-8CB0-ABD5-938EC1698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0" name="图片 12" descr="未标题-3">
            <a:extLst>
              <a:ext uri="{FF2B5EF4-FFF2-40B4-BE49-F238E27FC236}">
                <a16:creationId xmlns:a16="http://schemas.microsoft.com/office/drawing/2014/main" id="{B169C846-F010-4AC8-4B49-7FEB205A34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1" name="图片 13" descr="未标题-4">
            <a:extLst>
              <a:ext uri="{FF2B5EF4-FFF2-40B4-BE49-F238E27FC236}">
                <a16:creationId xmlns:a16="http://schemas.microsoft.com/office/drawing/2014/main" id="{6392ACCE-D87D-DCCA-3991-DC71A51A07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id="{BBA2728C-9E07-04AD-BB3A-B2FFC0C06862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7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D218CF1-368E-2731-6019-20772027A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5"/>
          <a:stretch/>
        </p:blipFill>
        <p:spPr>
          <a:xfrm>
            <a:off x="-1920240" y="0"/>
            <a:ext cx="188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7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4D76FF9-DAE2-24B7-C3A3-F7DC84C08074}"/>
              </a:ext>
            </a:extLst>
          </p:cNvPr>
          <p:cNvSpPr txBox="1"/>
          <p:nvPr/>
        </p:nvSpPr>
        <p:spPr>
          <a:xfrm>
            <a:off x="1944736" y="1021139"/>
            <a:ext cx="830252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2B1778D-6875-7C0D-5FC7-651B65B32621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F239B32-218C-B523-FC0D-7B28D7E02FA1}"/>
              </a:ext>
            </a:extLst>
          </p:cNvPr>
          <p:cNvSpPr txBox="1"/>
          <p:nvPr/>
        </p:nvSpPr>
        <p:spPr>
          <a:xfrm>
            <a:off x="1467272" y="3516292"/>
            <a:ext cx="9257470" cy="141269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Làm tròn số đến hàng chục,</a:t>
            </a:r>
          </a:p>
          <a:p>
            <a:pPr algn="ctr">
              <a:lnSpc>
                <a:spcPct val="85000"/>
              </a:lnSpc>
            </a:pPr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hàng trăm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1DE3E71-AF13-330C-F8CE-6616EFE2477F}"/>
              </a:ext>
            </a:extLst>
          </p:cNvPr>
          <p:cNvSpPr txBox="1"/>
          <p:nvPr/>
        </p:nvSpPr>
        <p:spPr>
          <a:xfrm>
            <a:off x="6003827" y="5102423"/>
            <a:ext cx="184346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8DEB0"/>
                </a:solidFill>
                <a:latin typeface="#9Slide03 AllRoundGothic" panose="020B0703020202020104" pitchFamily="34" charset="0"/>
              </a:rPr>
              <a:t> 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7F919B53-4EEB-A080-AD2B-ECED605AA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2218" y="3991894"/>
            <a:ext cx="2490981" cy="2485106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12542670-67FD-4AE3-0CFA-4DF19F659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4181558"/>
            <a:ext cx="2324144" cy="215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BBBB83A-664A-516C-4853-44EB0EAE6728}"/>
              </a:ext>
            </a:extLst>
          </p:cNvPr>
          <p:cNvSpPr txBox="1"/>
          <p:nvPr/>
        </p:nvSpPr>
        <p:spPr>
          <a:xfrm>
            <a:off x="1371600" y="762000"/>
            <a:ext cx="998670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spc="-1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Ví dụ 1: Làm tròn các số 62, 67 đến hàng chục</a:t>
            </a:r>
          </a:p>
        </p:txBody>
      </p: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4235720F-F223-5236-D836-C2036CF0CD67}"/>
              </a:ext>
            </a:extLst>
          </p:cNvPr>
          <p:cNvGrpSpPr/>
          <p:nvPr/>
        </p:nvGrpSpPr>
        <p:grpSpPr>
          <a:xfrm>
            <a:off x="990600" y="2133599"/>
            <a:ext cx="9906000" cy="304800"/>
            <a:chOff x="990600" y="1981200"/>
            <a:chExt cx="9906000" cy="304800"/>
          </a:xfrm>
        </p:grpSpPr>
        <p:cxnSp>
          <p:nvCxnSpPr>
            <p:cNvPr id="8" name="Đường kết nối Mũi tên Thẳng 7">
              <a:extLst>
                <a:ext uri="{FF2B5EF4-FFF2-40B4-BE49-F238E27FC236}">
                  <a16:creationId xmlns:a16="http://schemas.microsoft.com/office/drawing/2014/main" id="{2E2488BC-0DA5-2150-F8D4-0AD8185E9350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" y="2133600"/>
              <a:ext cx="9906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Đường nối Thẳng 9">
              <a:extLst>
                <a:ext uri="{FF2B5EF4-FFF2-40B4-BE49-F238E27FC236}">
                  <a16:creationId xmlns:a16="http://schemas.microsoft.com/office/drawing/2014/main" id="{90F0C7F9-21A4-1711-E1BF-0F97A10735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92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Đường nối Thẳng 10">
              <a:extLst>
                <a:ext uri="{FF2B5EF4-FFF2-40B4-BE49-F238E27FC236}">
                  <a16:creationId xmlns:a16="http://schemas.microsoft.com/office/drawing/2014/main" id="{A5118144-B7DF-605A-DA20-B554A7B70F7E}"/>
                </a:ext>
              </a:extLst>
            </p:cNvPr>
            <p:cNvCxnSpPr>
              <a:cxnSpLocks/>
            </p:cNvCxnSpPr>
            <p:nvPr/>
          </p:nvCxnSpPr>
          <p:spPr>
            <a:xfrm>
              <a:off x="58293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7E943175-A610-EBA2-8BEB-EF78F4DF6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4394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id="{87C3DFB9-39A4-3880-FFAC-C68565542A7A}"/>
                </a:ext>
              </a:extLst>
            </p:cNvPr>
            <p:cNvCxnSpPr>
              <a:cxnSpLocks/>
            </p:cNvCxnSpPr>
            <p:nvPr/>
          </p:nvCxnSpPr>
          <p:spPr>
            <a:xfrm>
              <a:off x="21412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Đường nối Thẳng 14">
              <a:extLst>
                <a:ext uri="{FF2B5EF4-FFF2-40B4-BE49-F238E27FC236}">
                  <a16:creationId xmlns:a16="http://schemas.microsoft.com/office/drawing/2014/main" id="{EA2F2702-19DC-7F55-E8F1-C768DF2EF84B}"/>
                </a:ext>
              </a:extLst>
            </p:cNvPr>
            <p:cNvCxnSpPr>
              <a:cxnSpLocks/>
            </p:cNvCxnSpPr>
            <p:nvPr/>
          </p:nvCxnSpPr>
          <p:spPr>
            <a:xfrm>
              <a:off x="30632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Đường nối Thẳng 15">
              <a:extLst>
                <a:ext uri="{FF2B5EF4-FFF2-40B4-BE49-F238E27FC236}">
                  <a16:creationId xmlns:a16="http://schemas.microsoft.com/office/drawing/2014/main" id="{D42AEB40-C58A-2FF5-3B7B-34EDFD804DD8}"/>
                </a:ext>
              </a:extLst>
            </p:cNvPr>
            <p:cNvCxnSpPr>
              <a:cxnSpLocks/>
            </p:cNvCxnSpPr>
            <p:nvPr/>
          </p:nvCxnSpPr>
          <p:spPr>
            <a:xfrm>
              <a:off x="39852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Đường nối Thẳng 16">
              <a:extLst>
                <a:ext uri="{FF2B5EF4-FFF2-40B4-BE49-F238E27FC236}">
                  <a16:creationId xmlns:a16="http://schemas.microsoft.com/office/drawing/2014/main" id="{7EBA2B66-95D9-387F-C358-5B3A3451C830}"/>
                </a:ext>
              </a:extLst>
            </p:cNvPr>
            <p:cNvCxnSpPr>
              <a:cxnSpLocks/>
            </p:cNvCxnSpPr>
            <p:nvPr/>
          </p:nvCxnSpPr>
          <p:spPr>
            <a:xfrm>
              <a:off x="49072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Đường nối Thẳng 17">
              <a:extLst>
                <a:ext uri="{FF2B5EF4-FFF2-40B4-BE49-F238E27FC236}">
                  <a16:creationId xmlns:a16="http://schemas.microsoft.com/office/drawing/2014/main" id="{F088621F-2DDC-34EF-92C2-0FBF2429F6BD}"/>
                </a:ext>
              </a:extLst>
            </p:cNvPr>
            <p:cNvCxnSpPr>
              <a:cxnSpLocks/>
            </p:cNvCxnSpPr>
            <p:nvPr/>
          </p:nvCxnSpPr>
          <p:spPr>
            <a:xfrm>
              <a:off x="67513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Đường nối Thẳng 18">
              <a:extLst>
                <a:ext uri="{FF2B5EF4-FFF2-40B4-BE49-F238E27FC236}">
                  <a16:creationId xmlns:a16="http://schemas.microsoft.com/office/drawing/2014/main" id="{40C5CEE9-A344-C9D1-2FC2-999A272095C9}"/>
                </a:ext>
              </a:extLst>
            </p:cNvPr>
            <p:cNvCxnSpPr>
              <a:cxnSpLocks/>
            </p:cNvCxnSpPr>
            <p:nvPr/>
          </p:nvCxnSpPr>
          <p:spPr>
            <a:xfrm>
              <a:off x="76733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Đường nối Thẳng 19">
              <a:extLst>
                <a:ext uri="{FF2B5EF4-FFF2-40B4-BE49-F238E27FC236}">
                  <a16:creationId xmlns:a16="http://schemas.microsoft.com/office/drawing/2014/main" id="{ABC7EADD-FD77-A98E-EB2F-2302132E4964}"/>
                </a:ext>
              </a:extLst>
            </p:cNvPr>
            <p:cNvCxnSpPr>
              <a:cxnSpLocks/>
            </p:cNvCxnSpPr>
            <p:nvPr/>
          </p:nvCxnSpPr>
          <p:spPr>
            <a:xfrm>
              <a:off x="85953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Đường nối Thẳng 20">
              <a:extLst>
                <a:ext uri="{FF2B5EF4-FFF2-40B4-BE49-F238E27FC236}">
                  <a16:creationId xmlns:a16="http://schemas.microsoft.com/office/drawing/2014/main" id="{3F4DF00F-5522-A600-115D-89765A845BD7}"/>
                </a:ext>
              </a:extLst>
            </p:cNvPr>
            <p:cNvCxnSpPr>
              <a:cxnSpLocks/>
            </p:cNvCxnSpPr>
            <p:nvPr/>
          </p:nvCxnSpPr>
          <p:spPr>
            <a:xfrm>
              <a:off x="95173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77262498-E90A-5C09-A421-CE1EF82096E1}"/>
              </a:ext>
            </a:extLst>
          </p:cNvPr>
          <p:cNvSpPr txBox="1"/>
          <p:nvPr/>
        </p:nvSpPr>
        <p:spPr>
          <a:xfrm>
            <a:off x="990600" y="2479357"/>
            <a:ext cx="46166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60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5B75734-18C7-8C5B-0899-DFD44AB28958}"/>
              </a:ext>
            </a:extLst>
          </p:cNvPr>
          <p:cNvSpPr txBox="1"/>
          <p:nvPr/>
        </p:nvSpPr>
        <p:spPr>
          <a:xfrm>
            <a:off x="5598467" y="2479357"/>
            <a:ext cx="46166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65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D4C23BA7-CF42-45C7-7068-99CB126986B3}"/>
              </a:ext>
            </a:extLst>
          </p:cNvPr>
          <p:cNvSpPr txBox="1"/>
          <p:nvPr/>
        </p:nvSpPr>
        <p:spPr>
          <a:xfrm>
            <a:off x="10206334" y="2479357"/>
            <a:ext cx="455253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70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A8F8975D-E43C-D2CE-E41E-1F7BCC7A7E85}"/>
              </a:ext>
            </a:extLst>
          </p:cNvPr>
          <p:cNvSpPr txBox="1"/>
          <p:nvPr/>
        </p:nvSpPr>
        <p:spPr>
          <a:xfrm>
            <a:off x="2832407" y="1260157"/>
            <a:ext cx="46166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62</a:t>
            </a: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EF90E24B-0F35-84B2-E4C6-B6982BF41C0C}"/>
              </a:ext>
            </a:extLst>
          </p:cNvPr>
          <p:cNvSpPr txBox="1"/>
          <p:nvPr/>
        </p:nvSpPr>
        <p:spPr>
          <a:xfrm>
            <a:off x="7442507" y="1260157"/>
            <a:ext cx="46166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67</a:t>
            </a: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DFA055B5-91FF-50A2-7A29-0047BB06BED1}"/>
              </a:ext>
            </a:extLst>
          </p:cNvPr>
          <p:cNvCxnSpPr>
            <a:cxnSpLocks/>
          </p:cNvCxnSpPr>
          <p:nvPr/>
        </p:nvCxnSpPr>
        <p:spPr>
          <a:xfrm flipH="1">
            <a:off x="3069335" y="1734879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F7E2D730-8AAC-D9F5-3444-AE8802D415D2}"/>
              </a:ext>
            </a:extLst>
          </p:cNvPr>
          <p:cNvCxnSpPr>
            <a:cxnSpLocks/>
          </p:cNvCxnSpPr>
          <p:nvPr/>
        </p:nvCxnSpPr>
        <p:spPr>
          <a:xfrm flipH="1">
            <a:off x="7675218" y="1734879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44826D24-F263-A0E6-F47A-003026028D55}"/>
              </a:ext>
            </a:extLst>
          </p:cNvPr>
          <p:cNvSpPr txBox="1"/>
          <p:nvPr/>
        </p:nvSpPr>
        <p:spPr>
          <a:xfrm>
            <a:off x="1369370" y="3048000"/>
            <a:ext cx="1021303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62  gần với số 60 hơn số 70.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Vậy: Khi làm tròn số 62 đến hàng chục, ta được số 60 (gọi là làm tròn lùi).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67 gần với số 70 hơn số 60.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Vậy: Khi làm tròn số 67 đến hàng chục, ta được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 70 (gọi là làm tròn tiến).</a:t>
            </a:r>
          </a:p>
        </p:txBody>
      </p:sp>
    </p:spTree>
    <p:extLst>
      <p:ext uri="{BB962C8B-B14F-4D97-AF65-F5344CB8AC3E}">
        <p14:creationId xmlns:p14="http://schemas.microsoft.com/office/powerpoint/2010/main" val="105540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BBBB83A-664A-516C-4853-44EB0EAE6728}"/>
              </a:ext>
            </a:extLst>
          </p:cNvPr>
          <p:cNvSpPr txBox="1"/>
          <p:nvPr/>
        </p:nvSpPr>
        <p:spPr>
          <a:xfrm>
            <a:off x="1371600" y="762000"/>
            <a:ext cx="816409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spc="-1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Ví dụ 2: Làm tròn số 45 đến hàng chục</a:t>
            </a:r>
          </a:p>
        </p:txBody>
      </p: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4235720F-F223-5236-D836-C2036CF0CD67}"/>
              </a:ext>
            </a:extLst>
          </p:cNvPr>
          <p:cNvGrpSpPr/>
          <p:nvPr/>
        </p:nvGrpSpPr>
        <p:grpSpPr>
          <a:xfrm>
            <a:off x="990600" y="2514599"/>
            <a:ext cx="9906000" cy="304800"/>
            <a:chOff x="990600" y="1981200"/>
            <a:chExt cx="9906000" cy="304800"/>
          </a:xfrm>
        </p:grpSpPr>
        <p:cxnSp>
          <p:nvCxnSpPr>
            <p:cNvPr id="8" name="Đường kết nối Mũi tên Thẳng 7">
              <a:extLst>
                <a:ext uri="{FF2B5EF4-FFF2-40B4-BE49-F238E27FC236}">
                  <a16:creationId xmlns:a16="http://schemas.microsoft.com/office/drawing/2014/main" id="{2E2488BC-0DA5-2150-F8D4-0AD8185E9350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" y="2133600"/>
              <a:ext cx="9906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Đường nối Thẳng 9">
              <a:extLst>
                <a:ext uri="{FF2B5EF4-FFF2-40B4-BE49-F238E27FC236}">
                  <a16:creationId xmlns:a16="http://schemas.microsoft.com/office/drawing/2014/main" id="{90F0C7F9-21A4-1711-E1BF-0F97A10735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92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Đường nối Thẳng 10">
              <a:extLst>
                <a:ext uri="{FF2B5EF4-FFF2-40B4-BE49-F238E27FC236}">
                  <a16:creationId xmlns:a16="http://schemas.microsoft.com/office/drawing/2014/main" id="{A5118144-B7DF-605A-DA20-B554A7B70F7E}"/>
                </a:ext>
              </a:extLst>
            </p:cNvPr>
            <p:cNvCxnSpPr>
              <a:cxnSpLocks/>
            </p:cNvCxnSpPr>
            <p:nvPr/>
          </p:nvCxnSpPr>
          <p:spPr>
            <a:xfrm>
              <a:off x="58293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7E943175-A610-EBA2-8BEB-EF78F4DF6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4394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id="{87C3DFB9-39A4-3880-FFAC-C68565542A7A}"/>
                </a:ext>
              </a:extLst>
            </p:cNvPr>
            <p:cNvCxnSpPr>
              <a:cxnSpLocks/>
            </p:cNvCxnSpPr>
            <p:nvPr/>
          </p:nvCxnSpPr>
          <p:spPr>
            <a:xfrm>
              <a:off x="21412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Đường nối Thẳng 14">
              <a:extLst>
                <a:ext uri="{FF2B5EF4-FFF2-40B4-BE49-F238E27FC236}">
                  <a16:creationId xmlns:a16="http://schemas.microsoft.com/office/drawing/2014/main" id="{EA2F2702-19DC-7F55-E8F1-C768DF2EF84B}"/>
                </a:ext>
              </a:extLst>
            </p:cNvPr>
            <p:cNvCxnSpPr>
              <a:cxnSpLocks/>
            </p:cNvCxnSpPr>
            <p:nvPr/>
          </p:nvCxnSpPr>
          <p:spPr>
            <a:xfrm>
              <a:off x="30632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Đường nối Thẳng 15">
              <a:extLst>
                <a:ext uri="{FF2B5EF4-FFF2-40B4-BE49-F238E27FC236}">
                  <a16:creationId xmlns:a16="http://schemas.microsoft.com/office/drawing/2014/main" id="{D42AEB40-C58A-2FF5-3B7B-34EDFD804DD8}"/>
                </a:ext>
              </a:extLst>
            </p:cNvPr>
            <p:cNvCxnSpPr>
              <a:cxnSpLocks/>
            </p:cNvCxnSpPr>
            <p:nvPr/>
          </p:nvCxnSpPr>
          <p:spPr>
            <a:xfrm>
              <a:off x="39852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Đường nối Thẳng 16">
              <a:extLst>
                <a:ext uri="{FF2B5EF4-FFF2-40B4-BE49-F238E27FC236}">
                  <a16:creationId xmlns:a16="http://schemas.microsoft.com/office/drawing/2014/main" id="{7EBA2B66-95D9-387F-C358-5B3A3451C830}"/>
                </a:ext>
              </a:extLst>
            </p:cNvPr>
            <p:cNvCxnSpPr>
              <a:cxnSpLocks/>
            </p:cNvCxnSpPr>
            <p:nvPr/>
          </p:nvCxnSpPr>
          <p:spPr>
            <a:xfrm>
              <a:off x="49072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Đường nối Thẳng 17">
              <a:extLst>
                <a:ext uri="{FF2B5EF4-FFF2-40B4-BE49-F238E27FC236}">
                  <a16:creationId xmlns:a16="http://schemas.microsoft.com/office/drawing/2014/main" id="{F088621F-2DDC-34EF-92C2-0FBF2429F6BD}"/>
                </a:ext>
              </a:extLst>
            </p:cNvPr>
            <p:cNvCxnSpPr>
              <a:cxnSpLocks/>
            </p:cNvCxnSpPr>
            <p:nvPr/>
          </p:nvCxnSpPr>
          <p:spPr>
            <a:xfrm>
              <a:off x="67513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Đường nối Thẳng 18">
              <a:extLst>
                <a:ext uri="{FF2B5EF4-FFF2-40B4-BE49-F238E27FC236}">
                  <a16:creationId xmlns:a16="http://schemas.microsoft.com/office/drawing/2014/main" id="{40C5CEE9-A344-C9D1-2FC2-999A272095C9}"/>
                </a:ext>
              </a:extLst>
            </p:cNvPr>
            <p:cNvCxnSpPr>
              <a:cxnSpLocks/>
            </p:cNvCxnSpPr>
            <p:nvPr/>
          </p:nvCxnSpPr>
          <p:spPr>
            <a:xfrm>
              <a:off x="76733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Đường nối Thẳng 19">
              <a:extLst>
                <a:ext uri="{FF2B5EF4-FFF2-40B4-BE49-F238E27FC236}">
                  <a16:creationId xmlns:a16="http://schemas.microsoft.com/office/drawing/2014/main" id="{ABC7EADD-FD77-A98E-EB2F-2302132E4964}"/>
                </a:ext>
              </a:extLst>
            </p:cNvPr>
            <p:cNvCxnSpPr>
              <a:cxnSpLocks/>
            </p:cNvCxnSpPr>
            <p:nvPr/>
          </p:nvCxnSpPr>
          <p:spPr>
            <a:xfrm>
              <a:off x="85953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Đường nối Thẳng 20">
              <a:extLst>
                <a:ext uri="{FF2B5EF4-FFF2-40B4-BE49-F238E27FC236}">
                  <a16:creationId xmlns:a16="http://schemas.microsoft.com/office/drawing/2014/main" id="{3F4DF00F-5522-A600-115D-89765A845BD7}"/>
                </a:ext>
              </a:extLst>
            </p:cNvPr>
            <p:cNvCxnSpPr>
              <a:cxnSpLocks/>
            </p:cNvCxnSpPr>
            <p:nvPr/>
          </p:nvCxnSpPr>
          <p:spPr>
            <a:xfrm>
              <a:off x="95173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77262498-E90A-5C09-A421-CE1EF82096E1}"/>
              </a:ext>
            </a:extLst>
          </p:cNvPr>
          <p:cNvSpPr txBox="1"/>
          <p:nvPr/>
        </p:nvSpPr>
        <p:spPr>
          <a:xfrm>
            <a:off x="990600" y="2860357"/>
            <a:ext cx="455253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40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5B75734-18C7-8C5B-0899-DFD44AB28958}"/>
              </a:ext>
            </a:extLst>
          </p:cNvPr>
          <p:cNvSpPr txBox="1"/>
          <p:nvPr/>
        </p:nvSpPr>
        <p:spPr>
          <a:xfrm>
            <a:off x="5598467" y="2860357"/>
            <a:ext cx="455253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45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D4C23BA7-CF42-45C7-7068-99CB126986B3}"/>
              </a:ext>
            </a:extLst>
          </p:cNvPr>
          <p:cNvSpPr txBox="1"/>
          <p:nvPr/>
        </p:nvSpPr>
        <p:spPr>
          <a:xfrm>
            <a:off x="10206334" y="2860357"/>
            <a:ext cx="455253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50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A8F8975D-E43C-D2CE-E41E-1F7BCC7A7E85}"/>
              </a:ext>
            </a:extLst>
          </p:cNvPr>
          <p:cNvSpPr txBox="1"/>
          <p:nvPr/>
        </p:nvSpPr>
        <p:spPr>
          <a:xfrm>
            <a:off x="5587799" y="1647253"/>
            <a:ext cx="455253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45</a:t>
            </a: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DFA055B5-91FF-50A2-7A29-0047BB06BED1}"/>
              </a:ext>
            </a:extLst>
          </p:cNvPr>
          <p:cNvCxnSpPr>
            <a:cxnSpLocks/>
          </p:cNvCxnSpPr>
          <p:nvPr/>
        </p:nvCxnSpPr>
        <p:spPr>
          <a:xfrm flipH="1">
            <a:off x="5824727" y="2121975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44826D24-F263-A0E6-F47A-003026028D55}"/>
              </a:ext>
            </a:extLst>
          </p:cNvPr>
          <p:cNvSpPr txBox="1"/>
          <p:nvPr/>
        </p:nvSpPr>
        <p:spPr>
          <a:xfrm>
            <a:off x="1369370" y="3856672"/>
            <a:ext cx="1021303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45 cách đều hai số 40 và 50.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Quy ước: Khi làm tròn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45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chục, ta được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099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BBBB83A-664A-516C-4853-44EB0EAE6728}"/>
              </a:ext>
            </a:extLst>
          </p:cNvPr>
          <p:cNvSpPr txBox="1"/>
          <p:nvPr/>
        </p:nvSpPr>
        <p:spPr>
          <a:xfrm>
            <a:off x="1371600" y="762000"/>
            <a:ext cx="1024479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spc="-14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Ví dụ 3: Làm tròn các số 234, 279 đến hàng trăm</a:t>
            </a:r>
          </a:p>
        </p:txBody>
      </p: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4235720F-F223-5236-D836-C2036CF0CD67}"/>
              </a:ext>
            </a:extLst>
          </p:cNvPr>
          <p:cNvGrpSpPr/>
          <p:nvPr/>
        </p:nvGrpSpPr>
        <p:grpSpPr>
          <a:xfrm>
            <a:off x="990600" y="2133599"/>
            <a:ext cx="9906000" cy="304800"/>
            <a:chOff x="990600" y="1981200"/>
            <a:chExt cx="9906000" cy="304800"/>
          </a:xfrm>
        </p:grpSpPr>
        <p:cxnSp>
          <p:nvCxnSpPr>
            <p:cNvPr id="8" name="Đường kết nối Mũi tên Thẳng 7">
              <a:extLst>
                <a:ext uri="{FF2B5EF4-FFF2-40B4-BE49-F238E27FC236}">
                  <a16:creationId xmlns:a16="http://schemas.microsoft.com/office/drawing/2014/main" id="{2E2488BC-0DA5-2150-F8D4-0AD8185E9350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" y="2133600"/>
              <a:ext cx="9906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Đường nối Thẳng 9">
              <a:extLst>
                <a:ext uri="{FF2B5EF4-FFF2-40B4-BE49-F238E27FC236}">
                  <a16:creationId xmlns:a16="http://schemas.microsoft.com/office/drawing/2014/main" id="{90F0C7F9-21A4-1711-E1BF-0F97A10735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92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Đường nối Thẳng 10">
              <a:extLst>
                <a:ext uri="{FF2B5EF4-FFF2-40B4-BE49-F238E27FC236}">
                  <a16:creationId xmlns:a16="http://schemas.microsoft.com/office/drawing/2014/main" id="{A5118144-B7DF-605A-DA20-B554A7B70F7E}"/>
                </a:ext>
              </a:extLst>
            </p:cNvPr>
            <p:cNvCxnSpPr>
              <a:cxnSpLocks/>
            </p:cNvCxnSpPr>
            <p:nvPr/>
          </p:nvCxnSpPr>
          <p:spPr>
            <a:xfrm>
              <a:off x="58293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7E943175-A610-EBA2-8BEB-EF78F4DF6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4394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id="{87C3DFB9-39A4-3880-FFAC-C68565542A7A}"/>
                </a:ext>
              </a:extLst>
            </p:cNvPr>
            <p:cNvCxnSpPr>
              <a:cxnSpLocks/>
            </p:cNvCxnSpPr>
            <p:nvPr/>
          </p:nvCxnSpPr>
          <p:spPr>
            <a:xfrm>
              <a:off x="21412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Đường nối Thẳng 14">
              <a:extLst>
                <a:ext uri="{FF2B5EF4-FFF2-40B4-BE49-F238E27FC236}">
                  <a16:creationId xmlns:a16="http://schemas.microsoft.com/office/drawing/2014/main" id="{EA2F2702-19DC-7F55-E8F1-C768DF2EF84B}"/>
                </a:ext>
              </a:extLst>
            </p:cNvPr>
            <p:cNvCxnSpPr>
              <a:cxnSpLocks/>
            </p:cNvCxnSpPr>
            <p:nvPr/>
          </p:nvCxnSpPr>
          <p:spPr>
            <a:xfrm>
              <a:off x="30632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Đường nối Thẳng 15">
              <a:extLst>
                <a:ext uri="{FF2B5EF4-FFF2-40B4-BE49-F238E27FC236}">
                  <a16:creationId xmlns:a16="http://schemas.microsoft.com/office/drawing/2014/main" id="{D42AEB40-C58A-2FF5-3B7B-34EDFD804DD8}"/>
                </a:ext>
              </a:extLst>
            </p:cNvPr>
            <p:cNvCxnSpPr>
              <a:cxnSpLocks/>
            </p:cNvCxnSpPr>
            <p:nvPr/>
          </p:nvCxnSpPr>
          <p:spPr>
            <a:xfrm>
              <a:off x="39852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Đường nối Thẳng 16">
              <a:extLst>
                <a:ext uri="{FF2B5EF4-FFF2-40B4-BE49-F238E27FC236}">
                  <a16:creationId xmlns:a16="http://schemas.microsoft.com/office/drawing/2014/main" id="{7EBA2B66-95D9-387F-C358-5B3A3451C830}"/>
                </a:ext>
              </a:extLst>
            </p:cNvPr>
            <p:cNvCxnSpPr>
              <a:cxnSpLocks/>
            </p:cNvCxnSpPr>
            <p:nvPr/>
          </p:nvCxnSpPr>
          <p:spPr>
            <a:xfrm>
              <a:off x="49072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Đường nối Thẳng 17">
              <a:extLst>
                <a:ext uri="{FF2B5EF4-FFF2-40B4-BE49-F238E27FC236}">
                  <a16:creationId xmlns:a16="http://schemas.microsoft.com/office/drawing/2014/main" id="{F088621F-2DDC-34EF-92C2-0FBF2429F6BD}"/>
                </a:ext>
              </a:extLst>
            </p:cNvPr>
            <p:cNvCxnSpPr>
              <a:cxnSpLocks/>
            </p:cNvCxnSpPr>
            <p:nvPr/>
          </p:nvCxnSpPr>
          <p:spPr>
            <a:xfrm>
              <a:off x="67513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Đường nối Thẳng 18">
              <a:extLst>
                <a:ext uri="{FF2B5EF4-FFF2-40B4-BE49-F238E27FC236}">
                  <a16:creationId xmlns:a16="http://schemas.microsoft.com/office/drawing/2014/main" id="{40C5CEE9-A344-C9D1-2FC2-999A272095C9}"/>
                </a:ext>
              </a:extLst>
            </p:cNvPr>
            <p:cNvCxnSpPr>
              <a:cxnSpLocks/>
            </p:cNvCxnSpPr>
            <p:nvPr/>
          </p:nvCxnSpPr>
          <p:spPr>
            <a:xfrm>
              <a:off x="76733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Đường nối Thẳng 19">
              <a:extLst>
                <a:ext uri="{FF2B5EF4-FFF2-40B4-BE49-F238E27FC236}">
                  <a16:creationId xmlns:a16="http://schemas.microsoft.com/office/drawing/2014/main" id="{ABC7EADD-FD77-A98E-EB2F-2302132E4964}"/>
                </a:ext>
              </a:extLst>
            </p:cNvPr>
            <p:cNvCxnSpPr>
              <a:cxnSpLocks/>
            </p:cNvCxnSpPr>
            <p:nvPr/>
          </p:nvCxnSpPr>
          <p:spPr>
            <a:xfrm>
              <a:off x="85953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Đường nối Thẳng 20">
              <a:extLst>
                <a:ext uri="{FF2B5EF4-FFF2-40B4-BE49-F238E27FC236}">
                  <a16:creationId xmlns:a16="http://schemas.microsoft.com/office/drawing/2014/main" id="{3F4DF00F-5522-A600-115D-89765A845BD7}"/>
                </a:ext>
              </a:extLst>
            </p:cNvPr>
            <p:cNvCxnSpPr>
              <a:cxnSpLocks/>
            </p:cNvCxnSpPr>
            <p:nvPr/>
          </p:nvCxnSpPr>
          <p:spPr>
            <a:xfrm>
              <a:off x="95173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77262498-E90A-5C09-A421-CE1EF82096E1}"/>
              </a:ext>
            </a:extLst>
          </p:cNvPr>
          <p:cNvSpPr txBox="1"/>
          <p:nvPr/>
        </p:nvSpPr>
        <p:spPr>
          <a:xfrm>
            <a:off x="883920" y="2479357"/>
            <a:ext cx="6828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200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5B75734-18C7-8C5B-0899-DFD44AB28958}"/>
              </a:ext>
            </a:extLst>
          </p:cNvPr>
          <p:cNvSpPr txBox="1"/>
          <p:nvPr/>
        </p:nvSpPr>
        <p:spPr>
          <a:xfrm>
            <a:off x="5476547" y="2479357"/>
            <a:ext cx="6828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250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D4C23BA7-CF42-45C7-7068-99CB126986B3}"/>
              </a:ext>
            </a:extLst>
          </p:cNvPr>
          <p:cNvSpPr txBox="1"/>
          <p:nvPr/>
        </p:nvSpPr>
        <p:spPr>
          <a:xfrm>
            <a:off x="10099654" y="2479357"/>
            <a:ext cx="6828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300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A8F8975D-E43C-D2CE-E41E-1F7BCC7A7E85}"/>
              </a:ext>
            </a:extLst>
          </p:cNvPr>
          <p:cNvSpPr txBox="1"/>
          <p:nvPr/>
        </p:nvSpPr>
        <p:spPr>
          <a:xfrm>
            <a:off x="4021127" y="1290637"/>
            <a:ext cx="6828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234</a:t>
            </a: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EF90E24B-0F35-84B2-E4C6-B6982BF41C0C}"/>
              </a:ext>
            </a:extLst>
          </p:cNvPr>
          <p:cNvSpPr txBox="1"/>
          <p:nvPr/>
        </p:nvSpPr>
        <p:spPr>
          <a:xfrm>
            <a:off x="8189267" y="1305877"/>
            <a:ext cx="6828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279</a:t>
            </a: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DFA055B5-91FF-50A2-7A29-0047BB06BED1}"/>
              </a:ext>
            </a:extLst>
          </p:cNvPr>
          <p:cNvCxnSpPr>
            <a:cxnSpLocks/>
          </p:cNvCxnSpPr>
          <p:nvPr/>
        </p:nvCxnSpPr>
        <p:spPr>
          <a:xfrm flipH="1">
            <a:off x="4395215" y="1765359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F7E2D730-8AAC-D9F5-3444-AE8802D415D2}"/>
              </a:ext>
            </a:extLst>
          </p:cNvPr>
          <p:cNvCxnSpPr>
            <a:cxnSpLocks/>
          </p:cNvCxnSpPr>
          <p:nvPr/>
        </p:nvCxnSpPr>
        <p:spPr>
          <a:xfrm flipH="1">
            <a:off x="8498178" y="1750119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44826D24-F263-A0E6-F47A-003026028D55}"/>
              </a:ext>
            </a:extLst>
          </p:cNvPr>
          <p:cNvSpPr txBox="1"/>
          <p:nvPr/>
        </p:nvSpPr>
        <p:spPr>
          <a:xfrm>
            <a:off x="1369370" y="3048000"/>
            <a:ext cx="1021303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234 gần với số 200 hơn số 300.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Vậy: Khi làm tròn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234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trăm, ta được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200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279 gần với số 300 hơn số 200.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Vậy: Khi làm tròn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279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trăm, ta được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300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310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BBBB83A-664A-516C-4853-44EB0EAE6728}"/>
              </a:ext>
            </a:extLst>
          </p:cNvPr>
          <p:cNvSpPr txBox="1"/>
          <p:nvPr/>
        </p:nvSpPr>
        <p:spPr>
          <a:xfrm>
            <a:off x="1371600" y="762000"/>
            <a:ext cx="8293937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spc="-1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Ví dụ 4: Làm tròn số 450 đến hàng trăm</a:t>
            </a:r>
          </a:p>
        </p:txBody>
      </p: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4235720F-F223-5236-D836-C2036CF0CD67}"/>
              </a:ext>
            </a:extLst>
          </p:cNvPr>
          <p:cNvGrpSpPr/>
          <p:nvPr/>
        </p:nvGrpSpPr>
        <p:grpSpPr>
          <a:xfrm>
            <a:off x="990600" y="2514599"/>
            <a:ext cx="9906000" cy="304800"/>
            <a:chOff x="990600" y="1981200"/>
            <a:chExt cx="9906000" cy="304800"/>
          </a:xfrm>
        </p:grpSpPr>
        <p:cxnSp>
          <p:nvCxnSpPr>
            <p:cNvPr id="8" name="Đường kết nối Mũi tên Thẳng 7">
              <a:extLst>
                <a:ext uri="{FF2B5EF4-FFF2-40B4-BE49-F238E27FC236}">
                  <a16:creationId xmlns:a16="http://schemas.microsoft.com/office/drawing/2014/main" id="{2E2488BC-0DA5-2150-F8D4-0AD8185E9350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" y="2133600"/>
              <a:ext cx="9906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Đường nối Thẳng 9">
              <a:extLst>
                <a:ext uri="{FF2B5EF4-FFF2-40B4-BE49-F238E27FC236}">
                  <a16:creationId xmlns:a16="http://schemas.microsoft.com/office/drawing/2014/main" id="{90F0C7F9-21A4-1711-E1BF-0F97A10735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92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Đường nối Thẳng 10">
              <a:extLst>
                <a:ext uri="{FF2B5EF4-FFF2-40B4-BE49-F238E27FC236}">
                  <a16:creationId xmlns:a16="http://schemas.microsoft.com/office/drawing/2014/main" id="{A5118144-B7DF-605A-DA20-B554A7B70F7E}"/>
                </a:ext>
              </a:extLst>
            </p:cNvPr>
            <p:cNvCxnSpPr>
              <a:cxnSpLocks/>
            </p:cNvCxnSpPr>
            <p:nvPr/>
          </p:nvCxnSpPr>
          <p:spPr>
            <a:xfrm>
              <a:off x="58293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7E943175-A610-EBA2-8BEB-EF78F4DF6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4394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id="{87C3DFB9-39A4-3880-FFAC-C68565542A7A}"/>
                </a:ext>
              </a:extLst>
            </p:cNvPr>
            <p:cNvCxnSpPr>
              <a:cxnSpLocks/>
            </p:cNvCxnSpPr>
            <p:nvPr/>
          </p:nvCxnSpPr>
          <p:spPr>
            <a:xfrm>
              <a:off x="21412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Đường nối Thẳng 14">
              <a:extLst>
                <a:ext uri="{FF2B5EF4-FFF2-40B4-BE49-F238E27FC236}">
                  <a16:creationId xmlns:a16="http://schemas.microsoft.com/office/drawing/2014/main" id="{EA2F2702-19DC-7F55-E8F1-C768DF2EF84B}"/>
                </a:ext>
              </a:extLst>
            </p:cNvPr>
            <p:cNvCxnSpPr>
              <a:cxnSpLocks/>
            </p:cNvCxnSpPr>
            <p:nvPr/>
          </p:nvCxnSpPr>
          <p:spPr>
            <a:xfrm>
              <a:off x="30632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Đường nối Thẳng 15">
              <a:extLst>
                <a:ext uri="{FF2B5EF4-FFF2-40B4-BE49-F238E27FC236}">
                  <a16:creationId xmlns:a16="http://schemas.microsoft.com/office/drawing/2014/main" id="{D42AEB40-C58A-2FF5-3B7B-34EDFD804DD8}"/>
                </a:ext>
              </a:extLst>
            </p:cNvPr>
            <p:cNvCxnSpPr>
              <a:cxnSpLocks/>
            </p:cNvCxnSpPr>
            <p:nvPr/>
          </p:nvCxnSpPr>
          <p:spPr>
            <a:xfrm>
              <a:off x="39852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Đường nối Thẳng 16">
              <a:extLst>
                <a:ext uri="{FF2B5EF4-FFF2-40B4-BE49-F238E27FC236}">
                  <a16:creationId xmlns:a16="http://schemas.microsoft.com/office/drawing/2014/main" id="{7EBA2B66-95D9-387F-C358-5B3A3451C830}"/>
                </a:ext>
              </a:extLst>
            </p:cNvPr>
            <p:cNvCxnSpPr>
              <a:cxnSpLocks/>
            </p:cNvCxnSpPr>
            <p:nvPr/>
          </p:nvCxnSpPr>
          <p:spPr>
            <a:xfrm>
              <a:off x="49072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Đường nối Thẳng 17">
              <a:extLst>
                <a:ext uri="{FF2B5EF4-FFF2-40B4-BE49-F238E27FC236}">
                  <a16:creationId xmlns:a16="http://schemas.microsoft.com/office/drawing/2014/main" id="{F088621F-2DDC-34EF-92C2-0FBF2429F6BD}"/>
                </a:ext>
              </a:extLst>
            </p:cNvPr>
            <p:cNvCxnSpPr>
              <a:cxnSpLocks/>
            </p:cNvCxnSpPr>
            <p:nvPr/>
          </p:nvCxnSpPr>
          <p:spPr>
            <a:xfrm>
              <a:off x="67513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Đường nối Thẳng 18">
              <a:extLst>
                <a:ext uri="{FF2B5EF4-FFF2-40B4-BE49-F238E27FC236}">
                  <a16:creationId xmlns:a16="http://schemas.microsoft.com/office/drawing/2014/main" id="{40C5CEE9-A344-C9D1-2FC2-999A272095C9}"/>
                </a:ext>
              </a:extLst>
            </p:cNvPr>
            <p:cNvCxnSpPr>
              <a:cxnSpLocks/>
            </p:cNvCxnSpPr>
            <p:nvPr/>
          </p:nvCxnSpPr>
          <p:spPr>
            <a:xfrm>
              <a:off x="76733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Đường nối Thẳng 19">
              <a:extLst>
                <a:ext uri="{FF2B5EF4-FFF2-40B4-BE49-F238E27FC236}">
                  <a16:creationId xmlns:a16="http://schemas.microsoft.com/office/drawing/2014/main" id="{ABC7EADD-FD77-A98E-EB2F-2302132E4964}"/>
                </a:ext>
              </a:extLst>
            </p:cNvPr>
            <p:cNvCxnSpPr>
              <a:cxnSpLocks/>
            </p:cNvCxnSpPr>
            <p:nvPr/>
          </p:nvCxnSpPr>
          <p:spPr>
            <a:xfrm>
              <a:off x="85953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Đường nối Thẳng 20">
              <a:extLst>
                <a:ext uri="{FF2B5EF4-FFF2-40B4-BE49-F238E27FC236}">
                  <a16:creationId xmlns:a16="http://schemas.microsoft.com/office/drawing/2014/main" id="{3F4DF00F-5522-A600-115D-89765A845BD7}"/>
                </a:ext>
              </a:extLst>
            </p:cNvPr>
            <p:cNvCxnSpPr>
              <a:cxnSpLocks/>
            </p:cNvCxnSpPr>
            <p:nvPr/>
          </p:nvCxnSpPr>
          <p:spPr>
            <a:xfrm>
              <a:off x="95173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77262498-E90A-5C09-A421-CE1EF82096E1}"/>
              </a:ext>
            </a:extLst>
          </p:cNvPr>
          <p:cNvSpPr txBox="1"/>
          <p:nvPr/>
        </p:nvSpPr>
        <p:spPr>
          <a:xfrm>
            <a:off x="990600" y="2860357"/>
            <a:ext cx="6828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400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5B75734-18C7-8C5B-0899-DFD44AB28958}"/>
              </a:ext>
            </a:extLst>
          </p:cNvPr>
          <p:cNvSpPr txBox="1"/>
          <p:nvPr/>
        </p:nvSpPr>
        <p:spPr>
          <a:xfrm>
            <a:off x="5598467" y="2860357"/>
            <a:ext cx="6828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450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D4C23BA7-CF42-45C7-7068-99CB126986B3}"/>
              </a:ext>
            </a:extLst>
          </p:cNvPr>
          <p:cNvSpPr txBox="1"/>
          <p:nvPr/>
        </p:nvSpPr>
        <p:spPr>
          <a:xfrm>
            <a:off x="10206334" y="2860357"/>
            <a:ext cx="6828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500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A8F8975D-E43C-D2CE-E41E-1F7BCC7A7E85}"/>
              </a:ext>
            </a:extLst>
          </p:cNvPr>
          <p:cNvSpPr txBox="1"/>
          <p:nvPr/>
        </p:nvSpPr>
        <p:spPr>
          <a:xfrm>
            <a:off x="5587799" y="1647253"/>
            <a:ext cx="6828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450</a:t>
            </a: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DFA055B5-91FF-50A2-7A29-0047BB06BED1}"/>
              </a:ext>
            </a:extLst>
          </p:cNvPr>
          <p:cNvCxnSpPr>
            <a:cxnSpLocks/>
          </p:cNvCxnSpPr>
          <p:nvPr/>
        </p:nvCxnSpPr>
        <p:spPr>
          <a:xfrm flipH="1">
            <a:off x="5824727" y="2121975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44826D24-F263-A0E6-F47A-003026028D55}"/>
              </a:ext>
            </a:extLst>
          </p:cNvPr>
          <p:cNvSpPr txBox="1"/>
          <p:nvPr/>
        </p:nvSpPr>
        <p:spPr>
          <a:xfrm>
            <a:off x="1369370" y="3856672"/>
            <a:ext cx="1021303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450 cách đều hai số 400 và 500.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Quy ước: Khi làm tròn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450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ctrăm, ta được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500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951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88CE7E3-3777-2CC8-69DC-609110D72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0" y="2127391"/>
            <a:ext cx="10254361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4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22762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1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 sát tia số rồi làm tròn các số 44, 57, 72, 85 đến hàng chục: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A60896A-B2BE-EEBB-552C-AF94774ECB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1" t="42050" r="14716" b="27070"/>
          <a:stretch/>
        </p:blipFill>
        <p:spPr>
          <a:xfrm>
            <a:off x="609600" y="2011680"/>
            <a:ext cx="10798668" cy="1524000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24B7D76-C308-8EF1-2439-4B7D8D420BAF}"/>
              </a:ext>
            </a:extLst>
          </p:cNvPr>
          <p:cNvSpPr txBox="1"/>
          <p:nvPr/>
        </p:nvSpPr>
        <p:spPr>
          <a:xfrm>
            <a:off x="1863654" y="3800475"/>
            <a:ext cx="8290560" cy="2390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</a:t>
            </a:r>
            <a:r>
              <a:rPr lang="nl-NL" sz="3200" b="1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44 </a:t>
            </a: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chục được </a:t>
            </a:r>
            <a:r>
              <a:rPr lang="nl-NL" sz="3200" b="1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40</a:t>
            </a:r>
            <a:endParaRPr lang="en-US" sz="3200">
              <a:effectLst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algn="just">
              <a:lnSpc>
                <a:spcPct val="120000"/>
              </a:lnSpc>
            </a:pP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</a:t>
            </a:r>
            <a:r>
              <a:rPr lang="nl-NL" sz="3200" b="1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57</a:t>
            </a: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đến hàng chục được </a:t>
            </a:r>
            <a:r>
              <a:rPr lang="nl-NL" sz="3200" b="1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60</a:t>
            </a:r>
            <a:endParaRPr lang="en-US" sz="3200">
              <a:effectLst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algn="just">
              <a:lnSpc>
                <a:spcPct val="120000"/>
              </a:lnSpc>
            </a:pP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</a:t>
            </a:r>
            <a:r>
              <a:rPr lang="nl-NL" sz="3200" b="1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72</a:t>
            </a: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đến hàng chục được </a:t>
            </a:r>
            <a:r>
              <a:rPr lang="nl-NL" sz="3200" b="1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70</a:t>
            </a:r>
            <a:endParaRPr lang="en-US" sz="3200">
              <a:effectLst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algn="just">
              <a:lnSpc>
                <a:spcPct val="120000"/>
              </a:lnSpc>
            </a:pP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</a:t>
            </a:r>
            <a:r>
              <a:rPr lang="nl-NL" sz="3200" b="1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85</a:t>
            </a: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đến hàng chục được </a:t>
            </a:r>
            <a:r>
              <a:rPr lang="nl-NL" sz="3200" b="1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90</a:t>
            </a:r>
            <a:endParaRPr lang="en-US" sz="3200">
              <a:effectLst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43043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2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 sát tia số rồi làm tròn các số 312, 350, 384 đến hàng trăm: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24B7D76-C308-8EF1-2439-4B7D8D420BAF}"/>
              </a:ext>
            </a:extLst>
          </p:cNvPr>
          <p:cNvSpPr txBox="1"/>
          <p:nvPr/>
        </p:nvSpPr>
        <p:spPr>
          <a:xfrm>
            <a:off x="1950720" y="3886200"/>
            <a:ext cx="82905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312 </a:t>
            </a:r>
            <a:r>
              <a:rPr lang="nl-NL" sz="40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trăm được </a:t>
            </a:r>
            <a:r>
              <a:rPr lang="nl-NL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300</a:t>
            </a:r>
            <a:endParaRPr lang="en-US" sz="400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algn="ctr"/>
            <a:r>
              <a:rPr lang="nl-NL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350 </a:t>
            </a:r>
            <a:r>
              <a:rPr lang="nl-NL" sz="40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trăm được </a:t>
            </a:r>
            <a:r>
              <a:rPr lang="nl-NL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400</a:t>
            </a:r>
            <a:endParaRPr lang="en-US" sz="400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algn="ctr"/>
            <a:r>
              <a:rPr lang="nl-NL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384 </a:t>
            </a:r>
            <a:r>
              <a:rPr lang="nl-NL" sz="40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trăm được </a:t>
            </a:r>
            <a:r>
              <a:rPr lang="nl-NL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400</a:t>
            </a:r>
            <a:endParaRPr lang="en-US" sz="400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AFE0815B-5FDC-B526-D1D3-B6BA7B3A45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1" t="42752" r="15469" b="24411"/>
          <a:stretch/>
        </p:blipFill>
        <p:spPr>
          <a:xfrm>
            <a:off x="639106" y="1770848"/>
            <a:ext cx="10729934" cy="175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4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1C2C101-4E3A-4591-B455-D64C3133C7F4}"/>
              </a:ext>
            </a:extLst>
          </p:cNvPr>
          <p:cNvSpPr txBox="1"/>
          <p:nvPr/>
        </p:nvSpPr>
        <p:spPr>
          <a:xfrm>
            <a:off x="381000" y="304800"/>
            <a:ext cx="322204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3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A01295E-9ED3-6D99-638D-3A324EAEB123}"/>
              </a:ext>
            </a:extLst>
          </p:cNvPr>
          <p:cNvSpPr txBox="1"/>
          <p:nvPr/>
        </p:nvSpPr>
        <p:spPr>
          <a:xfrm>
            <a:off x="1219200" y="937065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Đức muốn chọn một hộp kẹo có khoảng 200 viên. Theo em, Đức nên chọn hộp kẹo nào?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7F2D761D-656A-73F9-7395-9BA8026070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3" t="42128" r="10730" b="21286"/>
          <a:stretch/>
        </p:blipFill>
        <p:spPr>
          <a:xfrm>
            <a:off x="670559" y="2057400"/>
            <a:ext cx="10604271" cy="1965960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7442CBD-1072-E205-11EE-7B1DCD5D10F5}"/>
              </a:ext>
            </a:extLst>
          </p:cNvPr>
          <p:cNvSpPr txBox="1"/>
          <p:nvPr/>
        </p:nvSpPr>
        <p:spPr>
          <a:xfrm>
            <a:off x="1584960" y="4297680"/>
            <a:ext cx="9631680" cy="1799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Đức muốn chọn hộp kẹo có khoảng </a:t>
            </a: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200 viên. Vậy </a:t>
            </a:r>
            <a:r>
              <a:rPr lang="vi-VN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Đức nên chọn hộp kẹo </a:t>
            </a:r>
            <a:r>
              <a:rPr lang="nl-NL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A. </a:t>
            </a:r>
            <a:r>
              <a:rPr lang="vi-VN" sz="320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Vì hộp A có số kẹo được làm tròn là 200 viên.</a:t>
            </a:r>
            <a:endParaRPr lang="en-US" sz="2800">
              <a:effectLst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7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5625E91-D5BE-42DF-7409-A71C2D3F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51" y="2130440"/>
            <a:ext cx="6852498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C0A7EBA-A8CF-D860-43CE-584BCDCA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36" y="3429000"/>
            <a:ext cx="5114925" cy="306895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7A27269-9CBA-0E59-59AA-E4AA046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87" y="1524000"/>
            <a:ext cx="7858425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DBD4582F-D991-AD51-86D7-95549466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2" y="2286000"/>
            <a:ext cx="88869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1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73609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Hãy đọc số này</a:t>
            </a:r>
          </a:p>
          <a:p>
            <a:pPr algn="ctr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1 860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3636182"/>
            <a:ext cx="736091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Một nghìn tám trăm sáu mươi</a:t>
            </a:r>
          </a:p>
        </p:txBody>
      </p:sp>
    </p:spTree>
    <p:extLst>
      <p:ext uri="{BB962C8B-B14F-4D97-AF65-F5344CB8AC3E}">
        <p14:creationId xmlns:p14="http://schemas.microsoft.com/office/powerpoint/2010/main" val="36247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73609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Hãy đọc số này</a:t>
            </a:r>
          </a:p>
          <a:p>
            <a:pPr algn="ctr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6 550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3636182"/>
            <a:ext cx="736091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Sáu nghìn năm trăm năm mươi</a:t>
            </a:r>
          </a:p>
        </p:txBody>
      </p:sp>
    </p:spTree>
    <p:extLst>
      <p:ext uri="{BB962C8B-B14F-4D97-AF65-F5344CB8AC3E}">
        <p14:creationId xmlns:p14="http://schemas.microsoft.com/office/powerpoint/2010/main" val="414454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73609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Hãy đọc số này</a:t>
            </a:r>
          </a:p>
          <a:p>
            <a:pPr algn="ctr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43 010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3636182"/>
            <a:ext cx="736091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Bốn mươi ba nghìn không trăm mười</a:t>
            </a:r>
          </a:p>
        </p:txBody>
      </p:sp>
    </p:spTree>
    <p:extLst>
      <p:ext uri="{BB962C8B-B14F-4D97-AF65-F5344CB8AC3E}">
        <p14:creationId xmlns:p14="http://schemas.microsoft.com/office/powerpoint/2010/main" val="5879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73609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Hãy đọc số này</a:t>
            </a:r>
          </a:p>
          <a:p>
            <a:pPr algn="ctr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96 100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3636182"/>
            <a:ext cx="736091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Chín mươi sáu nghìn một trăm</a:t>
            </a:r>
          </a:p>
        </p:txBody>
      </p:sp>
    </p:spTree>
    <p:extLst>
      <p:ext uri="{BB962C8B-B14F-4D97-AF65-F5344CB8AC3E}">
        <p14:creationId xmlns:p14="http://schemas.microsoft.com/office/powerpoint/2010/main" val="120710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7DB17716-E11A-DA31-A987-9467F1E6DB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3122" y1="43101" x2="34113" y2="50930"/>
                        <a14:foregroundMark x1="39461" y1="63333" x2="43621" y2="72403"/>
                        <a14:foregroundMark x1="47464" y1="53023" x2="48455" y2="67519"/>
                        <a14:foregroundMark x1="50238" y1="77442" x2="49604" y2="72093"/>
                        <a14:foregroundMark x1="42472" y1="81473" x2="42829" y2="76047"/>
                        <a14:foregroundMark x1="31339" y1="79535" x2="32250" y2="72946"/>
                        <a14:foregroundMark x1="48257" y1="50233" x2="47583" y2="54961"/>
                        <a14:foregroundMark x1="60380" y1="45891" x2="59707" y2="70000"/>
                        <a14:foregroundMark x1="59707" y1="70000" x2="60777" y2="78605"/>
                        <a14:foregroundMark x1="60777" y1="78605" x2="60301" y2="83411"/>
                        <a14:foregroundMark x1="19849" y1="44186" x2="19572" y2="84961"/>
                        <a14:foregroundMark x1="29715" y1="75891" x2="30349" y2="79922"/>
                        <a14:foregroundMark x1="57924" y1="51550" x2="57924" y2="51550"/>
                        <a14:foregroundMark x1="57845" y1="50388" x2="57845" y2="50388"/>
                        <a14:foregroundMark x1="57964" y1="52326" x2="57964" y2="54884"/>
                        <a14:foregroundMark x1="63510" y1="50698" x2="63352" y2="51705"/>
                        <a14:foregroundMark x1="29160" y1="76899" x2="29120" y2="78992"/>
                        <a14:backgroundMark x1="28428" y1="78942" x2="28487" y2="80465"/>
                        <a14:backgroundMark x1="26704" y1="34729" x2="28346" y2="768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62" t="38750" r="34667" b="12500"/>
          <a:stretch/>
        </p:blipFill>
        <p:spPr>
          <a:xfrm>
            <a:off x="2133600" y="2743200"/>
            <a:ext cx="7543800" cy="3724154"/>
          </a:xfrm>
          <a:prstGeom prst="rect">
            <a:avLst/>
          </a:prstGeom>
        </p:spPr>
      </p:pic>
      <p:sp>
        <p:nvSpPr>
          <p:cNvPr id="6" name="Bong bóng Lời nói: Hình chữ nhật với Góc Tròn 5">
            <a:extLst>
              <a:ext uri="{FF2B5EF4-FFF2-40B4-BE49-F238E27FC236}">
                <a16:creationId xmlns:a16="http://schemas.microsoft.com/office/drawing/2014/main" id="{E356B169-B865-51A8-65F9-C1EDA79D849A}"/>
              </a:ext>
            </a:extLst>
          </p:cNvPr>
          <p:cNvSpPr/>
          <p:nvPr/>
        </p:nvSpPr>
        <p:spPr>
          <a:xfrm>
            <a:off x="914400" y="1371600"/>
            <a:ext cx="5638800" cy="1699431"/>
          </a:xfrm>
          <a:custGeom>
            <a:avLst/>
            <a:gdLst>
              <a:gd name="connsiteX0" fmla="*/ 0 w 5638800"/>
              <a:gd name="connsiteY0" fmla="*/ 203204 h 1219200"/>
              <a:gd name="connsiteX1" fmla="*/ 203204 w 5638800"/>
              <a:gd name="connsiteY1" fmla="*/ 0 h 1219200"/>
              <a:gd name="connsiteX2" fmla="*/ 939800 w 5638800"/>
              <a:gd name="connsiteY2" fmla="*/ 0 h 1219200"/>
              <a:gd name="connsiteX3" fmla="*/ 939800 w 5638800"/>
              <a:gd name="connsiteY3" fmla="*/ 0 h 1219200"/>
              <a:gd name="connsiteX4" fmla="*/ 2349500 w 5638800"/>
              <a:gd name="connsiteY4" fmla="*/ 0 h 1219200"/>
              <a:gd name="connsiteX5" fmla="*/ 5435596 w 5638800"/>
              <a:gd name="connsiteY5" fmla="*/ 0 h 1219200"/>
              <a:gd name="connsiteX6" fmla="*/ 5638800 w 5638800"/>
              <a:gd name="connsiteY6" fmla="*/ 203204 h 1219200"/>
              <a:gd name="connsiteX7" fmla="*/ 5638800 w 5638800"/>
              <a:gd name="connsiteY7" fmla="*/ 711200 h 1219200"/>
              <a:gd name="connsiteX8" fmla="*/ 5638800 w 5638800"/>
              <a:gd name="connsiteY8" fmla="*/ 711200 h 1219200"/>
              <a:gd name="connsiteX9" fmla="*/ 5638800 w 5638800"/>
              <a:gd name="connsiteY9" fmla="*/ 1016000 h 1219200"/>
              <a:gd name="connsiteX10" fmla="*/ 5638800 w 5638800"/>
              <a:gd name="connsiteY10" fmla="*/ 1015996 h 1219200"/>
              <a:gd name="connsiteX11" fmla="*/ 5435596 w 5638800"/>
              <a:gd name="connsiteY11" fmla="*/ 1219200 h 1219200"/>
              <a:gd name="connsiteX12" fmla="*/ 2349500 w 5638800"/>
              <a:gd name="connsiteY12" fmla="*/ 1219200 h 1219200"/>
              <a:gd name="connsiteX13" fmla="*/ 1965517 w 5638800"/>
              <a:gd name="connsiteY13" fmla="*/ 1775631 h 1219200"/>
              <a:gd name="connsiteX14" fmla="*/ 939800 w 5638800"/>
              <a:gd name="connsiteY14" fmla="*/ 1219200 h 1219200"/>
              <a:gd name="connsiteX15" fmla="*/ 203204 w 5638800"/>
              <a:gd name="connsiteY15" fmla="*/ 1219200 h 1219200"/>
              <a:gd name="connsiteX16" fmla="*/ 0 w 5638800"/>
              <a:gd name="connsiteY16" fmla="*/ 1015996 h 1219200"/>
              <a:gd name="connsiteX17" fmla="*/ 0 w 5638800"/>
              <a:gd name="connsiteY17" fmla="*/ 1016000 h 1219200"/>
              <a:gd name="connsiteX18" fmla="*/ 0 w 5638800"/>
              <a:gd name="connsiteY18" fmla="*/ 711200 h 1219200"/>
              <a:gd name="connsiteX19" fmla="*/ 0 w 5638800"/>
              <a:gd name="connsiteY19" fmla="*/ 711200 h 1219200"/>
              <a:gd name="connsiteX20" fmla="*/ 0 w 5638800"/>
              <a:gd name="connsiteY20" fmla="*/ 203204 h 1219200"/>
              <a:gd name="connsiteX0" fmla="*/ 0 w 5638800"/>
              <a:gd name="connsiteY0" fmla="*/ 203204 h 1775631"/>
              <a:gd name="connsiteX1" fmla="*/ 203204 w 5638800"/>
              <a:gd name="connsiteY1" fmla="*/ 0 h 1775631"/>
              <a:gd name="connsiteX2" fmla="*/ 939800 w 5638800"/>
              <a:gd name="connsiteY2" fmla="*/ 0 h 1775631"/>
              <a:gd name="connsiteX3" fmla="*/ 939800 w 5638800"/>
              <a:gd name="connsiteY3" fmla="*/ 0 h 1775631"/>
              <a:gd name="connsiteX4" fmla="*/ 2349500 w 5638800"/>
              <a:gd name="connsiteY4" fmla="*/ 0 h 1775631"/>
              <a:gd name="connsiteX5" fmla="*/ 5435596 w 5638800"/>
              <a:gd name="connsiteY5" fmla="*/ 0 h 1775631"/>
              <a:gd name="connsiteX6" fmla="*/ 5638800 w 5638800"/>
              <a:gd name="connsiteY6" fmla="*/ 203204 h 1775631"/>
              <a:gd name="connsiteX7" fmla="*/ 5638800 w 5638800"/>
              <a:gd name="connsiteY7" fmla="*/ 711200 h 1775631"/>
              <a:gd name="connsiteX8" fmla="*/ 5638800 w 5638800"/>
              <a:gd name="connsiteY8" fmla="*/ 711200 h 1775631"/>
              <a:gd name="connsiteX9" fmla="*/ 5638800 w 5638800"/>
              <a:gd name="connsiteY9" fmla="*/ 1016000 h 1775631"/>
              <a:gd name="connsiteX10" fmla="*/ 5638800 w 5638800"/>
              <a:gd name="connsiteY10" fmla="*/ 1015996 h 1775631"/>
              <a:gd name="connsiteX11" fmla="*/ 5435596 w 5638800"/>
              <a:gd name="connsiteY11" fmla="*/ 1219200 h 1775631"/>
              <a:gd name="connsiteX12" fmla="*/ 1498896 w 5638800"/>
              <a:gd name="connsiteY12" fmla="*/ 1208568 h 1775631"/>
              <a:gd name="connsiteX13" fmla="*/ 1965517 w 5638800"/>
              <a:gd name="connsiteY13" fmla="*/ 1775631 h 1775631"/>
              <a:gd name="connsiteX14" fmla="*/ 939800 w 5638800"/>
              <a:gd name="connsiteY14" fmla="*/ 1219200 h 1775631"/>
              <a:gd name="connsiteX15" fmla="*/ 203204 w 5638800"/>
              <a:gd name="connsiteY15" fmla="*/ 1219200 h 1775631"/>
              <a:gd name="connsiteX16" fmla="*/ 0 w 5638800"/>
              <a:gd name="connsiteY16" fmla="*/ 1015996 h 1775631"/>
              <a:gd name="connsiteX17" fmla="*/ 0 w 5638800"/>
              <a:gd name="connsiteY17" fmla="*/ 1016000 h 1775631"/>
              <a:gd name="connsiteX18" fmla="*/ 0 w 5638800"/>
              <a:gd name="connsiteY18" fmla="*/ 711200 h 1775631"/>
              <a:gd name="connsiteX19" fmla="*/ 0 w 5638800"/>
              <a:gd name="connsiteY19" fmla="*/ 711200 h 1775631"/>
              <a:gd name="connsiteX20" fmla="*/ 0 w 5638800"/>
              <a:gd name="connsiteY20" fmla="*/ 203204 h 1775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638800" h="1775631">
                <a:moveTo>
                  <a:pt x="0" y="203204"/>
                </a:moveTo>
                <a:cubicBezTo>
                  <a:pt x="0" y="90978"/>
                  <a:pt x="90978" y="0"/>
                  <a:pt x="203204" y="0"/>
                </a:cubicBezTo>
                <a:lnTo>
                  <a:pt x="939800" y="0"/>
                </a:lnTo>
                <a:lnTo>
                  <a:pt x="939800" y="0"/>
                </a:lnTo>
                <a:lnTo>
                  <a:pt x="2349500" y="0"/>
                </a:lnTo>
                <a:lnTo>
                  <a:pt x="5435596" y="0"/>
                </a:lnTo>
                <a:cubicBezTo>
                  <a:pt x="5547822" y="0"/>
                  <a:pt x="5638800" y="90978"/>
                  <a:pt x="5638800" y="203204"/>
                </a:cubicBezTo>
                <a:lnTo>
                  <a:pt x="5638800" y="711200"/>
                </a:lnTo>
                <a:lnTo>
                  <a:pt x="5638800" y="711200"/>
                </a:lnTo>
                <a:lnTo>
                  <a:pt x="5638800" y="1016000"/>
                </a:lnTo>
                <a:lnTo>
                  <a:pt x="5638800" y="1015996"/>
                </a:lnTo>
                <a:cubicBezTo>
                  <a:pt x="5638800" y="1128222"/>
                  <a:pt x="5547822" y="1219200"/>
                  <a:pt x="5435596" y="1219200"/>
                </a:cubicBezTo>
                <a:lnTo>
                  <a:pt x="1498896" y="1208568"/>
                </a:lnTo>
                <a:lnTo>
                  <a:pt x="1965517" y="1775631"/>
                </a:lnTo>
                <a:lnTo>
                  <a:pt x="939800" y="1219200"/>
                </a:lnTo>
                <a:lnTo>
                  <a:pt x="203204" y="1219200"/>
                </a:lnTo>
                <a:cubicBezTo>
                  <a:pt x="90978" y="1219200"/>
                  <a:pt x="0" y="1128222"/>
                  <a:pt x="0" y="1015996"/>
                </a:cubicBezTo>
                <a:lnTo>
                  <a:pt x="0" y="1016000"/>
                </a:lnTo>
                <a:lnTo>
                  <a:pt x="0" y="711200"/>
                </a:lnTo>
                <a:lnTo>
                  <a:pt x="0" y="711200"/>
                </a:lnTo>
                <a:lnTo>
                  <a:pt x="0" y="203204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1000"/>
              </a:lnSpc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Bình A có khoảng 300 viên sỏi.</a:t>
            </a:r>
          </a:p>
          <a:p>
            <a:pPr>
              <a:lnSpc>
                <a:spcPct val="121000"/>
              </a:lnSpc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Bình B có khoảng 80 viên sỏi.</a:t>
            </a:r>
          </a:p>
          <a:p>
            <a:pPr>
              <a:lnSpc>
                <a:spcPct val="121000"/>
              </a:lnSpc>
            </a:pPr>
            <a:endParaRPr lang="en-US" sz="2800">
              <a:solidFill>
                <a:schemeClr val="tx1">
                  <a:lumMod val="65000"/>
                  <a:lumOff val="3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Bong bóng Lời nói: Hình chữ nhật với Góc Tròn 6">
            <a:extLst>
              <a:ext uri="{FF2B5EF4-FFF2-40B4-BE49-F238E27FC236}">
                <a16:creationId xmlns:a16="http://schemas.microsoft.com/office/drawing/2014/main" id="{55EF42F8-F1EE-9507-32A4-6DB1A442D7E2}"/>
              </a:ext>
            </a:extLst>
          </p:cNvPr>
          <p:cNvSpPr/>
          <p:nvPr/>
        </p:nvSpPr>
        <p:spPr>
          <a:xfrm>
            <a:off x="7010400" y="1295400"/>
            <a:ext cx="4267200" cy="1219200"/>
          </a:xfrm>
          <a:prstGeom prst="wedgeRoundRectCallout">
            <a:avLst>
              <a:gd name="adj1" fmla="val -6879"/>
              <a:gd name="adj2" fmla="val 106977"/>
              <a:gd name="adj3" fmla="val 16667"/>
            </a:avLst>
          </a:prstGeom>
          <a:solidFill>
            <a:schemeClr val="bg1"/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Bình C có khoảng 200 viên sỏi. </a:t>
            </a:r>
          </a:p>
        </p:txBody>
      </p: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7AF4C135-1548-182E-3238-E6AAEBC22949}"/>
              </a:ext>
            </a:extLst>
          </p:cNvPr>
          <p:cNvGrpSpPr/>
          <p:nvPr/>
        </p:nvGrpSpPr>
        <p:grpSpPr>
          <a:xfrm>
            <a:off x="9443219" y="4219347"/>
            <a:ext cx="2716883" cy="2643969"/>
            <a:chOff x="9443219" y="4219347"/>
            <a:chExt cx="2716883" cy="2643969"/>
          </a:xfrm>
        </p:grpSpPr>
        <p:pic>
          <p:nvPicPr>
            <p:cNvPr id="5" name="Hình ảnh 4">
              <a:extLst>
                <a:ext uri="{FF2B5EF4-FFF2-40B4-BE49-F238E27FC236}">
                  <a16:creationId xmlns:a16="http://schemas.microsoft.com/office/drawing/2014/main" id="{1542B132-6F29-0489-22B1-A17A33E5A2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0233" b="84031" l="66997" r="89501">
                          <a14:foregroundMark x1="79635" y1="62093" x2="79517" y2="80465"/>
                          <a14:foregroundMark x1="79715" y1="83023" x2="79715" y2="84031"/>
                          <a14:foregroundMark x1="77298" y1="83178" x2="77298" y2="83178"/>
                          <a14:foregroundMark x1="71870" y1="40233" x2="72979" y2="52481"/>
                          <a14:foregroundMark x1="80745" y1="41240" x2="81141" y2="48295"/>
                          <a14:foregroundMark x1="68027" y1="45581" x2="89025" y2="42558"/>
                          <a14:foregroundMark x1="89025" y1="42558" x2="89501" y2="42791"/>
                          <a14:foregroundMark x1="68146" y1="43566" x2="68344" y2="50465"/>
                          <a14:foregroundMark x1="69849" y1="52248" x2="83637" y2="48140"/>
                          <a14:foregroundMark x1="82528" y1="50698" x2="87599" y2="51628"/>
                          <a14:foregroundMark x1="86292" y1="44574" x2="86292" y2="44574"/>
                          <a14:foregroundMark x1="75079" y1="49457" x2="75079" y2="49457"/>
                          <a14:foregroundMark x1="73693" y1="50078" x2="73693" y2="50078"/>
                          <a14:foregroundMark x1="70365" y1="49690" x2="70365" y2="49690"/>
                          <a14:foregroundMark x1="67036" y1="45736" x2="67036" y2="45736"/>
                          <a14:foregroundMark x1="84548" y1="55814" x2="84548" y2="55814"/>
                          <a14:foregroundMark x1="83756" y1="56822" x2="83756" y2="56822"/>
                          <a14:foregroundMark x1="81220" y1="60310" x2="81418" y2="67597"/>
                          <a14:foregroundMark x1="83241" y1="65039" x2="83756" y2="69612"/>
                          <a14:foregroundMark x1="85261" y1="67597" x2="84984" y2="70155"/>
                          <a14:foregroundMark x1="76189" y1="66434" x2="79517" y2="66434"/>
                          <a14:foregroundMark x1="77496" y1="60543" x2="78526" y2="63256"/>
                          <a14:foregroundMark x1="83043" y1="76124" x2="83162" y2="77132"/>
                          <a14:foregroundMark x1="81339" y1="79225" x2="81656" y2="81395"/>
                          <a14:foregroundMark x1="79715" y1="83566" x2="80428" y2="83566"/>
                          <a14:foregroundMark x1="77496" y1="83411" x2="78922" y2="83566"/>
                          <a14:foregroundMark x1="80547" y1="83566" x2="82448" y2="84031"/>
                          <a14:foregroundMark x1="77615" y1="72791" x2="82845" y2="75736"/>
                          <a14:foregroundMark x1="77021" y1="70000" x2="77615" y2="73178"/>
                          <a14:foregroundMark x1="85460" y1="53798" x2="85460" y2="537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32" t="35848" r="8115" b="15117"/>
            <a:stretch/>
          </p:blipFill>
          <p:spPr>
            <a:xfrm>
              <a:off x="9443219" y="4219347"/>
              <a:ext cx="2716883" cy="2643969"/>
            </a:xfrm>
            <a:prstGeom prst="rect">
              <a:avLst/>
            </a:prstGeom>
          </p:spPr>
        </p:pic>
        <p:sp>
          <p:nvSpPr>
            <p:cNvPr id="8" name="Hình chữ nhật: Góc Tròn 7">
              <a:extLst>
                <a:ext uri="{FF2B5EF4-FFF2-40B4-BE49-F238E27FC236}">
                  <a16:creationId xmlns:a16="http://schemas.microsoft.com/office/drawing/2014/main" id="{14B2A184-E672-61FD-04F3-E518DF39BE20}"/>
                </a:ext>
              </a:extLst>
            </p:cNvPr>
            <p:cNvSpPr/>
            <p:nvPr/>
          </p:nvSpPr>
          <p:spPr>
            <a:xfrm>
              <a:off x="9601200" y="4495800"/>
              <a:ext cx="2362200" cy="609600"/>
            </a:xfrm>
            <a:prstGeom prst="roundRect">
              <a:avLst>
                <a:gd name="adj" fmla="val 41086"/>
              </a:avLst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Hình Bầu dục 8">
              <a:extLst>
                <a:ext uri="{FF2B5EF4-FFF2-40B4-BE49-F238E27FC236}">
                  <a16:creationId xmlns:a16="http://schemas.microsoft.com/office/drawing/2014/main" id="{2BF127B8-C9F5-3428-514C-A3CDD62B8FB7}"/>
                </a:ext>
              </a:extLst>
            </p:cNvPr>
            <p:cNvSpPr/>
            <p:nvPr/>
          </p:nvSpPr>
          <p:spPr>
            <a:xfrm>
              <a:off x="11353800" y="5176284"/>
              <a:ext cx="152400" cy="152400"/>
            </a:xfrm>
            <a:prstGeom prst="ellipse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ình Bầu dục 9">
              <a:extLst>
                <a:ext uri="{FF2B5EF4-FFF2-40B4-BE49-F238E27FC236}">
                  <a16:creationId xmlns:a16="http://schemas.microsoft.com/office/drawing/2014/main" id="{B3F8AB6C-F1C5-14E4-939A-B7C77F1DAA15}"/>
                </a:ext>
              </a:extLst>
            </p:cNvPr>
            <p:cNvSpPr/>
            <p:nvPr/>
          </p:nvSpPr>
          <p:spPr>
            <a:xfrm>
              <a:off x="11201400" y="5486400"/>
              <a:ext cx="76200" cy="76200"/>
            </a:xfrm>
            <a:prstGeom prst="ellipse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ình Bầu dục 10">
              <a:extLst>
                <a:ext uri="{FF2B5EF4-FFF2-40B4-BE49-F238E27FC236}">
                  <a16:creationId xmlns:a16="http://schemas.microsoft.com/office/drawing/2014/main" id="{C6580F4E-E6F9-E86F-9AB1-CCEA6794E360}"/>
                </a:ext>
              </a:extLst>
            </p:cNvPr>
            <p:cNvSpPr/>
            <p:nvPr/>
          </p:nvSpPr>
          <p:spPr>
            <a:xfrm>
              <a:off x="11281410" y="5355183"/>
              <a:ext cx="102870" cy="102870"/>
            </a:xfrm>
            <a:prstGeom prst="ellipse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0324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3F51743-7C35-EC25-3443-5CB95502E563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76DEE25-4D89-3C9E-03BF-645BEC17FDD7}"/>
              </a:ext>
            </a:extLst>
          </p:cNvPr>
          <p:cNvSpPr txBox="1"/>
          <p:nvPr/>
        </p:nvSpPr>
        <p:spPr>
          <a:xfrm>
            <a:off x="1467273" y="3516292"/>
            <a:ext cx="9257470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Làm tròn số đến hàng chục,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hàng trăm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47E34E1-EE7B-8901-7321-E3508A048A4F}"/>
              </a:ext>
            </a:extLst>
          </p:cNvPr>
          <p:cNvSpPr txBox="1"/>
          <p:nvPr/>
        </p:nvSpPr>
        <p:spPr>
          <a:xfrm>
            <a:off x="1370348" y="914400"/>
            <a:ext cx="945130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400">
                <a:solidFill>
                  <a:schemeClr val="tx1">
                    <a:lumMod val="50000"/>
                    <a:lumOff val="50000"/>
                  </a:schemeClr>
                </a:solidFill>
                <a:latin typeface="SVN-Anastasia" panose="020B0606040200020203" pitchFamily="34" charset="0"/>
              </a:rPr>
              <a:t>Thứ ... ngày ... tháng ... năm 20 ...</a:t>
            </a:r>
          </a:p>
        </p:txBody>
      </p:sp>
    </p:spTree>
    <p:extLst>
      <p:ext uri="{BB962C8B-B14F-4D97-AF65-F5344CB8AC3E}">
        <p14:creationId xmlns:p14="http://schemas.microsoft.com/office/powerpoint/2010/main" val="23268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F2FFBB1A-8355-0837-30AF-41412788B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307" y="2057400"/>
            <a:ext cx="1026538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6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Chủ đề Offic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105</TotalTime>
  <Words>515</Words>
  <Application>Microsoft Office PowerPoint</Application>
  <PresentationFormat>Widescreen</PresentationFormat>
  <Paragraphs>74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#9Slide02 Noi dung dai</vt:lpstr>
      <vt:lpstr>#9Slide03 AllRoundGothic</vt:lpstr>
      <vt:lpstr>Arial</vt:lpstr>
      <vt:lpstr>AvantGarde</vt:lpstr>
      <vt:lpstr>SVN-Anastasia</vt:lpstr>
      <vt:lpstr>SVN-Ziclets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MY PC</dc:creator>
  <cp:keywords>9Slide</cp:keywords>
  <dc:description>9Slide.vn</dc:description>
  <cp:lastModifiedBy>Administrator</cp:lastModifiedBy>
  <cp:revision>8</cp:revision>
  <dcterms:created xsi:type="dcterms:W3CDTF">2023-01-15T09:20:24Z</dcterms:created>
  <dcterms:modified xsi:type="dcterms:W3CDTF">2024-07-02T15:23:58Z</dcterms:modified>
  <cp:category>9Slide.vn</cp:category>
  <cp:contentStatus>9Slide</cp:contentStatus>
</cp:coreProperties>
</file>