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2" r:id="rId9"/>
    <p:sldId id="264" r:id="rId10"/>
    <p:sldId id="273" r:id="rId11"/>
    <p:sldId id="274" r:id="rId12"/>
    <p:sldId id="271" r:id="rId13"/>
    <p:sldId id="266" r:id="rId14"/>
    <p:sldId id="278" r:id="rId15"/>
    <p:sldId id="279" r:id="rId16"/>
    <p:sldId id="277" r:id="rId17"/>
    <p:sldId id="280" r:id="rId18"/>
    <p:sldId id="281" r:id="rId19"/>
    <p:sldId id="267" r:id="rId20"/>
    <p:sldId id="265" r:id="rId21"/>
    <p:sldId id="26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DEB0"/>
    <a:srgbClr val="F3B0C2"/>
    <a:srgbClr val="CBE0F1"/>
    <a:srgbClr val="D7FDFE"/>
    <a:srgbClr val="7FB1F8"/>
    <a:srgbClr val="80B1F6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0927" autoAdjust="0"/>
  </p:normalViewPr>
  <p:slideViewPr>
    <p:cSldViewPr showGuides="1">
      <p:cViewPr varScale="1">
        <p:scale>
          <a:sx n="65" d="100"/>
          <a:sy n="65" d="100"/>
        </p:scale>
        <p:origin x="9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5">
            <a:extLst>
              <a:ext uri="{FF2B5EF4-FFF2-40B4-BE49-F238E27FC236}">
                <a16:creationId xmlns:a16="http://schemas.microsoft.com/office/drawing/2014/main" id="{12C503AC-9EB7-6ED3-E174-0F13247FB5CA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1">
            <a:extLst>
              <a:ext uri="{FF2B5EF4-FFF2-40B4-BE49-F238E27FC236}">
                <a16:creationId xmlns:a16="http://schemas.microsoft.com/office/drawing/2014/main" id="{641A10BF-DE58-DE31-D6A9-DF747AC9CEC7}"/>
              </a:ext>
            </a:extLst>
          </p:cNvPr>
          <p:cNvGrpSpPr/>
          <p:nvPr userDrawn="1"/>
        </p:nvGrpSpPr>
        <p:grpSpPr>
          <a:xfrm>
            <a:off x="645160" y="568325"/>
            <a:ext cx="11521440" cy="5760720"/>
            <a:chOff x="645160" y="568325"/>
            <a:chExt cx="11521440" cy="576072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5C3D7E43-902C-872E-A875-152BAE7A6B25}"/>
                </a:ext>
              </a:extLst>
            </p:cNvPr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20" descr="erw">
              <a:extLst>
                <a:ext uri="{FF2B5EF4-FFF2-40B4-BE49-F238E27FC236}">
                  <a16:creationId xmlns:a16="http://schemas.microsoft.com/office/drawing/2014/main" id="{1C508C37-DA06-7254-3DB3-65F5D62EC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5160" y="568325"/>
              <a:ext cx="11521440" cy="5760720"/>
            </a:xfrm>
            <a:prstGeom prst="rect">
              <a:avLst/>
            </a:prstGeom>
          </p:spPr>
        </p:pic>
      </p:grpSp>
      <p:pic>
        <p:nvPicPr>
          <p:cNvPr id="9" name="图片 11" descr="未标题-2">
            <a:extLst>
              <a:ext uri="{FF2B5EF4-FFF2-40B4-BE49-F238E27FC236}">
                <a16:creationId xmlns:a16="http://schemas.microsoft.com/office/drawing/2014/main" id="{85638DAA-B6F0-8CB0-ABD5-938EC16984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0" name="图片 12" descr="未标题-3">
            <a:extLst>
              <a:ext uri="{FF2B5EF4-FFF2-40B4-BE49-F238E27FC236}">
                <a16:creationId xmlns:a16="http://schemas.microsoft.com/office/drawing/2014/main" id="{B169C846-F010-4AC8-4B49-7FEB205A34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1" name="图片 13" descr="未标题-4">
            <a:extLst>
              <a:ext uri="{FF2B5EF4-FFF2-40B4-BE49-F238E27FC236}">
                <a16:creationId xmlns:a16="http://schemas.microsoft.com/office/drawing/2014/main" id="{6392ACCE-D87D-DCCA-3991-DC71A51A075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645160" y="568325"/>
            <a:ext cx="11521440" cy="5760720"/>
            <a:chOff x="645160" y="568325"/>
            <a:chExt cx="11521440" cy="5760720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5160" y="56832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3E5F3B5-171C-CBA2-0C8A-B605105328D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60" y="4904394"/>
            <a:ext cx="2581275" cy="20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8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335280" y="548640"/>
            <a:ext cx="11521440" cy="5842635"/>
            <a:chOff x="335280" y="548640"/>
            <a:chExt cx="11521440" cy="5842635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 userDrawn="1"/>
          </p:nvSpPr>
          <p:spPr>
            <a:xfrm>
              <a:off x="595313" y="790575"/>
              <a:ext cx="10854055" cy="5600700"/>
            </a:xfrm>
            <a:prstGeom prst="rect">
              <a:avLst/>
            </a:prstGeom>
            <a:solidFill>
              <a:schemeClr val="bg1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" y="548640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5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335280" y="548640"/>
            <a:ext cx="11521440" cy="5842635"/>
            <a:chOff x="335280" y="548640"/>
            <a:chExt cx="11521440" cy="5842635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 userDrawn="1"/>
          </p:nvSpPr>
          <p:spPr>
            <a:xfrm>
              <a:off x="595313" y="790575"/>
              <a:ext cx="10854055" cy="5600700"/>
            </a:xfrm>
            <a:prstGeom prst="rect">
              <a:avLst/>
            </a:prstGeom>
            <a:solidFill>
              <a:schemeClr val="bg1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" y="548640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3E5F3B5-171C-CBA2-0C8A-B605105328D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60" y="4904394"/>
            <a:ext cx="2581275" cy="20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4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id="{70A5E0A3-60D0-3F4B-7FD1-23F23C939842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6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7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4D218CF1-368E-2731-6019-20772027A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45"/>
          <a:stretch/>
        </p:blipFill>
        <p:spPr>
          <a:xfrm>
            <a:off x="-1920240" y="0"/>
            <a:ext cx="18897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14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  <p:sldLayoutId id="2147483657" r:id="rId3"/>
    <p:sldLayoutId id="2147483656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4D76FF9-DAE2-24B7-C3A3-F7DC84C08074}"/>
              </a:ext>
            </a:extLst>
          </p:cNvPr>
          <p:cNvSpPr txBox="1"/>
          <p:nvPr/>
        </p:nvSpPr>
        <p:spPr>
          <a:xfrm>
            <a:off x="1428216" y="1021139"/>
            <a:ext cx="933556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lang="vi-VN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2B1778D-6875-7C0D-5FC7-651B65B32621}"/>
              </a:ext>
            </a:extLst>
          </p:cNvPr>
          <p:cNvSpPr txBox="1"/>
          <p:nvPr/>
        </p:nvSpPr>
        <p:spPr>
          <a:xfrm>
            <a:off x="4020913" y="1930161"/>
            <a:ext cx="4150175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88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BE0F1"/>
                </a:solidFill>
                <a:latin typeface="SVN-Ziclets" panose="02000603000000000000" pitchFamily="2" charset="0"/>
              </a:rPr>
              <a:t>TOÁN 3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F239B32-218C-B523-FC0D-7B28D7E02FA1}"/>
              </a:ext>
            </a:extLst>
          </p:cNvPr>
          <p:cNvSpPr txBox="1"/>
          <p:nvPr/>
        </p:nvSpPr>
        <p:spPr>
          <a:xfrm>
            <a:off x="1364295" y="3516292"/>
            <a:ext cx="9463424" cy="141269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Làm tròn số đến hàng nghìn,</a:t>
            </a:r>
          </a:p>
          <a:p>
            <a:pPr algn="ctr">
              <a:lnSpc>
                <a:spcPct val="85000"/>
              </a:lnSpc>
            </a:pPr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hàng chục nghìn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1DE3E71-AF13-330C-F8CE-6616EFE2477F}"/>
              </a:ext>
            </a:extLst>
          </p:cNvPr>
          <p:cNvSpPr txBox="1"/>
          <p:nvPr/>
        </p:nvSpPr>
        <p:spPr>
          <a:xfrm>
            <a:off x="6003827" y="5102423"/>
            <a:ext cx="184346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8DEB0"/>
                </a:solidFill>
                <a:latin typeface="#9Slide03 AllRoundGothic" panose="020B0703020202020104" pitchFamily="34" charset="0"/>
              </a:rPr>
              <a:t> 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7F919B53-4EEB-A080-AD2B-ECED605AA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2218" y="3991894"/>
            <a:ext cx="2490981" cy="2485106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12542670-67FD-4AE3-0CFA-4DF19F6590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4181558"/>
            <a:ext cx="2324144" cy="2158305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8B183BE3-6E6A-76EB-96F0-10F47614B800}"/>
              </a:ext>
            </a:extLst>
          </p:cNvPr>
          <p:cNvSpPr txBox="1"/>
          <p:nvPr/>
        </p:nvSpPr>
        <p:spPr>
          <a:xfrm>
            <a:off x="5167862" y="5102423"/>
            <a:ext cx="1856277" cy="70634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8DEB0"/>
                </a:solidFill>
                <a:latin typeface="#9Slide03 AllRoundGothic" panose="020B0703020202020104" pitchFamily="34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28170795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BBBB83A-664A-516C-4853-44EB0EAE6728}"/>
              </a:ext>
            </a:extLst>
          </p:cNvPr>
          <p:cNvSpPr txBox="1"/>
          <p:nvPr/>
        </p:nvSpPr>
        <p:spPr>
          <a:xfrm>
            <a:off x="1371600" y="762000"/>
            <a:ext cx="9828011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 spc="-1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Ví dụ 1: Làm tròn các số 8 100, 8 700 đến hàng nghìn</a:t>
            </a:r>
          </a:p>
        </p:txBody>
      </p: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4235720F-F223-5236-D836-C2036CF0CD67}"/>
              </a:ext>
            </a:extLst>
          </p:cNvPr>
          <p:cNvGrpSpPr/>
          <p:nvPr/>
        </p:nvGrpSpPr>
        <p:grpSpPr>
          <a:xfrm>
            <a:off x="990600" y="2133599"/>
            <a:ext cx="9906000" cy="304800"/>
            <a:chOff x="990600" y="1981200"/>
            <a:chExt cx="9906000" cy="304800"/>
          </a:xfrm>
        </p:grpSpPr>
        <p:cxnSp>
          <p:nvCxnSpPr>
            <p:cNvPr id="8" name="Đường kết nối Mũi tên Thẳng 7">
              <a:extLst>
                <a:ext uri="{FF2B5EF4-FFF2-40B4-BE49-F238E27FC236}">
                  <a16:creationId xmlns:a16="http://schemas.microsoft.com/office/drawing/2014/main" id="{2E2488BC-0DA5-2150-F8D4-0AD8185E9350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" y="2133600"/>
              <a:ext cx="9906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Đường nối Thẳng 9">
              <a:extLst>
                <a:ext uri="{FF2B5EF4-FFF2-40B4-BE49-F238E27FC236}">
                  <a16:creationId xmlns:a16="http://schemas.microsoft.com/office/drawing/2014/main" id="{90F0C7F9-21A4-1711-E1BF-0F97A1073527}"/>
                </a:ext>
              </a:extLst>
            </p:cNvPr>
            <p:cNvCxnSpPr>
              <a:cxnSpLocks/>
            </p:cNvCxnSpPr>
            <p:nvPr/>
          </p:nvCxnSpPr>
          <p:spPr>
            <a:xfrm>
              <a:off x="12192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Đường nối Thẳng 10">
              <a:extLst>
                <a:ext uri="{FF2B5EF4-FFF2-40B4-BE49-F238E27FC236}">
                  <a16:creationId xmlns:a16="http://schemas.microsoft.com/office/drawing/2014/main" id="{A5118144-B7DF-605A-DA20-B554A7B70F7E}"/>
                </a:ext>
              </a:extLst>
            </p:cNvPr>
            <p:cNvCxnSpPr>
              <a:cxnSpLocks/>
            </p:cNvCxnSpPr>
            <p:nvPr/>
          </p:nvCxnSpPr>
          <p:spPr>
            <a:xfrm>
              <a:off x="58293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Đường nối Thẳng 11">
              <a:extLst>
                <a:ext uri="{FF2B5EF4-FFF2-40B4-BE49-F238E27FC236}">
                  <a16:creationId xmlns:a16="http://schemas.microsoft.com/office/drawing/2014/main" id="{7E943175-A610-EBA2-8BEB-EF78F4DF6EF6}"/>
                </a:ext>
              </a:extLst>
            </p:cNvPr>
            <p:cNvCxnSpPr>
              <a:cxnSpLocks/>
            </p:cNvCxnSpPr>
            <p:nvPr/>
          </p:nvCxnSpPr>
          <p:spPr>
            <a:xfrm>
              <a:off x="104394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Đường nối Thẳng 13">
              <a:extLst>
                <a:ext uri="{FF2B5EF4-FFF2-40B4-BE49-F238E27FC236}">
                  <a16:creationId xmlns:a16="http://schemas.microsoft.com/office/drawing/2014/main" id="{87C3DFB9-39A4-3880-FFAC-C68565542A7A}"/>
                </a:ext>
              </a:extLst>
            </p:cNvPr>
            <p:cNvCxnSpPr>
              <a:cxnSpLocks/>
            </p:cNvCxnSpPr>
            <p:nvPr/>
          </p:nvCxnSpPr>
          <p:spPr>
            <a:xfrm>
              <a:off x="214122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Đường nối Thẳng 14">
              <a:extLst>
                <a:ext uri="{FF2B5EF4-FFF2-40B4-BE49-F238E27FC236}">
                  <a16:creationId xmlns:a16="http://schemas.microsoft.com/office/drawing/2014/main" id="{EA2F2702-19DC-7F55-E8F1-C768DF2EF84B}"/>
                </a:ext>
              </a:extLst>
            </p:cNvPr>
            <p:cNvCxnSpPr>
              <a:cxnSpLocks/>
            </p:cNvCxnSpPr>
            <p:nvPr/>
          </p:nvCxnSpPr>
          <p:spPr>
            <a:xfrm>
              <a:off x="306324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Đường nối Thẳng 15">
              <a:extLst>
                <a:ext uri="{FF2B5EF4-FFF2-40B4-BE49-F238E27FC236}">
                  <a16:creationId xmlns:a16="http://schemas.microsoft.com/office/drawing/2014/main" id="{D42AEB40-C58A-2FF5-3B7B-34EDFD804DD8}"/>
                </a:ext>
              </a:extLst>
            </p:cNvPr>
            <p:cNvCxnSpPr>
              <a:cxnSpLocks/>
            </p:cNvCxnSpPr>
            <p:nvPr/>
          </p:nvCxnSpPr>
          <p:spPr>
            <a:xfrm>
              <a:off x="398526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Đường nối Thẳng 16">
              <a:extLst>
                <a:ext uri="{FF2B5EF4-FFF2-40B4-BE49-F238E27FC236}">
                  <a16:creationId xmlns:a16="http://schemas.microsoft.com/office/drawing/2014/main" id="{7EBA2B66-95D9-387F-C358-5B3A3451C830}"/>
                </a:ext>
              </a:extLst>
            </p:cNvPr>
            <p:cNvCxnSpPr>
              <a:cxnSpLocks/>
            </p:cNvCxnSpPr>
            <p:nvPr/>
          </p:nvCxnSpPr>
          <p:spPr>
            <a:xfrm>
              <a:off x="490728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Đường nối Thẳng 17">
              <a:extLst>
                <a:ext uri="{FF2B5EF4-FFF2-40B4-BE49-F238E27FC236}">
                  <a16:creationId xmlns:a16="http://schemas.microsoft.com/office/drawing/2014/main" id="{F088621F-2DDC-34EF-92C2-0FBF2429F6BD}"/>
                </a:ext>
              </a:extLst>
            </p:cNvPr>
            <p:cNvCxnSpPr>
              <a:cxnSpLocks/>
            </p:cNvCxnSpPr>
            <p:nvPr/>
          </p:nvCxnSpPr>
          <p:spPr>
            <a:xfrm>
              <a:off x="675132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Đường nối Thẳng 18">
              <a:extLst>
                <a:ext uri="{FF2B5EF4-FFF2-40B4-BE49-F238E27FC236}">
                  <a16:creationId xmlns:a16="http://schemas.microsoft.com/office/drawing/2014/main" id="{40C5CEE9-A344-C9D1-2FC2-999A272095C9}"/>
                </a:ext>
              </a:extLst>
            </p:cNvPr>
            <p:cNvCxnSpPr>
              <a:cxnSpLocks/>
            </p:cNvCxnSpPr>
            <p:nvPr/>
          </p:nvCxnSpPr>
          <p:spPr>
            <a:xfrm>
              <a:off x="767334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Đường nối Thẳng 19">
              <a:extLst>
                <a:ext uri="{FF2B5EF4-FFF2-40B4-BE49-F238E27FC236}">
                  <a16:creationId xmlns:a16="http://schemas.microsoft.com/office/drawing/2014/main" id="{ABC7EADD-FD77-A98E-EB2F-2302132E4964}"/>
                </a:ext>
              </a:extLst>
            </p:cNvPr>
            <p:cNvCxnSpPr>
              <a:cxnSpLocks/>
            </p:cNvCxnSpPr>
            <p:nvPr/>
          </p:nvCxnSpPr>
          <p:spPr>
            <a:xfrm>
              <a:off x="859536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Đường nối Thẳng 20">
              <a:extLst>
                <a:ext uri="{FF2B5EF4-FFF2-40B4-BE49-F238E27FC236}">
                  <a16:creationId xmlns:a16="http://schemas.microsoft.com/office/drawing/2014/main" id="{3F4DF00F-5522-A600-115D-89765A845BD7}"/>
                </a:ext>
              </a:extLst>
            </p:cNvPr>
            <p:cNvCxnSpPr>
              <a:cxnSpLocks/>
            </p:cNvCxnSpPr>
            <p:nvPr/>
          </p:nvCxnSpPr>
          <p:spPr>
            <a:xfrm>
              <a:off x="951738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77262498-E90A-5C09-A421-CE1EF82096E1}"/>
              </a:ext>
            </a:extLst>
          </p:cNvPr>
          <p:cNvSpPr txBox="1"/>
          <p:nvPr/>
        </p:nvSpPr>
        <p:spPr>
          <a:xfrm>
            <a:off x="655320" y="2489517"/>
            <a:ext cx="102431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8 000</a:t>
            </a: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F5B75734-18C7-8C5B-0899-DFD44AB28958}"/>
              </a:ext>
            </a:extLst>
          </p:cNvPr>
          <p:cNvSpPr txBox="1"/>
          <p:nvPr/>
        </p:nvSpPr>
        <p:spPr>
          <a:xfrm>
            <a:off x="5303827" y="2479357"/>
            <a:ext cx="102431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8 500</a:t>
            </a: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D4C23BA7-CF42-45C7-7068-99CB126986B3}"/>
              </a:ext>
            </a:extLst>
          </p:cNvPr>
          <p:cNvSpPr txBox="1"/>
          <p:nvPr/>
        </p:nvSpPr>
        <p:spPr>
          <a:xfrm>
            <a:off x="9921854" y="2479357"/>
            <a:ext cx="102431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9 000</a:t>
            </a: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A8F8975D-E43C-D2CE-E41E-1F7BCC7A7E85}"/>
              </a:ext>
            </a:extLst>
          </p:cNvPr>
          <p:cNvSpPr txBox="1"/>
          <p:nvPr/>
        </p:nvSpPr>
        <p:spPr>
          <a:xfrm>
            <a:off x="1674167" y="1270317"/>
            <a:ext cx="102431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 b="1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8 100</a:t>
            </a:r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EF90E24B-0F35-84B2-E4C6-B6982BF41C0C}"/>
              </a:ext>
            </a:extLst>
          </p:cNvPr>
          <p:cNvSpPr txBox="1"/>
          <p:nvPr/>
        </p:nvSpPr>
        <p:spPr>
          <a:xfrm>
            <a:off x="7158027" y="1260157"/>
            <a:ext cx="102431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 b="1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8 700</a:t>
            </a:r>
          </a:p>
        </p:txBody>
      </p:sp>
      <p:cxnSp>
        <p:nvCxnSpPr>
          <p:cNvPr id="29" name="Đường kết nối Mũi tên Thẳng 28">
            <a:extLst>
              <a:ext uri="{FF2B5EF4-FFF2-40B4-BE49-F238E27FC236}">
                <a16:creationId xmlns:a16="http://schemas.microsoft.com/office/drawing/2014/main" id="{DFA055B5-91FF-50A2-7A29-0047BB06BED1}"/>
              </a:ext>
            </a:extLst>
          </p:cNvPr>
          <p:cNvCxnSpPr>
            <a:cxnSpLocks/>
          </p:cNvCxnSpPr>
          <p:nvPr/>
        </p:nvCxnSpPr>
        <p:spPr>
          <a:xfrm flipH="1">
            <a:off x="2144775" y="1734879"/>
            <a:ext cx="1" cy="53339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Đường kết nối Mũi tên Thẳng 29">
            <a:extLst>
              <a:ext uri="{FF2B5EF4-FFF2-40B4-BE49-F238E27FC236}">
                <a16:creationId xmlns:a16="http://schemas.microsoft.com/office/drawing/2014/main" id="{F7E2D730-8AAC-D9F5-3444-AE8802D415D2}"/>
              </a:ext>
            </a:extLst>
          </p:cNvPr>
          <p:cNvCxnSpPr>
            <a:cxnSpLocks/>
          </p:cNvCxnSpPr>
          <p:nvPr/>
        </p:nvCxnSpPr>
        <p:spPr>
          <a:xfrm flipH="1">
            <a:off x="7675218" y="1734879"/>
            <a:ext cx="1" cy="53339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44826D24-F263-A0E6-F47A-003026028D55}"/>
              </a:ext>
            </a:extLst>
          </p:cNvPr>
          <p:cNvSpPr txBox="1"/>
          <p:nvPr/>
        </p:nvSpPr>
        <p:spPr>
          <a:xfrm>
            <a:off x="1369370" y="3048000"/>
            <a:ext cx="10213030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Ta thấy: Số 8 100  gần với số 8 000 hơn số 9 000.</a:t>
            </a:r>
          </a:p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Vậy: Khi làm tròn số </a:t>
            </a:r>
            <a:r>
              <a:rPr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8 100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nghìn, ta được số </a:t>
            </a:r>
            <a:r>
              <a:rPr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8 000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Ta thấy: Số 8 700 gần với số 9 000 hơn số 8 000.</a:t>
            </a:r>
          </a:p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Vậy: Khi làm tròn số </a:t>
            </a:r>
            <a:r>
              <a:rPr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8 700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nghìn, ta </a:t>
            </a:r>
          </a:p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 số </a:t>
            </a:r>
            <a:r>
              <a:rPr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9 000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540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24" grpId="0"/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BBBB83A-664A-516C-4853-44EB0EAE6728}"/>
              </a:ext>
            </a:extLst>
          </p:cNvPr>
          <p:cNvSpPr txBox="1"/>
          <p:nvPr/>
        </p:nvSpPr>
        <p:spPr>
          <a:xfrm>
            <a:off x="1371600" y="762000"/>
            <a:ext cx="884537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600" spc="-1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Ví dụ 2: Làm tròn số 2 500 đến hàng nghìn</a:t>
            </a:r>
          </a:p>
        </p:txBody>
      </p: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4235720F-F223-5236-D836-C2036CF0CD67}"/>
              </a:ext>
            </a:extLst>
          </p:cNvPr>
          <p:cNvGrpSpPr/>
          <p:nvPr/>
        </p:nvGrpSpPr>
        <p:grpSpPr>
          <a:xfrm>
            <a:off x="990600" y="2514599"/>
            <a:ext cx="9906000" cy="304800"/>
            <a:chOff x="990600" y="1981200"/>
            <a:chExt cx="9906000" cy="304800"/>
          </a:xfrm>
        </p:grpSpPr>
        <p:cxnSp>
          <p:nvCxnSpPr>
            <p:cNvPr id="8" name="Đường kết nối Mũi tên Thẳng 7">
              <a:extLst>
                <a:ext uri="{FF2B5EF4-FFF2-40B4-BE49-F238E27FC236}">
                  <a16:creationId xmlns:a16="http://schemas.microsoft.com/office/drawing/2014/main" id="{2E2488BC-0DA5-2150-F8D4-0AD8185E9350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" y="2133600"/>
              <a:ext cx="9906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Đường nối Thẳng 9">
              <a:extLst>
                <a:ext uri="{FF2B5EF4-FFF2-40B4-BE49-F238E27FC236}">
                  <a16:creationId xmlns:a16="http://schemas.microsoft.com/office/drawing/2014/main" id="{90F0C7F9-21A4-1711-E1BF-0F97A1073527}"/>
                </a:ext>
              </a:extLst>
            </p:cNvPr>
            <p:cNvCxnSpPr>
              <a:cxnSpLocks/>
            </p:cNvCxnSpPr>
            <p:nvPr/>
          </p:nvCxnSpPr>
          <p:spPr>
            <a:xfrm>
              <a:off x="12192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Đường nối Thẳng 10">
              <a:extLst>
                <a:ext uri="{FF2B5EF4-FFF2-40B4-BE49-F238E27FC236}">
                  <a16:creationId xmlns:a16="http://schemas.microsoft.com/office/drawing/2014/main" id="{A5118144-B7DF-605A-DA20-B554A7B70F7E}"/>
                </a:ext>
              </a:extLst>
            </p:cNvPr>
            <p:cNvCxnSpPr>
              <a:cxnSpLocks/>
            </p:cNvCxnSpPr>
            <p:nvPr/>
          </p:nvCxnSpPr>
          <p:spPr>
            <a:xfrm>
              <a:off x="58293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Đường nối Thẳng 11">
              <a:extLst>
                <a:ext uri="{FF2B5EF4-FFF2-40B4-BE49-F238E27FC236}">
                  <a16:creationId xmlns:a16="http://schemas.microsoft.com/office/drawing/2014/main" id="{7E943175-A610-EBA2-8BEB-EF78F4DF6EF6}"/>
                </a:ext>
              </a:extLst>
            </p:cNvPr>
            <p:cNvCxnSpPr>
              <a:cxnSpLocks/>
            </p:cNvCxnSpPr>
            <p:nvPr/>
          </p:nvCxnSpPr>
          <p:spPr>
            <a:xfrm>
              <a:off x="104394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Đường nối Thẳng 13">
              <a:extLst>
                <a:ext uri="{FF2B5EF4-FFF2-40B4-BE49-F238E27FC236}">
                  <a16:creationId xmlns:a16="http://schemas.microsoft.com/office/drawing/2014/main" id="{87C3DFB9-39A4-3880-FFAC-C68565542A7A}"/>
                </a:ext>
              </a:extLst>
            </p:cNvPr>
            <p:cNvCxnSpPr>
              <a:cxnSpLocks/>
            </p:cNvCxnSpPr>
            <p:nvPr/>
          </p:nvCxnSpPr>
          <p:spPr>
            <a:xfrm>
              <a:off x="214122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Đường nối Thẳng 14">
              <a:extLst>
                <a:ext uri="{FF2B5EF4-FFF2-40B4-BE49-F238E27FC236}">
                  <a16:creationId xmlns:a16="http://schemas.microsoft.com/office/drawing/2014/main" id="{EA2F2702-19DC-7F55-E8F1-C768DF2EF84B}"/>
                </a:ext>
              </a:extLst>
            </p:cNvPr>
            <p:cNvCxnSpPr>
              <a:cxnSpLocks/>
            </p:cNvCxnSpPr>
            <p:nvPr/>
          </p:nvCxnSpPr>
          <p:spPr>
            <a:xfrm>
              <a:off x="306324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Đường nối Thẳng 15">
              <a:extLst>
                <a:ext uri="{FF2B5EF4-FFF2-40B4-BE49-F238E27FC236}">
                  <a16:creationId xmlns:a16="http://schemas.microsoft.com/office/drawing/2014/main" id="{D42AEB40-C58A-2FF5-3B7B-34EDFD804DD8}"/>
                </a:ext>
              </a:extLst>
            </p:cNvPr>
            <p:cNvCxnSpPr>
              <a:cxnSpLocks/>
            </p:cNvCxnSpPr>
            <p:nvPr/>
          </p:nvCxnSpPr>
          <p:spPr>
            <a:xfrm>
              <a:off x="398526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Đường nối Thẳng 16">
              <a:extLst>
                <a:ext uri="{FF2B5EF4-FFF2-40B4-BE49-F238E27FC236}">
                  <a16:creationId xmlns:a16="http://schemas.microsoft.com/office/drawing/2014/main" id="{7EBA2B66-95D9-387F-C358-5B3A3451C830}"/>
                </a:ext>
              </a:extLst>
            </p:cNvPr>
            <p:cNvCxnSpPr>
              <a:cxnSpLocks/>
            </p:cNvCxnSpPr>
            <p:nvPr/>
          </p:nvCxnSpPr>
          <p:spPr>
            <a:xfrm>
              <a:off x="490728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Đường nối Thẳng 17">
              <a:extLst>
                <a:ext uri="{FF2B5EF4-FFF2-40B4-BE49-F238E27FC236}">
                  <a16:creationId xmlns:a16="http://schemas.microsoft.com/office/drawing/2014/main" id="{F088621F-2DDC-34EF-92C2-0FBF2429F6BD}"/>
                </a:ext>
              </a:extLst>
            </p:cNvPr>
            <p:cNvCxnSpPr>
              <a:cxnSpLocks/>
            </p:cNvCxnSpPr>
            <p:nvPr/>
          </p:nvCxnSpPr>
          <p:spPr>
            <a:xfrm>
              <a:off x="675132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Đường nối Thẳng 18">
              <a:extLst>
                <a:ext uri="{FF2B5EF4-FFF2-40B4-BE49-F238E27FC236}">
                  <a16:creationId xmlns:a16="http://schemas.microsoft.com/office/drawing/2014/main" id="{40C5CEE9-A344-C9D1-2FC2-999A272095C9}"/>
                </a:ext>
              </a:extLst>
            </p:cNvPr>
            <p:cNvCxnSpPr>
              <a:cxnSpLocks/>
            </p:cNvCxnSpPr>
            <p:nvPr/>
          </p:nvCxnSpPr>
          <p:spPr>
            <a:xfrm>
              <a:off x="767334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Đường nối Thẳng 19">
              <a:extLst>
                <a:ext uri="{FF2B5EF4-FFF2-40B4-BE49-F238E27FC236}">
                  <a16:creationId xmlns:a16="http://schemas.microsoft.com/office/drawing/2014/main" id="{ABC7EADD-FD77-A98E-EB2F-2302132E4964}"/>
                </a:ext>
              </a:extLst>
            </p:cNvPr>
            <p:cNvCxnSpPr>
              <a:cxnSpLocks/>
            </p:cNvCxnSpPr>
            <p:nvPr/>
          </p:nvCxnSpPr>
          <p:spPr>
            <a:xfrm>
              <a:off x="859536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Đường nối Thẳng 20">
              <a:extLst>
                <a:ext uri="{FF2B5EF4-FFF2-40B4-BE49-F238E27FC236}">
                  <a16:creationId xmlns:a16="http://schemas.microsoft.com/office/drawing/2014/main" id="{3F4DF00F-5522-A600-115D-89765A845BD7}"/>
                </a:ext>
              </a:extLst>
            </p:cNvPr>
            <p:cNvCxnSpPr>
              <a:cxnSpLocks/>
            </p:cNvCxnSpPr>
            <p:nvPr/>
          </p:nvCxnSpPr>
          <p:spPr>
            <a:xfrm>
              <a:off x="951738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77262498-E90A-5C09-A421-CE1EF82096E1}"/>
              </a:ext>
            </a:extLst>
          </p:cNvPr>
          <p:cNvSpPr txBox="1"/>
          <p:nvPr/>
        </p:nvSpPr>
        <p:spPr>
          <a:xfrm>
            <a:off x="724786" y="2860357"/>
            <a:ext cx="102431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2 000</a:t>
            </a: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F5B75734-18C7-8C5B-0899-DFD44AB28958}"/>
              </a:ext>
            </a:extLst>
          </p:cNvPr>
          <p:cNvSpPr txBox="1"/>
          <p:nvPr/>
        </p:nvSpPr>
        <p:spPr>
          <a:xfrm>
            <a:off x="5343285" y="2860357"/>
            <a:ext cx="102431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2 500</a:t>
            </a: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D4C23BA7-CF42-45C7-7068-99CB126986B3}"/>
              </a:ext>
            </a:extLst>
          </p:cNvPr>
          <p:cNvSpPr txBox="1"/>
          <p:nvPr/>
        </p:nvSpPr>
        <p:spPr>
          <a:xfrm>
            <a:off x="9951153" y="2860357"/>
            <a:ext cx="102431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3 000</a:t>
            </a: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A8F8975D-E43C-D2CE-E41E-1F7BCC7A7E85}"/>
              </a:ext>
            </a:extLst>
          </p:cNvPr>
          <p:cNvSpPr txBox="1"/>
          <p:nvPr/>
        </p:nvSpPr>
        <p:spPr>
          <a:xfrm>
            <a:off x="5343250" y="1647253"/>
            <a:ext cx="102431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 b="1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2 500</a:t>
            </a:r>
          </a:p>
        </p:txBody>
      </p:sp>
      <p:cxnSp>
        <p:nvCxnSpPr>
          <p:cNvPr id="29" name="Đường kết nối Mũi tên Thẳng 28">
            <a:extLst>
              <a:ext uri="{FF2B5EF4-FFF2-40B4-BE49-F238E27FC236}">
                <a16:creationId xmlns:a16="http://schemas.microsoft.com/office/drawing/2014/main" id="{DFA055B5-91FF-50A2-7A29-0047BB06BED1}"/>
              </a:ext>
            </a:extLst>
          </p:cNvPr>
          <p:cNvCxnSpPr>
            <a:cxnSpLocks/>
          </p:cNvCxnSpPr>
          <p:nvPr/>
        </p:nvCxnSpPr>
        <p:spPr>
          <a:xfrm flipH="1">
            <a:off x="5824727" y="2121975"/>
            <a:ext cx="1" cy="53339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44826D24-F263-A0E6-F47A-003026028D55}"/>
              </a:ext>
            </a:extLst>
          </p:cNvPr>
          <p:cNvSpPr txBox="1"/>
          <p:nvPr/>
        </p:nvSpPr>
        <p:spPr>
          <a:xfrm>
            <a:off x="1369370" y="3856672"/>
            <a:ext cx="1021303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Ta thấy: Số 2 500 cách đều hai số 2 000 và 3 000.</a:t>
            </a:r>
          </a:p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Quy ước: Khi làm tròn số </a:t>
            </a:r>
            <a:r>
              <a:rPr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2 500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nghìn, ta được số </a:t>
            </a:r>
            <a:r>
              <a:rPr lang="en-US" sz="32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3 000</a:t>
            </a:r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099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88CE7E3-3777-2CC8-69DC-609110D72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820" y="2127391"/>
            <a:ext cx="10254361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54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FD911C-5C2C-638B-2A58-0E8F060666F2}"/>
              </a:ext>
            </a:extLst>
          </p:cNvPr>
          <p:cNvSpPr txBox="1"/>
          <p:nvPr/>
        </p:nvSpPr>
        <p:spPr>
          <a:xfrm>
            <a:off x="381000" y="304800"/>
            <a:ext cx="227626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1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2034868-3E7D-F113-FF0E-32C275CD7A9B}"/>
              </a:ext>
            </a:extLst>
          </p:cNvPr>
          <p:cNvSpPr txBox="1"/>
          <p:nvPr/>
        </p:nvSpPr>
        <p:spPr>
          <a:xfrm>
            <a:off x="1219200" y="762000"/>
            <a:ext cx="103632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các số sau đến hàng nghìn: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24B7D76-C308-8EF1-2439-4B7D8D420BAF}"/>
              </a:ext>
            </a:extLst>
          </p:cNvPr>
          <p:cNvSpPr txBox="1"/>
          <p:nvPr/>
        </p:nvSpPr>
        <p:spPr>
          <a:xfrm>
            <a:off x="1111457" y="3048000"/>
            <a:ext cx="9969086" cy="617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3200">
                <a:solidFill>
                  <a:srgbClr val="C00000"/>
                </a:solidFill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</a:t>
            </a:r>
            <a:r>
              <a:rPr lang="nl-NL" sz="3200" b="1">
                <a:solidFill>
                  <a:srgbClr val="C00000"/>
                </a:solidFill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3 400 </a:t>
            </a:r>
            <a:r>
              <a:rPr lang="nl-NL" sz="3200">
                <a:solidFill>
                  <a:srgbClr val="C00000"/>
                </a:solidFill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nghìn được </a:t>
            </a:r>
            <a:r>
              <a:rPr lang="nl-NL" sz="3200" b="1">
                <a:solidFill>
                  <a:srgbClr val="C00000"/>
                </a:solidFill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4 000</a:t>
            </a:r>
            <a:endParaRPr lang="en-US" sz="3200">
              <a:solidFill>
                <a:srgbClr val="C00000"/>
              </a:solidFill>
              <a:effectLst/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819DD7B4-DE5E-F6CA-9943-665126B462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6" t="22516" r="10001" b="56823"/>
          <a:stretch/>
        </p:blipFill>
        <p:spPr>
          <a:xfrm>
            <a:off x="1413011" y="1282796"/>
            <a:ext cx="9191846" cy="1545464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81D77D1B-7E6A-3418-5ED8-524A4565D5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6" t="46297" r="10001" b="33042"/>
          <a:stretch/>
        </p:blipFill>
        <p:spPr>
          <a:xfrm>
            <a:off x="1500077" y="3844044"/>
            <a:ext cx="9191846" cy="1545464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99499836-DC2F-5D3E-79F6-B607733B59D5}"/>
              </a:ext>
            </a:extLst>
          </p:cNvPr>
          <p:cNvSpPr txBox="1"/>
          <p:nvPr/>
        </p:nvSpPr>
        <p:spPr>
          <a:xfrm>
            <a:off x="1111457" y="5478139"/>
            <a:ext cx="9969086" cy="617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3200">
                <a:solidFill>
                  <a:srgbClr val="C00000"/>
                </a:solidFill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</a:t>
            </a:r>
            <a:r>
              <a:rPr lang="nl-NL" sz="3200" b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</a:t>
            </a:r>
            <a:r>
              <a:rPr lang="nl-NL" sz="3200" b="1">
                <a:solidFill>
                  <a:srgbClr val="C00000"/>
                </a:solidFill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900 </a:t>
            </a:r>
            <a:r>
              <a:rPr lang="nl-NL" sz="3200">
                <a:solidFill>
                  <a:srgbClr val="C00000"/>
                </a:solidFill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nghìn được </a:t>
            </a:r>
            <a:r>
              <a:rPr lang="nl-NL" sz="3200" b="1">
                <a:solidFill>
                  <a:srgbClr val="C00000"/>
                </a:solidFill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9 000</a:t>
            </a:r>
            <a:endParaRPr lang="en-US" sz="3200">
              <a:solidFill>
                <a:srgbClr val="C00000"/>
              </a:solidFill>
              <a:effectLst/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64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FD911C-5C2C-638B-2A58-0E8F060666F2}"/>
              </a:ext>
            </a:extLst>
          </p:cNvPr>
          <p:cNvSpPr txBox="1"/>
          <p:nvPr/>
        </p:nvSpPr>
        <p:spPr>
          <a:xfrm>
            <a:off x="381000" y="304800"/>
            <a:ext cx="227626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1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2034868-3E7D-F113-FF0E-32C275CD7A9B}"/>
              </a:ext>
            </a:extLst>
          </p:cNvPr>
          <p:cNvSpPr txBox="1"/>
          <p:nvPr/>
        </p:nvSpPr>
        <p:spPr>
          <a:xfrm>
            <a:off x="1219200" y="762000"/>
            <a:ext cx="103632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các số sau đến hàng nghìn: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24B7D76-C308-8EF1-2439-4B7D8D420BAF}"/>
              </a:ext>
            </a:extLst>
          </p:cNvPr>
          <p:cNvSpPr txBox="1"/>
          <p:nvPr/>
        </p:nvSpPr>
        <p:spPr>
          <a:xfrm>
            <a:off x="1111457" y="3048000"/>
            <a:ext cx="9969086" cy="617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3200">
                <a:solidFill>
                  <a:srgbClr val="C00000"/>
                </a:solidFill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</a:t>
            </a:r>
            <a:r>
              <a:rPr lang="nl-NL" sz="3200" b="1">
                <a:solidFill>
                  <a:srgbClr val="C00000"/>
                </a:solidFill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3 500 </a:t>
            </a:r>
            <a:r>
              <a:rPr lang="nl-NL" sz="3200">
                <a:solidFill>
                  <a:srgbClr val="C00000"/>
                </a:solidFill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nghìn được </a:t>
            </a:r>
            <a:r>
              <a:rPr lang="nl-NL" sz="3200" b="1">
                <a:solidFill>
                  <a:srgbClr val="C00000"/>
                </a:solidFill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4 000</a:t>
            </a:r>
            <a:endParaRPr lang="en-US" sz="3200">
              <a:solidFill>
                <a:srgbClr val="C00000"/>
              </a:solidFill>
              <a:effectLst/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819DD7B4-DE5E-F6CA-9943-665126B462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6" t="69103" r="10001" b="10236"/>
          <a:stretch/>
        </p:blipFill>
        <p:spPr>
          <a:xfrm>
            <a:off x="1413011" y="1282796"/>
            <a:ext cx="9191846" cy="154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69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BBBB83A-664A-516C-4853-44EB0EAE6728}"/>
              </a:ext>
            </a:extLst>
          </p:cNvPr>
          <p:cNvSpPr txBox="1"/>
          <p:nvPr/>
        </p:nvSpPr>
        <p:spPr>
          <a:xfrm>
            <a:off x="1371600" y="762000"/>
            <a:ext cx="1013459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spc="-12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các số sau đến hàng chục nghìn (theo mẫu):</a:t>
            </a:r>
            <a:endParaRPr lang="en-US" sz="3200" spc="-12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4235720F-F223-5236-D836-C2036CF0CD67}"/>
              </a:ext>
            </a:extLst>
          </p:cNvPr>
          <p:cNvGrpSpPr/>
          <p:nvPr/>
        </p:nvGrpSpPr>
        <p:grpSpPr>
          <a:xfrm>
            <a:off x="990600" y="2133599"/>
            <a:ext cx="9906000" cy="304800"/>
            <a:chOff x="990600" y="1981200"/>
            <a:chExt cx="9906000" cy="304800"/>
          </a:xfrm>
        </p:grpSpPr>
        <p:cxnSp>
          <p:nvCxnSpPr>
            <p:cNvPr id="8" name="Đường kết nối Mũi tên Thẳng 7">
              <a:extLst>
                <a:ext uri="{FF2B5EF4-FFF2-40B4-BE49-F238E27FC236}">
                  <a16:creationId xmlns:a16="http://schemas.microsoft.com/office/drawing/2014/main" id="{2E2488BC-0DA5-2150-F8D4-0AD8185E9350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" y="2133600"/>
              <a:ext cx="99060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Đường nối Thẳng 9">
              <a:extLst>
                <a:ext uri="{FF2B5EF4-FFF2-40B4-BE49-F238E27FC236}">
                  <a16:creationId xmlns:a16="http://schemas.microsoft.com/office/drawing/2014/main" id="{90F0C7F9-21A4-1711-E1BF-0F97A1073527}"/>
                </a:ext>
              </a:extLst>
            </p:cNvPr>
            <p:cNvCxnSpPr>
              <a:cxnSpLocks/>
            </p:cNvCxnSpPr>
            <p:nvPr/>
          </p:nvCxnSpPr>
          <p:spPr>
            <a:xfrm>
              <a:off x="12192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Đường nối Thẳng 10">
              <a:extLst>
                <a:ext uri="{FF2B5EF4-FFF2-40B4-BE49-F238E27FC236}">
                  <a16:creationId xmlns:a16="http://schemas.microsoft.com/office/drawing/2014/main" id="{A5118144-B7DF-605A-DA20-B554A7B70F7E}"/>
                </a:ext>
              </a:extLst>
            </p:cNvPr>
            <p:cNvCxnSpPr>
              <a:cxnSpLocks/>
            </p:cNvCxnSpPr>
            <p:nvPr/>
          </p:nvCxnSpPr>
          <p:spPr>
            <a:xfrm>
              <a:off x="58293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Đường nối Thẳng 11">
              <a:extLst>
                <a:ext uri="{FF2B5EF4-FFF2-40B4-BE49-F238E27FC236}">
                  <a16:creationId xmlns:a16="http://schemas.microsoft.com/office/drawing/2014/main" id="{7E943175-A610-EBA2-8BEB-EF78F4DF6EF6}"/>
                </a:ext>
              </a:extLst>
            </p:cNvPr>
            <p:cNvCxnSpPr>
              <a:cxnSpLocks/>
            </p:cNvCxnSpPr>
            <p:nvPr/>
          </p:nvCxnSpPr>
          <p:spPr>
            <a:xfrm>
              <a:off x="10439400" y="1981200"/>
              <a:ext cx="0" cy="304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Đường nối Thẳng 13">
              <a:extLst>
                <a:ext uri="{FF2B5EF4-FFF2-40B4-BE49-F238E27FC236}">
                  <a16:creationId xmlns:a16="http://schemas.microsoft.com/office/drawing/2014/main" id="{87C3DFB9-39A4-3880-FFAC-C68565542A7A}"/>
                </a:ext>
              </a:extLst>
            </p:cNvPr>
            <p:cNvCxnSpPr>
              <a:cxnSpLocks/>
            </p:cNvCxnSpPr>
            <p:nvPr/>
          </p:nvCxnSpPr>
          <p:spPr>
            <a:xfrm>
              <a:off x="214122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Đường nối Thẳng 14">
              <a:extLst>
                <a:ext uri="{FF2B5EF4-FFF2-40B4-BE49-F238E27FC236}">
                  <a16:creationId xmlns:a16="http://schemas.microsoft.com/office/drawing/2014/main" id="{EA2F2702-19DC-7F55-E8F1-C768DF2EF84B}"/>
                </a:ext>
              </a:extLst>
            </p:cNvPr>
            <p:cNvCxnSpPr>
              <a:cxnSpLocks/>
            </p:cNvCxnSpPr>
            <p:nvPr/>
          </p:nvCxnSpPr>
          <p:spPr>
            <a:xfrm>
              <a:off x="306324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Đường nối Thẳng 15">
              <a:extLst>
                <a:ext uri="{FF2B5EF4-FFF2-40B4-BE49-F238E27FC236}">
                  <a16:creationId xmlns:a16="http://schemas.microsoft.com/office/drawing/2014/main" id="{D42AEB40-C58A-2FF5-3B7B-34EDFD804DD8}"/>
                </a:ext>
              </a:extLst>
            </p:cNvPr>
            <p:cNvCxnSpPr>
              <a:cxnSpLocks/>
            </p:cNvCxnSpPr>
            <p:nvPr/>
          </p:nvCxnSpPr>
          <p:spPr>
            <a:xfrm>
              <a:off x="398526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Đường nối Thẳng 16">
              <a:extLst>
                <a:ext uri="{FF2B5EF4-FFF2-40B4-BE49-F238E27FC236}">
                  <a16:creationId xmlns:a16="http://schemas.microsoft.com/office/drawing/2014/main" id="{7EBA2B66-95D9-387F-C358-5B3A3451C830}"/>
                </a:ext>
              </a:extLst>
            </p:cNvPr>
            <p:cNvCxnSpPr>
              <a:cxnSpLocks/>
            </p:cNvCxnSpPr>
            <p:nvPr/>
          </p:nvCxnSpPr>
          <p:spPr>
            <a:xfrm>
              <a:off x="490728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Đường nối Thẳng 17">
              <a:extLst>
                <a:ext uri="{FF2B5EF4-FFF2-40B4-BE49-F238E27FC236}">
                  <a16:creationId xmlns:a16="http://schemas.microsoft.com/office/drawing/2014/main" id="{F088621F-2DDC-34EF-92C2-0FBF2429F6BD}"/>
                </a:ext>
              </a:extLst>
            </p:cNvPr>
            <p:cNvCxnSpPr>
              <a:cxnSpLocks/>
            </p:cNvCxnSpPr>
            <p:nvPr/>
          </p:nvCxnSpPr>
          <p:spPr>
            <a:xfrm>
              <a:off x="675132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Đường nối Thẳng 18">
              <a:extLst>
                <a:ext uri="{FF2B5EF4-FFF2-40B4-BE49-F238E27FC236}">
                  <a16:creationId xmlns:a16="http://schemas.microsoft.com/office/drawing/2014/main" id="{40C5CEE9-A344-C9D1-2FC2-999A272095C9}"/>
                </a:ext>
              </a:extLst>
            </p:cNvPr>
            <p:cNvCxnSpPr>
              <a:cxnSpLocks/>
            </p:cNvCxnSpPr>
            <p:nvPr/>
          </p:nvCxnSpPr>
          <p:spPr>
            <a:xfrm>
              <a:off x="767334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Đường nối Thẳng 19">
              <a:extLst>
                <a:ext uri="{FF2B5EF4-FFF2-40B4-BE49-F238E27FC236}">
                  <a16:creationId xmlns:a16="http://schemas.microsoft.com/office/drawing/2014/main" id="{ABC7EADD-FD77-A98E-EB2F-2302132E4964}"/>
                </a:ext>
              </a:extLst>
            </p:cNvPr>
            <p:cNvCxnSpPr>
              <a:cxnSpLocks/>
            </p:cNvCxnSpPr>
            <p:nvPr/>
          </p:nvCxnSpPr>
          <p:spPr>
            <a:xfrm>
              <a:off x="859536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Đường nối Thẳng 20">
              <a:extLst>
                <a:ext uri="{FF2B5EF4-FFF2-40B4-BE49-F238E27FC236}">
                  <a16:creationId xmlns:a16="http://schemas.microsoft.com/office/drawing/2014/main" id="{3F4DF00F-5522-A600-115D-89765A845BD7}"/>
                </a:ext>
              </a:extLst>
            </p:cNvPr>
            <p:cNvCxnSpPr>
              <a:cxnSpLocks/>
            </p:cNvCxnSpPr>
            <p:nvPr/>
          </p:nvCxnSpPr>
          <p:spPr>
            <a:xfrm>
              <a:off x="9517380" y="1981200"/>
              <a:ext cx="0" cy="304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77262498-E90A-5C09-A421-CE1EF82096E1}"/>
              </a:ext>
            </a:extLst>
          </p:cNvPr>
          <p:cNvSpPr txBox="1"/>
          <p:nvPr/>
        </p:nvSpPr>
        <p:spPr>
          <a:xfrm>
            <a:off x="655320" y="2489517"/>
            <a:ext cx="125194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70 000</a:t>
            </a: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F5B75734-18C7-8C5B-0899-DFD44AB28958}"/>
              </a:ext>
            </a:extLst>
          </p:cNvPr>
          <p:cNvSpPr txBox="1"/>
          <p:nvPr/>
        </p:nvSpPr>
        <p:spPr>
          <a:xfrm>
            <a:off x="5303827" y="2479357"/>
            <a:ext cx="125194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75 000</a:t>
            </a: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D4C23BA7-CF42-45C7-7068-99CB126986B3}"/>
              </a:ext>
            </a:extLst>
          </p:cNvPr>
          <p:cNvSpPr txBox="1"/>
          <p:nvPr/>
        </p:nvSpPr>
        <p:spPr>
          <a:xfrm>
            <a:off x="9921854" y="2479357"/>
            <a:ext cx="125194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80 000</a:t>
            </a: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A8F8975D-E43C-D2CE-E41E-1F7BCC7A7E85}"/>
              </a:ext>
            </a:extLst>
          </p:cNvPr>
          <p:cNvSpPr txBox="1"/>
          <p:nvPr/>
        </p:nvSpPr>
        <p:spPr>
          <a:xfrm>
            <a:off x="1512122" y="1281892"/>
            <a:ext cx="125194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 b="1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72 000</a:t>
            </a:r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EF90E24B-0F35-84B2-E4C6-B6982BF41C0C}"/>
              </a:ext>
            </a:extLst>
          </p:cNvPr>
          <p:cNvSpPr txBox="1"/>
          <p:nvPr/>
        </p:nvSpPr>
        <p:spPr>
          <a:xfrm>
            <a:off x="5209814" y="1260157"/>
            <a:ext cx="125194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 b="1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75 000</a:t>
            </a:r>
          </a:p>
        </p:txBody>
      </p:sp>
      <p:cxnSp>
        <p:nvCxnSpPr>
          <p:cNvPr id="29" name="Đường kết nối Mũi tên Thẳng 28">
            <a:extLst>
              <a:ext uri="{FF2B5EF4-FFF2-40B4-BE49-F238E27FC236}">
                <a16:creationId xmlns:a16="http://schemas.microsoft.com/office/drawing/2014/main" id="{DFA055B5-91FF-50A2-7A29-0047BB06BED1}"/>
              </a:ext>
            </a:extLst>
          </p:cNvPr>
          <p:cNvCxnSpPr>
            <a:cxnSpLocks/>
          </p:cNvCxnSpPr>
          <p:nvPr/>
        </p:nvCxnSpPr>
        <p:spPr>
          <a:xfrm flipH="1">
            <a:off x="2144775" y="1734879"/>
            <a:ext cx="1" cy="53339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Đường kết nối Mũi tên Thẳng 29">
            <a:extLst>
              <a:ext uri="{FF2B5EF4-FFF2-40B4-BE49-F238E27FC236}">
                <a16:creationId xmlns:a16="http://schemas.microsoft.com/office/drawing/2014/main" id="{F7E2D730-8AAC-D9F5-3444-AE8802D415D2}"/>
              </a:ext>
            </a:extLst>
          </p:cNvPr>
          <p:cNvCxnSpPr>
            <a:cxnSpLocks/>
          </p:cNvCxnSpPr>
          <p:nvPr/>
        </p:nvCxnSpPr>
        <p:spPr>
          <a:xfrm flipH="1">
            <a:off x="5831178" y="1734879"/>
            <a:ext cx="1" cy="53339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44826D24-F263-A0E6-F47A-003026028D55}"/>
              </a:ext>
            </a:extLst>
          </p:cNvPr>
          <p:cNvSpPr txBox="1"/>
          <p:nvPr/>
        </p:nvSpPr>
        <p:spPr>
          <a:xfrm>
            <a:off x="1369370" y="3048000"/>
            <a:ext cx="10213030" cy="3451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 algn="l">
              <a:lnSpc>
                <a:spcPct val="89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Ta thấy: Số 72 000  gần với số 70 000 hơn số 80 000.</a:t>
            </a:r>
          </a:p>
          <a:p>
            <a:pPr algn="l">
              <a:lnSpc>
                <a:spcPct val="89000"/>
              </a:lnSpc>
            </a:pP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Vậy: Khi làm tròn số </a:t>
            </a:r>
            <a:r>
              <a:rPr lang="en-US" sz="28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72 000</a:t>
            </a: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chục nghìn, ta được số </a:t>
            </a:r>
            <a:r>
              <a:rPr lang="en-US" sz="28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70 000</a:t>
            </a: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  <a:p>
            <a:pPr marL="457200" indent="-457200" algn="l">
              <a:lnSpc>
                <a:spcPct val="89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Ta thấy: Số 78 000 gần với số 80 000 hơn số 70 000.</a:t>
            </a:r>
          </a:p>
          <a:p>
            <a:pPr algn="l">
              <a:lnSpc>
                <a:spcPct val="89000"/>
              </a:lnSpc>
            </a:pP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Vậy: Khi làm tròn số </a:t>
            </a:r>
            <a:r>
              <a:rPr lang="en-US" sz="28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78 000</a:t>
            </a: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chục nghìn, ta </a:t>
            </a:r>
          </a:p>
          <a:p>
            <a:pPr algn="l">
              <a:lnSpc>
                <a:spcPct val="89000"/>
              </a:lnSpc>
            </a:pP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 số </a:t>
            </a:r>
            <a:r>
              <a:rPr lang="en-US" sz="28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80 000</a:t>
            </a: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  <a:p>
            <a:pPr marL="457200" indent="-457200" algn="l">
              <a:lnSpc>
                <a:spcPct val="89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Ta thầy: Số 75 000 cách đều hai số 70 000 và 80 000.</a:t>
            </a:r>
          </a:p>
          <a:p>
            <a:pPr algn="l">
              <a:lnSpc>
                <a:spcPct val="89000"/>
              </a:lnSpc>
            </a:pP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Quy ước: Khi làm tròn số </a:t>
            </a:r>
            <a:r>
              <a:rPr lang="en-US" sz="28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75 000</a:t>
            </a: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chục nghìn, ta được số </a:t>
            </a:r>
            <a:r>
              <a:rPr lang="en-US" sz="2800" b="1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80 000.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D00EEF54-3CC8-2E86-2C2B-D113471E533D}"/>
              </a:ext>
            </a:extLst>
          </p:cNvPr>
          <p:cNvSpPr txBox="1"/>
          <p:nvPr/>
        </p:nvSpPr>
        <p:spPr>
          <a:xfrm>
            <a:off x="7966228" y="1280992"/>
            <a:ext cx="125194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200" b="1">
                <a:solidFill>
                  <a:schemeClr val="accent6">
                    <a:lumMod val="7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78 000</a:t>
            </a:r>
          </a:p>
        </p:txBody>
      </p:sp>
      <p:cxnSp>
        <p:nvCxnSpPr>
          <p:cNvPr id="5" name="Đường kết nối Mũi tên Thẳng 4">
            <a:extLst>
              <a:ext uri="{FF2B5EF4-FFF2-40B4-BE49-F238E27FC236}">
                <a16:creationId xmlns:a16="http://schemas.microsoft.com/office/drawing/2014/main" id="{893CC8CC-E380-55E2-6BDD-55922FEF322E}"/>
              </a:ext>
            </a:extLst>
          </p:cNvPr>
          <p:cNvCxnSpPr>
            <a:cxnSpLocks/>
          </p:cNvCxnSpPr>
          <p:nvPr/>
        </p:nvCxnSpPr>
        <p:spPr>
          <a:xfrm flipH="1">
            <a:off x="8587592" y="1755714"/>
            <a:ext cx="1" cy="53339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8D7A455-65B3-2D4F-CDF8-DC61FE8CA83D}"/>
              </a:ext>
            </a:extLst>
          </p:cNvPr>
          <p:cNvSpPr txBox="1"/>
          <p:nvPr/>
        </p:nvSpPr>
        <p:spPr>
          <a:xfrm>
            <a:off x="381000" y="304800"/>
            <a:ext cx="343043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342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24" grpId="0"/>
      <p:bldP spid="25" grpId="0"/>
      <p:bldP spid="26" grpId="0"/>
      <p:bldP spid="27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FD911C-5C2C-638B-2A58-0E8F060666F2}"/>
              </a:ext>
            </a:extLst>
          </p:cNvPr>
          <p:cNvSpPr txBox="1"/>
          <p:nvPr/>
        </p:nvSpPr>
        <p:spPr>
          <a:xfrm>
            <a:off x="381000" y="304800"/>
            <a:ext cx="343043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2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2034868-3E7D-F113-FF0E-32C275CD7A9B}"/>
              </a:ext>
            </a:extLst>
          </p:cNvPr>
          <p:cNvSpPr txBox="1"/>
          <p:nvPr/>
        </p:nvSpPr>
        <p:spPr>
          <a:xfrm>
            <a:off x="1219200" y="762000"/>
            <a:ext cx="103632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các số sau đến hàng chục nghìn (theo mẫu):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24B7D76-C308-8EF1-2439-4B7D8D420BAF}"/>
              </a:ext>
            </a:extLst>
          </p:cNvPr>
          <p:cNvSpPr txBox="1"/>
          <p:nvPr/>
        </p:nvSpPr>
        <p:spPr>
          <a:xfrm>
            <a:off x="1950720" y="4369748"/>
            <a:ext cx="82905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000" b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42 000 </a:t>
            </a:r>
            <a:r>
              <a:rPr lang="nl-NL" sz="400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chục nghìn được </a:t>
            </a:r>
            <a:r>
              <a:rPr lang="nl-NL" sz="4000" b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40 000.</a:t>
            </a:r>
            <a:endParaRPr lang="en-US" sz="4000">
              <a:solidFill>
                <a:srgbClr val="C0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4D71A3B7-EEAA-E070-7D8A-12E26B921B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5" t="52889" r="12800" b="34667"/>
          <a:stretch/>
        </p:blipFill>
        <p:spPr>
          <a:xfrm>
            <a:off x="609600" y="1950720"/>
            <a:ext cx="10829048" cy="215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4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FD911C-5C2C-638B-2A58-0E8F060666F2}"/>
              </a:ext>
            </a:extLst>
          </p:cNvPr>
          <p:cNvSpPr txBox="1"/>
          <p:nvPr/>
        </p:nvSpPr>
        <p:spPr>
          <a:xfrm>
            <a:off x="381000" y="304800"/>
            <a:ext cx="343043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2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2034868-3E7D-F113-FF0E-32C275CD7A9B}"/>
              </a:ext>
            </a:extLst>
          </p:cNvPr>
          <p:cNvSpPr txBox="1"/>
          <p:nvPr/>
        </p:nvSpPr>
        <p:spPr>
          <a:xfrm>
            <a:off x="1219200" y="762000"/>
            <a:ext cx="103632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các số sau đến hàng chục nghìn (theo mẫu):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24B7D76-C308-8EF1-2439-4B7D8D420BAF}"/>
              </a:ext>
            </a:extLst>
          </p:cNvPr>
          <p:cNvSpPr txBox="1"/>
          <p:nvPr/>
        </p:nvSpPr>
        <p:spPr>
          <a:xfrm>
            <a:off x="1950720" y="4369748"/>
            <a:ext cx="82905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000" b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87 000 </a:t>
            </a:r>
            <a:r>
              <a:rPr lang="nl-NL" sz="400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chục nghìn được </a:t>
            </a:r>
            <a:r>
              <a:rPr lang="nl-NL" sz="4000" b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90 000.</a:t>
            </a:r>
            <a:endParaRPr lang="en-US" sz="4000">
              <a:solidFill>
                <a:srgbClr val="C0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4D71A3B7-EEAA-E070-7D8A-12E26B921B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5" t="67301" r="12800" b="20255"/>
          <a:stretch/>
        </p:blipFill>
        <p:spPr>
          <a:xfrm>
            <a:off x="609600" y="1950720"/>
            <a:ext cx="10829048" cy="215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18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FD911C-5C2C-638B-2A58-0E8F060666F2}"/>
              </a:ext>
            </a:extLst>
          </p:cNvPr>
          <p:cNvSpPr txBox="1"/>
          <p:nvPr/>
        </p:nvSpPr>
        <p:spPr>
          <a:xfrm>
            <a:off x="381000" y="304800"/>
            <a:ext cx="343043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2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2034868-3E7D-F113-FF0E-32C275CD7A9B}"/>
              </a:ext>
            </a:extLst>
          </p:cNvPr>
          <p:cNvSpPr txBox="1"/>
          <p:nvPr/>
        </p:nvSpPr>
        <p:spPr>
          <a:xfrm>
            <a:off x="1219200" y="762000"/>
            <a:ext cx="103632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các số sau đến hàng chục nghìn (theo mẫu):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24B7D76-C308-8EF1-2439-4B7D8D420BAF}"/>
              </a:ext>
            </a:extLst>
          </p:cNvPr>
          <p:cNvSpPr txBox="1"/>
          <p:nvPr/>
        </p:nvSpPr>
        <p:spPr>
          <a:xfrm>
            <a:off x="1950720" y="4369748"/>
            <a:ext cx="82905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000" b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75 000 </a:t>
            </a:r>
            <a:r>
              <a:rPr lang="nl-NL" sz="400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chục nghìn được </a:t>
            </a:r>
            <a:r>
              <a:rPr lang="nl-NL" sz="4000" b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80 000.</a:t>
            </a:r>
            <a:endParaRPr lang="en-US" sz="4000">
              <a:solidFill>
                <a:srgbClr val="C0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4D71A3B7-EEAA-E070-7D8A-12E26B921B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5" t="82503" r="12800" b="5053"/>
          <a:stretch/>
        </p:blipFill>
        <p:spPr>
          <a:xfrm>
            <a:off x="609600" y="1950720"/>
            <a:ext cx="10829048" cy="215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49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A1C2C101-4E3A-4591-B455-D64C3133C7F4}"/>
              </a:ext>
            </a:extLst>
          </p:cNvPr>
          <p:cNvSpPr txBox="1"/>
          <p:nvPr/>
        </p:nvSpPr>
        <p:spPr>
          <a:xfrm>
            <a:off x="381000" y="304800"/>
            <a:ext cx="322204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8DEB0"/>
                </a:solidFill>
                <a:latin typeface="SVN-Ziclets" panose="02000603000000000000" pitchFamily="2" charset="0"/>
              </a:rPr>
              <a:t>3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A01295E-9ED3-6D99-638D-3A324EAEB123}"/>
              </a:ext>
            </a:extLst>
          </p:cNvPr>
          <p:cNvSpPr txBox="1"/>
          <p:nvPr/>
        </p:nvSpPr>
        <p:spPr>
          <a:xfrm>
            <a:off x="1219200" y="937065"/>
            <a:ext cx="103632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Thực hiện các yêu cầu sau: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18BB4249-FDBB-59D1-D2F9-D0B626FB9E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5" t="23623" r="3047" b="6623"/>
          <a:stretch/>
        </p:blipFill>
        <p:spPr>
          <a:xfrm>
            <a:off x="1236784" y="1482262"/>
            <a:ext cx="10064261" cy="3354754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67442CBD-1072-E205-11EE-7B1DCD5D10F5}"/>
              </a:ext>
            </a:extLst>
          </p:cNvPr>
          <p:cNvSpPr txBox="1"/>
          <p:nvPr/>
        </p:nvSpPr>
        <p:spPr>
          <a:xfrm>
            <a:off x="1453074" y="4127074"/>
            <a:ext cx="8148126" cy="2013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lnSpc>
                <a:spcPct val="120000"/>
              </a:lnSpc>
              <a:buAutoNum type="alphaLcParenR"/>
            </a:pPr>
            <a:r>
              <a:rPr lang="en-US" sz="3600" b="1" spc="-80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1 234</a:t>
            </a:r>
            <a:r>
              <a:rPr lang="en-US" sz="3600" spc="-80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chục được </a:t>
            </a:r>
            <a:r>
              <a:rPr lang="en-US" sz="3600" b="1" spc="-80">
                <a:effectLst/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1 230</a:t>
            </a:r>
          </a:p>
          <a:p>
            <a:pPr marL="514350" indent="-514350" algn="just">
              <a:lnSpc>
                <a:spcPct val="120000"/>
              </a:lnSpc>
              <a:buFontTx/>
              <a:buAutoNum type="alphaLcParenR"/>
            </a:pPr>
            <a:r>
              <a:rPr lang="en-US" sz="3600" b="1" spc="-8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1 234</a:t>
            </a:r>
            <a:r>
              <a:rPr lang="en-US" sz="3600" spc="-8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trăm được </a:t>
            </a:r>
            <a:r>
              <a:rPr lang="en-US" sz="3600" b="1" spc="-8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1 200</a:t>
            </a:r>
          </a:p>
          <a:p>
            <a:pPr marL="514350" indent="-514350" algn="just">
              <a:lnSpc>
                <a:spcPct val="120000"/>
              </a:lnSpc>
              <a:buFontTx/>
              <a:buAutoNum type="alphaLcParenR"/>
            </a:pPr>
            <a:r>
              <a:rPr lang="en-US" sz="3600" b="1" spc="-8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1 234</a:t>
            </a:r>
            <a:r>
              <a:rPr lang="en-US" sz="3600" spc="-8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đến hàng nghìn được </a:t>
            </a:r>
            <a:r>
              <a:rPr lang="en-US" sz="3600" b="1" spc="-8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1 000</a:t>
            </a:r>
          </a:p>
        </p:txBody>
      </p:sp>
    </p:spTree>
    <p:extLst>
      <p:ext uri="{BB962C8B-B14F-4D97-AF65-F5344CB8AC3E}">
        <p14:creationId xmlns:p14="http://schemas.microsoft.com/office/powerpoint/2010/main" val="150272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DBD4582F-D991-AD51-86D7-955494661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32" y="2286000"/>
            <a:ext cx="888693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61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65625E91-D5BE-42DF-7409-A71C2D3F8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751" y="2130440"/>
            <a:ext cx="6852498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9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CC0A7EBA-A8CF-D860-43CE-584BCDCA5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536" y="3429000"/>
            <a:ext cx="5114925" cy="3068955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77A27269-9CBA-0E59-59AA-E4AA046F1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787" y="1524000"/>
            <a:ext cx="7858425" cy="25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4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8E09F520-CB41-6270-E50D-899304BF1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3636182"/>
            <a:ext cx="4029075" cy="3221818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676E5BA-E175-08B9-BDD7-2E0C732558BF}"/>
              </a:ext>
            </a:extLst>
          </p:cNvPr>
          <p:cNvSpPr txBox="1"/>
          <p:nvPr/>
        </p:nvSpPr>
        <p:spPr>
          <a:xfrm>
            <a:off x="2209800" y="3352800"/>
            <a:ext cx="7360919" cy="16746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48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</a:t>
            </a:r>
            <a:r>
              <a:rPr lang="nl-NL" sz="48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82</a:t>
            </a:r>
            <a:r>
              <a:rPr lang="nl-NL" sz="48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đến hàng chục được </a:t>
            </a:r>
            <a:r>
              <a:rPr lang="nl-NL" sz="48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80</a:t>
            </a:r>
            <a:endParaRPr lang="en-US" sz="480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DD54DD6-776F-05B5-7278-899FFB3CF9FE}"/>
              </a:ext>
            </a:extLst>
          </p:cNvPr>
          <p:cNvSpPr txBox="1"/>
          <p:nvPr/>
        </p:nvSpPr>
        <p:spPr>
          <a:xfrm>
            <a:off x="1947430" y="1447800"/>
            <a:ext cx="82971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spc="-1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82 đến hàng chục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362473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8E09F520-CB41-6270-E50D-899304BF1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3636182"/>
            <a:ext cx="4029075" cy="3221818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B58E90F-AAC1-DD0C-5175-4DC1150674C0}"/>
              </a:ext>
            </a:extLst>
          </p:cNvPr>
          <p:cNvSpPr txBox="1"/>
          <p:nvPr/>
        </p:nvSpPr>
        <p:spPr>
          <a:xfrm>
            <a:off x="1935481" y="1190493"/>
            <a:ext cx="736091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6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95 đến hàng chục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676E5BA-E175-08B9-BDD7-2E0C732558BF}"/>
              </a:ext>
            </a:extLst>
          </p:cNvPr>
          <p:cNvSpPr txBox="1"/>
          <p:nvPr/>
        </p:nvSpPr>
        <p:spPr>
          <a:xfrm>
            <a:off x="1935481" y="4180336"/>
            <a:ext cx="736091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>
                <a:ln w="12700">
                  <a:solidFill>
                    <a:schemeClr val="tx1"/>
                  </a:solidFill>
                </a:ln>
                <a:solidFill>
                  <a:srgbClr val="F3B0C2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95 đến hàng chục ta được 100</a:t>
            </a:r>
          </a:p>
        </p:txBody>
      </p:sp>
    </p:spTree>
    <p:extLst>
      <p:ext uri="{BB962C8B-B14F-4D97-AF65-F5344CB8AC3E}">
        <p14:creationId xmlns:p14="http://schemas.microsoft.com/office/powerpoint/2010/main" val="414454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8E09F520-CB41-6270-E50D-899304BF1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3636182"/>
            <a:ext cx="4029075" cy="3221818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B58E90F-AAC1-DD0C-5175-4DC1150674C0}"/>
              </a:ext>
            </a:extLst>
          </p:cNvPr>
          <p:cNvSpPr txBox="1"/>
          <p:nvPr/>
        </p:nvSpPr>
        <p:spPr>
          <a:xfrm>
            <a:off x="1935481" y="1190493"/>
            <a:ext cx="736091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6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568 đến hàng trăm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676E5BA-E175-08B9-BDD7-2E0C732558BF}"/>
              </a:ext>
            </a:extLst>
          </p:cNvPr>
          <p:cNvSpPr txBox="1"/>
          <p:nvPr/>
        </p:nvSpPr>
        <p:spPr>
          <a:xfrm>
            <a:off x="1935481" y="3636182"/>
            <a:ext cx="736091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>
                <a:ln w="12700">
                  <a:solidFill>
                    <a:schemeClr val="tx1"/>
                  </a:solidFill>
                </a:ln>
                <a:solidFill>
                  <a:srgbClr val="F3B0C2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568 đến hàng trăm ta được 600</a:t>
            </a:r>
          </a:p>
        </p:txBody>
      </p:sp>
    </p:spTree>
    <p:extLst>
      <p:ext uri="{BB962C8B-B14F-4D97-AF65-F5344CB8AC3E}">
        <p14:creationId xmlns:p14="http://schemas.microsoft.com/office/powerpoint/2010/main" val="5879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8E09F520-CB41-6270-E50D-899304BF1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3636182"/>
            <a:ext cx="4029075" cy="3221818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B58E90F-AAC1-DD0C-5175-4DC1150674C0}"/>
              </a:ext>
            </a:extLst>
          </p:cNvPr>
          <p:cNvSpPr txBox="1"/>
          <p:nvPr/>
        </p:nvSpPr>
        <p:spPr>
          <a:xfrm>
            <a:off x="1935481" y="1190493"/>
            <a:ext cx="736091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6600">
                <a:solidFill>
                  <a:schemeClr val="tx1">
                    <a:lumMod val="65000"/>
                    <a:lumOff val="3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350 đến hàng trăm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676E5BA-E175-08B9-BDD7-2E0C732558BF}"/>
              </a:ext>
            </a:extLst>
          </p:cNvPr>
          <p:cNvSpPr txBox="1"/>
          <p:nvPr/>
        </p:nvSpPr>
        <p:spPr>
          <a:xfrm>
            <a:off x="1935481" y="3636182"/>
            <a:ext cx="736091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>
                <a:ln w="12700">
                  <a:solidFill>
                    <a:schemeClr val="tx1"/>
                  </a:solidFill>
                </a:ln>
                <a:solidFill>
                  <a:srgbClr val="F3B0C2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 tròn số 350 đến hàng trăm ta được 400</a:t>
            </a:r>
          </a:p>
        </p:txBody>
      </p:sp>
    </p:spTree>
    <p:extLst>
      <p:ext uri="{BB962C8B-B14F-4D97-AF65-F5344CB8AC3E}">
        <p14:creationId xmlns:p14="http://schemas.microsoft.com/office/powerpoint/2010/main" val="120710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E21E9167-3651-5F37-C4C9-3C79AEBCF8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2" t="13414" r="10300" b="16113"/>
          <a:stretch/>
        </p:blipFill>
        <p:spPr>
          <a:xfrm>
            <a:off x="1259712" y="849775"/>
            <a:ext cx="9672577" cy="5398625"/>
          </a:xfrm>
          <a:prstGeom prst="rect">
            <a:avLst/>
          </a:prstGeom>
        </p:spPr>
      </p:pic>
      <p:sp>
        <p:nvSpPr>
          <p:cNvPr id="13" name="Hình chữ nhật: Góc Tròn 12">
            <a:extLst>
              <a:ext uri="{FF2B5EF4-FFF2-40B4-BE49-F238E27FC236}">
                <a16:creationId xmlns:a16="http://schemas.microsoft.com/office/drawing/2014/main" id="{940ABDBA-7D38-C550-84F2-7F9A3B51CF89}"/>
              </a:ext>
            </a:extLst>
          </p:cNvPr>
          <p:cNvSpPr/>
          <p:nvPr/>
        </p:nvSpPr>
        <p:spPr>
          <a:xfrm>
            <a:off x="1271287" y="5029200"/>
            <a:ext cx="3007488" cy="838200"/>
          </a:xfrm>
          <a:prstGeom prst="roundRect">
            <a:avLst>
              <a:gd name="adj" fmla="val 415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9D1D0AC3-8982-B16F-82AB-7904FA1E7801}"/>
              </a:ext>
            </a:extLst>
          </p:cNvPr>
          <p:cNvSpPr/>
          <p:nvPr/>
        </p:nvSpPr>
        <p:spPr>
          <a:xfrm>
            <a:off x="4495800" y="5183529"/>
            <a:ext cx="2895600" cy="838200"/>
          </a:xfrm>
          <a:prstGeom prst="roundRect">
            <a:avLst>
              <a:gd name="adj" fmla="val 415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E0ECCEDD-BB57-F594-1226-B767A29B56BF}"/>
              </a:ext>
            </a:extLst>
          </p:cNvPr>
          <p:cNvSpPr txBox="1"/>
          <p:nvPr/>
        </p:nvSpPr>
        <p:spPr>
          <a:xfrm>
            <a:off x="10892484" y="5162630"/>
            <a:ext cx="171522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</a:t>
            </a:r>
          </a:p>
        </p:txBody>
      </p:sp>
      <p:sp>
        <p:nvSpPr>
          <p:cNvPr id="15" name="Hình chữ nhật: Góc Tròn 14">
            <a:extLst>
              <a:ext uri="{FF2B5EF4-FFF2-40B4-BE49-F238E27FC236}">
                <a16:creationId xmlns:a16="http://schemas.microsoft.com/office/drawing/2014/main" id="{E5650156-D0BF-4089-2E11-C58E79F88E14}"/>
              </a:ext>
            </a:extLst>
          </p:cNvPr>
          <p:cNvSpPr/>
          <p:nvPr/>
        </p:nvSpPr>
        <p:spPr>
          <a:xfrm>
            <a:off x="7631202" y="5149120"/>
            <a:ext cx="3518112" cy="704127"/>
          </a:xfrm>
          <a:prstGeom prst="roundRect">
            <a:avLst>
              <a:gd name="adj" fmla="val 415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24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3F51743-7C35-EC25-3443-5CB95502E563}"/>
              </a:ext>
            </a:extLst>
          </p:cNvPr>
          <p:cNvSpPr txBox="1"/>
          <p:nvPr/>
        </p:nvSpPr>
        <p:spPr>
          <a:xfrm>
            <a:off x="4020913" y="1930161"/>
            <a:ext cx="4150175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88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BE0F1"/>
                </a:solidFill>
                <a:latin typeface="SVN-Ziclets" panose="02000603000000000000" pitchFamily="2" charset="0"/>
              </a:rPr>
              <a:t>TOÁN 3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76DEE25-4D89-3C9E-03BF-645BEC17FDD7}"/>
              </a:ext>
            </a:extLst>
          </p:cNvPr>
          <p:cNvSpPr txBox="1"/>
          <p:nvPr/>
        </p:nvSpPr>
        <p:spPr>
          <a:xfrm>
            <a:off x="1363944" y="3516292"/>
            <a:ext cx="9464130" cy="166199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Làm tròn số đến hàng nghìn,</a:t>
            </a:r>
          </a:p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hàng chục nghìn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47E34E1-EE7B-8901-7321-E3508A048A4F}"/>
              </a:ext>
            </a:extLst>
          </p:cNvPr>
          <p:cNvSpPr txBox="1"/>
          <p:nvPr/>
        </p:nvSpPr>
        <p:spPr>
          <a:xfrm>
            <a:off x="1370348" y="914400"/>
            <a:ext cx="9451305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5400">
                <a:solidFill>
                  <a:schemeClr val="tx1">
                    <a:lumMod val="50000"/>
                    <a:lumOff val="50000"/>
                  </a:schemeClr>
                </a:solidFill>
                <a:latin typeface="SVN-Anastasia" panose="020B0606040200020203" pitchFamily="34" charset="0"/>
              </a:rPr>
              <a:t>Thứ ... ngày ... tháng ... năm 20 ...</a:t>
            </a:r>
          </a:p>
        </p:txBody>
      </p:sp>
    </p:spTree>
    <p:extLst>
      <p:ext uri="{BB962C8B-B14F-4D97-AF65-F5344CB8AC3E}">
        <p14:creationId xmlns:p14="http://schemas.microsoft.com/office/powerpoint/2010/main" val="232687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F2FFBB1A-8355-0837-30AF-41412788B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307" y="2057400"/>
            <a:ext cx="10265386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56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Chủ đề Offic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139</TotalTime>
  <Words>548</Words>
  <Application>Microsoft Office PowerPoint</Application>
  <PresentationFormat>Widescreen</PresentationFormat>
  <Paragraphs>73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#9Slide02 Noi dung dai</vt:lpstr>
      <vt:lpstr>#9Slide03 AllRoundGothic</vt:lpstr>
      <vt:lpstr>Arial</vt:lpstr>
      <vt:lpstr>AvantGarde</vt:lpstr>
      <vt:lpstr>SVN-Anastasia</vt:lpstr>
      <vt:lpstr>SVN-Ziclets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MY PC</dc:creator>
  <cp:keywords>9Slide</cp:keywords>
  <dc:description>9Slide.vn</dc:description>
  <cp:lastModifiedBy>Administrator</cp:lastModifiedBy>
  <cp:revision>10</cp:revision>
  <dcterms:created xsi:type="dcterms:W3CDTF">2023-01-15T09:20:24Z</dcterms:created>
  <dcterms:modified xsi:type="dcterms:W3CDTF">2024-07-02T15:24:36Z</dcterms:modified>
  <cp:category>9Slide.vn</cp:category>
  <cp:contentStatus>9Slide</cp:contentStatus>
</cp:coreProperties>
</file>