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4" r:id="rId2"/>
    <p:sldId id="304" r:id="rId3"/>
    <p:sldId id="262" r:id="rId4"/>
    <p:sldId id="275" r:id="rId5"/>
    <p:sldId id="277" r:id="rId6"/>
    <p:sldId id="283" r:id="rId7"/>
    <p:sldId id="284" r:id="rId8"/>
    <p:sldId id="285" r:id="rId9"/>
    <p:sldId id="286" r:id="rId10"/>
    <p:sldId id="287" r:id="rId11"/>
    <p:sldId id="296" r:id="rId12"/>
    <p:sldId id="297" r:id="rId13"/>
    <p:sldId id="298" r:id="rId14"/>
    <p:sldId id="299" r:id="rId15"/>
    <p:sldId id="300" r:id="rId16"/>
    <p:sldId id="273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9">
          <p15:clr>
            <a:srgbClr val="A4A3A4"/>
          </p15:clr>
        </p15:guide>
        <p15:guide id="2" pos="28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96E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96" y="96"/>
      </p:cViewPr>
      <p:guideLst>
        <p:guide orient="horz" pos="1629"/>
        <p:guide pos="28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39956-ABF0-47D4-85E6-AD78E58811AF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90902-CC68-46F3-8D5C-A1C5872F0F2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415" marR="4699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62560" algn="l"/>
              </a:tabLs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ED40AF1-241F-463A-8508-92C4EB2DF3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8FC1E-172E-4C0D-9F61-5517718175A6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26ACE-CDDB-41DA-9071-92FA29B4166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audio" Target="../media/audio2.wav"/><Relationship Id="rId9" Type="http://schemas.openxmlformats.org/officeDocument/2006/relationships/image" Target="../media/image15.emf"/><Relationship Id="rId1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audio" Target="../media/audio2.wav"/><Relationship Id="rId9" Type="http://schemas.openxmlformats.org/officeDocument/2006/relationships/image" Target="../media/image15.emf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audio" Target="../media/audio2.wav"/><Relationship Id="rId9" Type="http://schemas.openxmlformats.org/officeDocument/2006/relationships/image" Target="../media/image15.emf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audio" Target="../media/audio2.wav"/><Relationship Id="rId9" Type="http://schemas.openxmlformats.org/officeDocument/2006/relationships/image" Target="../media/image15.emf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audio" Target="../media/audio2.wav"/><Relationship Id="rId9" Type="http://schemas.openxmlformats.org/officeDocument/2006/relationships/image" Target="../media/image15.emf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emf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emf"/><Relationship Id="rId4" Type="http://schemas.openxmlformats.org/officeDocument/2006/relationships/audio" Target="../media/audio2.wav"/><Relationship Id="rId9" Type="http://schemas.openxmlformats.org/officeDocument/2006/relationships/image" Target="../media/image15.emf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Subtitle 2"/>
          <p:cNvSpPr>
            <a:spLocks noGrp="1"/>
          </p:cNvSpPr>
          <p:nvPr>
            <p:ph type="subTitle" idx="4294967295"/>
          </p:nvPr>
        </p:nvSpPr>
        <p:spPr>
          <a:xfrm>
            <a:off x="3213499" y="1821657"/>
            <a:ext cx="5930503" cy="817960"/>
          </a:xfrm>
        </p:spPr>
        <p:txBody>
          <a:bodyPr lIns="75365" tIns="37682" rIns="75365" bIns="37682" rtlCol="0">
            <a:normAutofit fontScale="6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4400" b="1">
                <a:solidFill>
                  <a:srgbClr val="FF0000"/>
                </a:solidFill>
                <a:latin typeface="UTM Avo"/>
              </a:rPr>
              <a:t>Chào mừng các con đến với tiết học vần</a:t>
            </a:r>
          </a:p>
        </p:txBody>
      </p:sp>
      <p:pic>
        <p:nvPicPr>
          <p:cNvPr id="1433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1932709" y="1579424"/>
            <a:ext cx="622069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en-US" sz="1400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11905"/>
          <a:stretch>
            <a:fillRect/>
          </a:stretch>
        </p:blipFill>
        <p:spPr>
          <a:xfrm>
            <a:off x="0" y="914400"/>
            <a:ext cx="9144000" cy="422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5" y="474564"/>
            <a:ext cx="1371600" cy="10683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>
            <a:fillRect/>
          </a:stretch>
        </p:blipFill>
        <p:spPr>
          <a:xfrm>
            <a:off x="0" y="1200150"/>
            <a:ext cx="9144000" cy="3943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lum bright="16000"/>
          </a:blip>
          <a:stretch>
            <a:fillRect/>
          </a:stretch>
        </p:blipFill>
        <p:spPr>
          <a:xfrm>
            <a:off x="379654" y="1370038"/>
            <a:ext cx="1214771" cy="3349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006" y="3522684"/>
            <a:ext cx="1110419" cy="1143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01558" y="217371"/>
            <a:ext cx="5486400" cy="1520062"/>
            <a:chOff x="3470968" y="279400"/>
            <a:chExt cx="7038568" cy="19944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968" y="279400"/>
              <a:ext cx="7038568" cy="19944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864277" y="584200"/>
              <a:ext cx="6430713" cy="5745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Điền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kết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quả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đúng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vào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chỗ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chấm</a:t>
              </a:r>
              <a:endParaRPr lang="en-US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UTMavobold" panose="0204060305050602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6887" y="1268948"/>
              <a:ext cx="3169206" cy="6457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solidFill>
                    <a:srgbClr val="ED5565"/>
                  </a:solidFill>
                  <a:latin typeface="UTMavobold" panose="02040603050506020204" pitchFamily="18" charset="0"/>
                </a:rPr>
                <a:t>5 x 8 = 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579688" y="3522684"/>
            <a:ext cx="990600" cy="702224"/>
            <a:chOff x="3581400" y="3075102"/>
            <a:chExt cx="3401863" cy="104250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276687" y="3204821"/>
              <a:ext cx="2032395" cy="7305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40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124200" y="2717209"/>
            <a:ext cx="926399" cy="654698"/>
            <a:chOff x="3581400" y="3075102"/>
            <a:chExt cx="3401863" cy="104250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195711" y="3247889"/>
              <a:ext cx="2173243" cy="7836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13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375" y="3589565"/>
            <a:ext cx="1016921" cy="11216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375" y="3502018"/>
            <a:ext cx="1016921" cy="1217060"/>
          </a:xfrm>
          <a:prstGeom prst="rect">
            <a:avLst/>
          </a:prstGeom>
        </p:spPr>
      </p:pic>
      <p:pic>
        <p:nvPicPr>
          <p:cNvPr id="2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79887" y="1019108"/>
            <a:ext cx="365522" cy="365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00677 -0.5155 " pathEditMode="relative" rAng="0" ptsTypes="AA">
                                      <p:cBhvr>
                                        <p:cTn id="35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2578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6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HetG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92652E-6 L 0.29931 -0.35875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5" y="-17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32200" y="329358"/>
            <a:ext cx="758825" cy="334010"/>
            <a:chOff x="7022642" y="641502"/>
            <a:chExt cx="1327918" cy="594538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327918" cy="594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575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55551" y="627763"/>
            <a:ext cx="2876311" cy="32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BẢNG NHÂN 3</a:t>
            </a:r>
            <a:r>
              <a:rPr kumimoji="0" lang="en-US" sz="157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</a:t>
            </a:r>
            <a:r>
              <a:rPr kumimoji="0" lang="en-US" sz="157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157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1)</a:t>
            </a: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6788" y="938877"/>
            <a:ext cx="342472" cy="34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00" b="51000" l="3056" r="33889"/>
                    </a14:imgEffect>
                    <a14:imgEffect>
                      <a14:brightnessContrast contrast="4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64444" b="44000"/>
          <a:stretch>
            <a:fillRect/>
          </a:stretch>
        </p:blipFill>
        <p:spPr>
          <a:xfrm>
            <a:off x="1147370" y="2127020"/>
            <a:ext cx="1327079" cy="58192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64064" b="25940"/>
          <a:stretch>
            <a:fillRect/>
          </a:stretch>
        </p:blipFill>
        <p:spPr>
          <a:xfrm>
            <a:off x="1129934" y="2620622"/>
            <a:ext cx="1312407" cy="108014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136" t="838" r="65395" b="25978"/>
          <a:stretch>
            <a:fillRect/>
          </a:stretch>
        </p:blipFill>
        <p:spPr>
          <a:xfrm>
            <a:off x="1109867" y="3654421"/>
            <a:ext cx="1278963" cy="1314632"/>
          </a:xfrm>
          <a:prstGeom prst="rect">
            <a:avLst/>
          </a:prstGeom>
        </p:spPr>
      </p:pic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2921452" y="1909855"/>
            <a:ext cx="2335581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</a:t>
            </a:r>
            <a:r>
              <a:rPr kumimoji="0" lang="en-US" sz="2245" b="1" i="0" u="none" strike="noStrike" kern="1200" cap="none" spc="0" normalizeH="0" baseline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được</a:t>
            </a:r>
            <a:r>
              <a:rPr kumimoji="0" lang="en-US" sz="2245" b="1" i="0" u="none" strike="noStrike" kern="1200" cap="none" spc="0" normalizeH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lấy</a:t>
            </a:r>
            <a:r>
              <a:rPr kumimoji="0" lang="en-US" sz="2245" b="1" i="0" u="none" strike="noStrike" kern="1200" cap="none" spc="0" normalizeH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 </a:t>
            </a:r>
            <a:r>
              <a:rPr kumimoji="0" lang="en-US" sz="2245" b="1" i="0" u="none" strike="noStrike" kern="1200" cap="none" spc="0" normalizeH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lần</a:t>
            </a:r>
            <a:endParaRPr kumimoji="0" lang="en-US" sz="2245" b="1" i="0" u="none" strike="noStrike" kern="1200" cap="none" spc="0" normalizeH="0" baseline="0" noProof="0" dirty="0" err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9" name="AutoShape 6"/>
          <p:cNvSpPr/>
          <p:nvPr/>
        </p:nvSpPr>
        <p:spPr bwMode="auto">
          <a:xfrm>
            <a:off x="2689797" y="2186850"/>
            <a:ext cx="69974" cy="427981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01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0" name="AutoShape 6"/>
          <p:cNvSpPr/>
          <p:nvPr/>
        </p:nvSpPr>
        <p:spPr bwMode="auto">
          <a:xfrm>
            <a:off x="2688494" y="2708946"/>
            <a:ext cx="95394" cy="890220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01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5" name="AutoShape 6"/>
          <p:cNvSpPr/>
          <p:nvPr/>
        </p:nvSpPr>
        <p:spPr bwMode="auto">
          <a:xfrm>
            <a:off x="2669255" y="3770402"/>
            <a:ext cx="90516" cy="1125140"/>
          </a:xfrm>
          <a:prstGeom prst="rightBrace">
            <a:avLst>
              <a:gd name="adj1" fmla="val 75000"/>
              <a:gd name="adj2" fmla="val 50000"/>
            </a:avLst>
          </a:prstGeom>
          <a:noFill/>
          <a:ln w="38100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01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3004838" y="2828436"/>
            <a:ext cx="2123768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</a:t>
            </a:r>
            <a:r>
              <a:rPr kumimoji="0" lang="en-US" sz="2245" b="1" i="0" u="none" strike="noStrike" kern="1200" cap="none" spc="0" normalizeH="0" baseline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được</a:t>
            </a:r>
            <a:r>
              <a:rPr kumimoji="0" lang="en-US" sz="2245" b="1" i="0" u="none" strike="noStrike" kern="1200" cap="none" spc="0" normalizeH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lấy</a:t>
            </a:r>
            <a:r>
              <a:rPr kumimoji="0" lang="en-US" sz="2245" b="1" i="0" u="none" strike="noStrike" kern="1200" cap="none" spc="0" normalizeH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2 </a:t>
            </a:r>
            <a:r>
              <a:rPr kumimoji="0" lang="en-US" sz="2245" b="1" i="0" u="none" strike="noStrike" kern="1200" cap="none" spc="0" normalizeH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lần</a:t>
            </a:r>
            <a:endParaRPr kumimoji="0" lang="en-US" sz="2245" b="1" i="0" u="none" strike="noStrike" kern="1200" cap="none" spc="0" normalizeH="0" baseline="0" noProof="0" dirty="0" err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2897557" y="3972204"/>
            <a:ext cx="2273858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</a:t>
            </a:r>
            <a:r>
              <a:rPr kumimoji="0" lang="en-US" sz="2245" b="1" i="0" u="none" strike="noStrike" kern="1200" cap="none" spc="0" normalizeH="0" baseline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được</a:t>
            </a:r>
            <a:r>
              <a:rPr kumimoji="0" lang="en-US" sz="2245" b="1" i="0" u="none" strike="noStrike" kern="1200" cap="none" spc="0" normalizeH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lấy</a:t>
            </a:r>
            <a:r>
              <a:rPr kumimoji="0" lang="en-US" sz="2245" b="1" i="0" u="none" strike="noStrike" kern="1200" cap="none" spc="0" normalizeH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3 </a:t>
            </a:r>
            <a:r>
              <a:rPr kumimoji="0" lang="en-US" sz="2245" b="1" i="0" u="none" strike="noStrike" kern="1200" cap="none" spc="0" normalizeH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lần</a:t>
            </a:r>
            <a:endParaRPr kumimoji="0" lang="en-US" sz="2245" b="1" i="0" u="none" strike="noStrike" kern="1200" cap="none" spc="0" normalizeH="0" baseline="0" noProof="0" dirty="0" err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7" name="Text Box 14"/>
          <p:cNvSpPr txBox="1">
            <a:spLocks noChangeArrowheads="1"/>
          </p:cNvSpPr>
          <p:nvPr/>
        </p:nvSpPr>
        <p:spPr bwMode="auto">
          <a:xfrm>
            <a:off x="2921452" y="2272849"/>
            <a:ext cx="2335581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Vậy</a:t>
            </a:r>
            <a:r>
              <a:rPr lang="en-US" sz="224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: 3 x 1 = 3</a:t>
            </a:r>
            <a:endParaRPr kumimoji="0" lang="en-US" sz="2245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8" name="Text Box 14"/>
          <p:cNvSpPr txBox="1">
            <a:spLocks noChangeArrowheads="1"/>
          </p:cNvSpPr>
          <p:nvPr/>
        </p:nvSpPr>
        <p:spPr bwMode="auto">
          <a:xfrm>
            <a:off x="2835834" y="3214647"/>
            <a:ext cx="2335581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Vậy</a:t>
            </a:r>
            <a:r>
              <a:rPr lang="en-US" sz="224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: 3 x 2 = 6</a:t>
            </a:r>
            <a:endParaRPr kumimoji="0" lang="en-US" sz="2245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9" name="Text Box 14"/>
          <p:cNvSpPr txBox="1">
            <a:spLocks noChangeArrowheads="1"/>
          </p:cNvSpPr>
          <p:nvPr/>
        </p:nvSpPr>
        <p:spPr bwMode="auto">
          <a:xfrm>
            <a:off x="3013735" y="4327680"/>
            <a:ext cx="2029253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Vậy</a:t>
            </a:r>
            <a:r>
              <a:rPr lang="en-US" sz="224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: 3 x 3 = 9</a:t>
            </a:r>
            <a:endParaRPr kumimoji="0" lang="en-US" sz="2245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6412876" y="2037901"/>
            <a:ext cx="1583933" cy="292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sz="224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3 x 1 = 3</a:t>
            </a: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2245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4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3 </a:t>
            </a:r>
            <a:r>
              <a:rPr lang="en-US" sz="224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x 2 = 6</a:t>
            </a: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2245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sz="2245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  <a:p>
            <a:pPr lvl="0"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4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3 </a:t>
            </a:r>
            <a:r>
              <a:rPr lang="en-US" sz="2245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x 3 </a:t>
            </a:r>
            <a:r>
              <a:rPr lang="en-US" sz="2245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= 9</a:t>
            </a:r>
            <a:endParaRPr lang="en-US" sz="2245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981931" y="1311252"/>
            <a:ext cx="7871057" cy="70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sz="202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  </a:t>
            </a:r>
            <a:r>
              <a:rPr lang="en-US" sz="202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Mỗi tấm thẻ có 3 chấm tròn. Lần lượt lấy ra 1, 2, 3 tấm thẻ rồi nêu các phép nhân tương ứng. </a:t>
            </a:r>
            <a:endParaRPr lang="en-US" sz="202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  <p:bldP spid="39" grpId="0" bldLvl="0" animBg="1"/>
      <p:bldP spid="40" grpId="0" bldLvl="0" animBg="1"/>
      <p:bldP spid="45" grpId="0" bldLvl="0" animBg="1"/>
      <p:bldP spid="46" grpId="0" bldLvl="0" animBg="1"/>
      <p:bldP spid="56" grpId="0" bldLvl="0" animBg="1"/>
      <p:bldP spid="5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32200" y="329358"/>
            <a:ext cx="758825" cy="334010"/>
            <a:chOff x="7022642" y="641502"/>
            <a:chExt cx="1327918" cy="594538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327918" cy="594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575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55551" y="627763"/>
            <a:ext cx="2876311" cy="32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BẢNG NHÂN 3 (</a:t>
            </a:r>
            <a:r>
              <a:rPr kumimoji="0" lang="en-US" sz="1575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6788" y="938877"/>
            <a:ext cx="342472" cy="34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5959541" y="1076552"/>
            <a:ext cx="1994458" cy="121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</a:rPr>
              <a:t>   3 x 1 =  3</a:t>
            </a: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</a:rPr>
              <a:t>   3 x 2 =  6</a:t>
            </a: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</a:rPr>
              <a:t>   3 x 3 =  9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541" y="1090171"/>
            <a:ext cx="3253483" cy="26802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318476" y="2214151"/>
            <a:ext cx="496570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73404" y="2587028"/>
            <a:ext cx="496570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10509" y="2969389"/>
            <a:ext cx="496570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18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19121" y="3328612"/>
            <a:ext cx="496570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373404" y="3734879"/>
            <a:ext cx="496570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96263" y="4097556"/>
            <a:ext cx="496570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27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445803" y="4484026"/>
            <a:ext cx="496570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00612" y="2214151"/>
            <a:ext cx="1156422" cy="3128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4 =   </a:t>
            </a:r>
          </a:p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5 = </a:t>
            </a:r>
          </a:p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6 = </a:t>
            </a:r>
          </a:p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7 = </a:t>
            </a:r>
          </a:p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8 = </a:t>
            </a:r>
          </a:p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9 = </a:t>
            </a:r>
          </a:p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10 =</a:t>
            </a:r>
            <a:endParaRPr lang="en-US" sz="2245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84910" y="3925592"/>
            <a:ext cx="1382395" cy="470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3 x 3 =  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5" grpId="0"/>
      <p:bldP spid="26" grpId="0"/>
      <p:bldP spid="27" grpId="0"/>
      <p:bldP spid="28" grpId="0"/>
      <p:bldP spid="29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32200" y="329358"/>
            <a:ext cx="758825" cy="334010"/>
            <a:chOff x="7022642" y="641502"/>
            <a:chExt cx="1327918" cy="594538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327918" cy="594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575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55551" y="627763"/>
            <a:ext cx="2876311" cy="32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1575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6788" y="938877"/>
            <a:ext cx="342472" cy="34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216" y="955807"/>
            <a:ext cx="7441903" cy="34567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32200" y="329359"/>
            <a:ext cx="758825" cy="334010"/>
            <a:chOff x="7022642" y="641502"/>
            <a:chExt cx="1327918" cy="594538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327918" cy="594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575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55551" y="627763"/>
            <a:ext cx="2876311" cy="32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 (</a:t>
            </a:r>
            <a:r>
              <a:rPr kumimoji="0" lang="en-US" sz="1575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6788" y="938877"/>
            <a:ext cx="342472" cy="34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2500795" y="1030804"/>
            <a:ext cx="2414176" cy="387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 x  1   =  3</a:t>
            </a: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 x  2   =  6</a:t>
            </a:r>
            <a:endParaRPr lang="en-US" sz="2470" b="1" noProof="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 x  3   =  9</a:t>
            </a:r>
          </a:p>
          <a:p>
            <a:pPr lvl="0" algn="ctr" eaLnBrk="1" hangingPunct="1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3  x  4   =  12  </a:t>
            </a:r>
          </a:p>
          <a:p>
            <a:pPr lvl="0" algn="ctr" eaLnBrk="1" hangingPunct="1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3  x  5   =  15</a:t>
            </a:r>
          </a:p>
          <a:p>
            <a:pPr lvl="0" algn="ctr" eaLnBrk="1" hangingPunct="1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3  x  6   =  18</a:t>
            </a:r>
          </a:p>
          <a:p>
            <a:pPr lvl="0" algn="ctr" eaLnBrk="1" hangingPunct="1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3  x  7   =  21</a:t>
            </a:r>
          </a:p>
          <a:p>
            <a:pPr lvl="0" algn="ctr" eaLnBrk="1" hangingPunct="1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3  x  8   =  24</a:t>
            </a:r>
          </a:p>
          <a:p>
            <a:pPr lvl="0" algn="ctr" eaLnBrk="1" hangingPunct="1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3  x  9   =  27</a:t>
            </a:r>
          </a:p>
          <a:p>
            <a:pPr lvl="0" algn="ctr" eaLnBrk="1" hangingPunct="1">
              <a:defRPr/>
            </a:pPr>
            <a:r>
              <a:rPr lang="en-US" sz="247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  3 x  10  =  30</a:t>
            </a:r>
            <a:endParaRPr kumimoji="0" lang="en-US" sz="247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00" y="1078676"/>
            <a:ext cx="419617" cy="41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2" descr="ho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683" y="1454630"/>
            <a:ext cx="350944" cy="34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22" descr="ho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683" y="1827627"/>
            <a:ext cx="350944" cy="34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22" descr="ho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910" y="2207888"/>
            <a:ext cx="401013" cy="39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22" descr="ho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024" y="4508390"/>
            <a:ext cx="350944" cy="34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22" descr="ho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465" y="2544389"/>
            <a:ext cx="350944" cy="34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22" descr="ho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411" y="2973550"/>
            <a:ext cx="350944" cy="34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22" descr="ho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081" y="3406576"/>
            <a:ext cx="342472" cy="33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22" descr="ho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348" y="3730343"/>
            <a:ext cx="350944" cy="34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22" descr="ho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465" y="4076901"/>
            <a:ext cx="350944" cy="346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232200" y="329358"/>
            <a:ext cx="758825" cy="334010"/>
            <a:chOff x="7022642" y="641502"/>
            <a:chExt cx="1327918" cy="594538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327918" cy="594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575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157678" y="1415907"/>
            <a:ext cx="2961005" cy="422910"/>
            <a:chOff x="1470819" y="1943100"/>
            <a:chExt cx="4151584" cy="752780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714350"/>
              <a:chOff x="1737519" y="1943100"/>
              <a:chExt cx="533400" cy="71435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63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714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202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kumimoji="0" lang="en-US" sz="202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085" y="1947621"/>
              <a:ext cx="3504318" cy="748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13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Tính </a:t>
              </a:r>
              <a:r>
                <a:rPr kumimoji="0" lang="en-US" sz="2135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nhẩm</a:t>
              </a:r>
              <a:r>
                <a:rPr kumimoji="0" lang="en-US" sz="2135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233991" y="615634"/>
            <a:ext cx="2949271" cy="32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6: BẢNG NHÂN 3</a:t>
            </a:r>
            <a:r>
              <a:rPr kumimoji="0" lang="en-US" sz="157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</a:t>
            </a:r>
            <a:r>
              <a:rPr kumimoji="0" lang="en-US" sz="157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tiết</a:t>
            </a:r>
            <a:r>
              <a:rPr kumimoji="0" lang="en-US" sz="157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1)</a:t>
            </a: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6788" y="1191407"/>
            <a:ext cx="342472" cy="34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267503" y="1816899"/>
          <a:ext cx="6689725" cy="2534285"/>
        </p:xfrm>
        <a:graphic>
          <a:graphicData uri="http://schemas.openxmlformats.org/drawingml/2006/table">
            <a:tbl>
              <a:tblPr firstRow="1" firstCol="1" bandRow="1"/>
              <a:tblGrid>
                <a:gridCol w="2058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45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3 =</a:t>
                      </a:r>
                      <a:endParaRPr lang="en-US" sz="247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7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1 =</a:t>
                      </a: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2 =</a:t>
                      </a:r>
                      <a:endParaRPr lang="en-US" sz="247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7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51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7 =</a:t>
                      </a:r>
                      <a:endParaRPr lang="en-US" sz="247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9 =</a:t>
                      </a:r>
                      <a:endParaRPr lang="en-US" sz="247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3 =</a:t>
                      </a:r>
                      <a:endParaRPr lang="en-US" sz="247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7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52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6 =</a:t>
                      </a:r>
                    </a:p>
                    <a:p>
                      <a:pPr marL="0" marR="0" lvl="0" indent="0" algn="l" defTabSz="1452245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nl-NL" sz="247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4 =</a:t>
                      </a: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10 =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8 =</a:t>
                      </a:r>
                      <a:endParaRPr lang="en-US" sz="247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245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nl-NL" sz="247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x 5 =</a:t>
                      </a:r>
                      <a:endParaRPr kumimoji="0" lang="en-US" sz="247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452245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nl-NL" sz="247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nl-NL" sz="247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</a:t>
                      </a:r>
                      <a:r>
                        <a:rPr kumimoji="0" lang="nl-NL" sz="247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=</a:t>
                      </a:r>
                      <a:endParaRPr kumimoji="0" lang="en-US" sz="247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7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528" marR="3852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217596" y="1882483"/>
            <a:ext cx="385281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17595" y="2507293"/>
            <a:ext cx="51370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58342" y="3046330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78962" y="3622411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68738" y="1893961"/>
            <a:ext cx="339889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30470" y="2427749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439863" y="3004035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343861" y="3597756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98494" y="1893962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54354" y="2488589"/>
            <a:ext cx="488756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950" y="3046226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49721" y="3573836"/>
            <a:ext cx="537528" cy="470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7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33" grpId="0"/>
      <p:bldP spid="34" grpId="0"/>
      <p:bldP spid="36" grpId="0"/>
      <p:bldP spid="37" grpId="0"/>
      <p:bldP spid="39" grpId="0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144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5171" y="2587338"/>
            <a:ext cx="6253666" cy="923309"/>
          </a:xfrm>
          <a:prstGeom prst="rect">
            <a:avLst/>
          </a:prstGeom>
          <a:noFill/>
        </p:spPr>
        <p:txBody>
          <a:bodyPr wrap="square" lIns="91422" tIns="45710" rIns="91422" bIns="45710" rtlCol="0">
            <a:spAutoFit/>
          </a:bodyPr>
          <a:lstStyle/>
          <a:p>
            <a:pPr algn="ctr" defTabSz="1218565"/>
            <a:r>
              <a:rPr lang="en-US" sz="5400" b="1" dirty="0" err="1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Củng</a:t>
            </a:r>
            <a:r>
              <a:rPr lang="en-US" sz="5400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cố</a:t>
            </a:r>
            <a:r>
              <a:rPr lang="en-US" sz="5400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- </a:t>
            </a:r>
            <a:r>
              <a:rPr lang="en-US" sz="5400" b="1" dirty="0" err="1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Dặn</a:t>
            </a:r>
            <a:r>
              <a:rPr lang="en-US" sz="5400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dò</a:t>
            </a:r>
            <a:endParaRPr lang="en-US" sz="5400" b="1" dirty="0">
              <a:solidFill>
                <a:srgbClr val="F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49382" y="647700"/>
            <a:ext cx="8458200" cy="22288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>
                <a:schemeClr val="accent1"/>
              </a:buClr>
              <a:defRPr/>
            </a:pPr>
            <a:r>
              <a:rPr lang="en-US" altLang="zh-CN" sz="4000" b="1" u="sng" noProof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</a:p>
          <a:p>
            <a:pPr algn="ctr">
              <a:spcBef>
                <a:spcPct val="50000"/>
              </a:spcBef>
              <a:buClr>
                <a:schemeClr val="accent1"/>
              </a:buClr>
              <a:defRPr/>
            </a:pPr>
            <a:r>
              <a:rPr lang="en-US" altLang="zh-CN" sz="4000" b="1" noProof="1">
                <a:ln w="22225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</a:rPr>
              <a:t>Bảng nhân 3 (Tiết 1)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D9291F-D2D7-4BA9-97EB-F56C6AAA2DF2}"/>
              </a:ext>
            </a:extLst>
          </p:cNvPr>
          <p:cNvSpPr/>
          <p:nvPr/>
        </p:nvSpPr>
        <p:spPr>
          <a:xfrm>
            <a:off x="1371600" y="285750"/>
            <a:ext cx="71039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144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5171" y="2587338"/>
            <a:ext cx="6253666" cy="1015642"/>
          </a:xfrm>
          <a:prstGeom prst="rect">
            <a:avLst/>
          </a:prstGeom>
          <a:noFill/>
        </p:spPr>
        <p:txBody>
          <a:bodyPr wrap="square" lIns="91422" tIns="45710" rIns="91422" bIns="45710" rtlCol="0">
            <a:spAutoFit/>
          </a:bodyPr>
          <a:lstStyle/>
          <a:p>
            <a:pPr algn="ctr" defTabSz="1218565"/>
            <a:r>
              <a:rPr lang="en-US" sz="6000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>
            <a:fillRect/>
          </a:stretch>
        </p:blipFill>
        <p:spPr>
          <a:xfrm>
            <a:off x="0" y="0"/>
            <a:ext cx="9158288" cy="51435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5429" y="406582"/>
            <a:ext cx="1467429" cy="5375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606795" y="2023432"/>
            <a:ext cx="1878299" cy="6880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10367" y="437442"/>
            <a:ext cx="2537554" cy="63094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685800">
              <a:defRPr/>
            </a:pPr>
            <a:r>
              <a:rPr lang="en-US" sz="4100" b="1">
                <a:ln w="31750">
                  <a:solidFill>
                    <a:prstClr val="white"/>
                  </a:solidFill>
                </a:ln>
                <a:solidFill>
                  <a:srgbClr val="FCECD0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TRÒ CHƠI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6651" y="400050"/>
            <a:ext cx="2171888" cy="7955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614654" y="112048"/>
            <a:ext cx="2958096" cy="10835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6402" y="1943251"/>
            <a:ext cx="1071939" cy="3926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0086" y="1143001"/>
            <a:ext cx="2591855" cy="13991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2619" y="1143000"/>
            <a:ext cx="2441294" cy="13323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4151" y="2599056"/>
            <a:ext cx="6115698" cy="1458594"/>
          </a:xfrm>
          <a:prstGeom prst="rect">
            <a:avLst/>
          </a:prstGeom>
        </p:spPr>
      </p:pic>
      <p:pic>
        <p:nvPicPr>
          <p:cNvPr id="1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200" y="4509654"/>
            <a:ext cx="609600" cy="63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375 -0.03287 " pathEditMode="relative" rAng="0" ptsTypes="AA">
                                      <p:cBhvr>
                                        <p:cTn id="31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-164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9375 0.00047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81481E-6 L -0.09375 0.00046 " pathEditMode="relative" rAng="0" ptsTypes="AA">
                                      <p:cBhvr>
                                        <p:cTn id="41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10156 -0.02037 " pathEditMode="relative" rAng="0" ptsTypes="AA">
                                      <p:cBhvr>
                                        <p:cTn id="4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8" y="-101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1276 -0.00023 " pathEditMode="relative" rAng="0" ptsTypes="AA">
                                      <p:cBhvr>
                                        <p:cTn id="51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" y="-2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835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en-US" sz="1400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11905"/>
          <a:stretch>
            <a:fillRect/>
          </a:stretch>
        </p:blipFill>
        <p:spPr>
          <a:xfrm>
            <a:off x="0" y="914400"/>
            <a:ext cx="9144000" cy="422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5" y="474564"/>
            <a:ext cx="1371600" cy="10683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>
            <a:fillRect/>
          </a:stretch>
        </p:blipFill>
        <p:spPr>
          <a:xfrm>
            <a:off x="0" y="1200150"/>
            <a:ext cx="9144000" cy="3943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lum bright="16000"/>
          </a:blip>
          <a:stretch>
            <a:fillRect/>
          </a:stretch>
        </p:blipFill>
        <p:spPr>
          <a:xfrm>
            <a:off x="379654" y="1370038"/>
            <a:ext cx="1214771" cy="3349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006" y="3522684"/>
            <a:ext cx="1110419" cy="1143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01558" y="217371"/>
            <a:ext cx="5486400" cy="1520062"/>
            <a:chOff x="3470968" y="279400"/>
            <a:chExt cx="7038568" cy="19944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968" y="279400"/>
              <a:ext cx="7038568" cy="19944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864277" y="584200"/>
              <a:ext cx="6430713" cy="5745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Điền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kết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quả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đúng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vào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chỗ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chấm</a:t>
              </a:r>
              <a:endParaRPr lang="en-US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UTMavobold" panose="0204060305050602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6887" y="1268948"/>
              <a:ext cx="3169206" cy="6457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solidFill>
                    <a:srgbClr val="ED5565"/>
                  </a:solidFill>
                  <a:latin typeface="UTMavobold" panose="02040603050506020204" pitchFamily="18" charset="0"/>
                </a:rPr>
                <a:t>2 x 6 = 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505200" y="3622126"/>
            <a:ext cx="990600" cy="702224"/>
            <a:chOff x="3581400" y="3075102"/>
            <a:chExt cx="3401863" cy="104250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784784" y="3204821"/>
              <a:ext cx="1016198" cy="7305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8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084001" y="3740161"/>
            <a:ext cx="926399" cy="654698"/>
            <a:chOff x="3581400" y="3075102"/>
            <a:chExt cx="3401863" cy="104250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195711" y="3247889"/>
              <a:ext cx="2173243" cy="7836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12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375" y="3589565"/>
            <a:ext cx="1016921" cy="11216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375" y="3502018"/>
            <a:ext cx="1016921" cy="1217060"/>
          </a:xfrm>
          <a:prstGeom prst="rect">
            <a:avLst/>
          </a:prstGeom>
        </p:spPr>
      </p:pic>
      <p:pic>
        <p:nvPicPr>
          <p:cNvPr id="2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79887" y="1019108"/>
            <a:ext cx="365522" cy="365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00677 -0.5155 " pathEditMode="relative" rAng="0" ptsTypes="AA">
                                      <p:cBhvr>
                                        <p:cTn id="35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2578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6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HetG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3464E-6 L -0.0243 -0.54338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5" y="-27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en-US" sz="1400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11905"/>
          <a:stretch>
            <a:fillRect/>
          </a:stretch>
        </p:blipFill>
        <p:spPr>
          <a:xfrm>
            <a:off x="0" y="914400"/>
            <a:ext cx="9144000" cy="422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5" y="474564"/>
            <a:ext cx="1371600" cy="10683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>
            <a:fillRect/>
          </a:stretch>
        </p:blipFill>
        <p:spPr>
          <a:xfrm>
            <a:off x="0" y="1200150"/>
            <a:ext cx="9144000" cy="3943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lum bright="16000"/>
          </a:blip>
          <a:stretch>
            <a:fillRect/>
          </a:stretch>
        </p:blipFill>
        <p:spPr>
          <a:xfrm>
            <a:off x="379654" y="1370038"/>
            <a:ext cx="1214771" cy="3349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006" y="3522684"/>
            <a:ext cx="1110419" cy="1143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01558" y="217371"/>
            <a:ext cx="5486400" cy="1520062"/>
            <a:chOff x="3470968" y="279400"/>
            <a:chExt cx="7038568" cy="19944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968" y="279400"/>
              <a:ext cx="7038568" cy="19944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864277" y="584200"/>
              <a:ext cx="6430713" cy="5745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Điền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kết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quả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đúng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vào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chỗ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chấm</a:t>
              </a:r>
              <a:endParaRPr lang="en-US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UTMavobold" panose="0204060305050602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6887" y="1268948"/>
              <a:ext cx="3169206" cy="6457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solidFill>
                    <a:srgbClr val="ED5565"/>
                  </a:solidFill>
                  <a:latin typeface="UTMavobold" panose="02040603050506020204" pitchFamily="18" charset="0"/>
                </a:rPr>
                <a:t>2 x 8 = 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505200" y="3622126"/>
            <a:ext cx="990600" cy="702224"/>
            <a:chOff x="3581400" y="3075102"/>
            <a:chExt cx="3401863" cy="104250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276685" y="3204821"/>
              <a:ext cx="2032395" cy="7305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10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019800" y="2530135"/>
            <a:ext cx="926399" cy="654698"/>
            <a:chOff x="3581400" y="3075102"/>
            <a:chExt cx="3401863" cy="104250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195711" y="3247889"/>
              <a:ext cx="2173243" cy="7836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16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375" y="3589565"/>
            <a:ext cx="1016921" cy="11216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375" y="3502018"/>
            <a:ext cx="1016921" cy="1217060"/>
          </a:xfrm>
          <a:prstGeom prst="rect">
            <a:avLst/>
          </a:prstGeom>
        </p:spPr>
      </p:pic>
      <p:pic>
        <p:nvPicPr>
          <p:cNvPr id="2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79887" y="1019108"/>
            <a:ext cx="365522" cy="365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00677 -0.5155 " pathEditMode="relative" rAng="0" ptsTypes="AA">
                                      <p:cBhvr>
                                        <p:cTn id="35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2578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6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HetG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2374E-6 L -0.01736 -0.30751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" y="-15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en-US" sz="1400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11905"/>
          <a:stretch>
            <a:fillRect/>
          </a:stretch>
        </p:blipFill>
        <p:spPr>
          <a:xfrm>
            <a:off x="0" y="914400"/>
            <a:ext cx="9144000" cy="422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5" y="474564"/>
            <a:ext cx="1371600" cy="10683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>
            <a:fillRect/>
          </a:stretch>
        </p:blipFill>
        <p:spPr>
          <a:xfrm>
            <a:off x="0" y="1200150"/>
            <a:ext cx="9144000" cy="3943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lum bright="16000"/>
          </a:blip>
          <a:stretch>
            <a:fillRect/>
          </a:stretch>
        </p:blipFill>
        <p:spPr>
          <a:xfrm>
            <a:off x="379654" y="1370038"/>
            <a:ext cx="1214771" cy="3349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006" y="3522684"/>
            <a:ext cx="1110419" cy="1143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01558" y="217371"/>
            <a:ext cx="5486400" cy="1520062"/>
            <a:chOff x="3470968" y="279400"/>
            <a:chExt cx="7038568" cy="19944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968" y="279400"/>
              <a:ext cx="7038568" cy="19944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864277" y="584200"/>
              <a:ext cx="6430713" cy="5745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Điền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kết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quả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đúng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vào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chỗ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chấm</a:t>
              </a:r>
              <a:endParaRPr lang="en-US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UTMavobold" panose="0204060305050602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6887" y="1268948"/>
              <a:ext cx="3169206" cy="6565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solidFill>
                    <a:srgbClr val="ED5565"/>
                  </a:solidFill>
                  <a:latin typeface="UTMavobold" panose="02040603050506020204" pitchFamily="18" charset="0"/>
                </a:rPr>
                <a:t>3 x 10 = 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589335" y="3638891"/>
            <a:ext cx="990600" cy="702224"/>
            <a:chOff x="3581400" y="3075102"/>
            <a:chExt cx="3401863" cy="104250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006625" y="3204821"/>
              <a:ext cx="572516" cy="6595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9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849518" y="2399497"/>
            <a:ext cx="926399" cy="654698"/>
            <a:chOff x="-8296061" y="940301"/>
            <a:chExt cx="3401863" cy="104250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8296061" y="940301"/>
              <a:ext cx="3401863" cy="104250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-7348599" y="1084439"/>
              <a:ext cx="1506934" cy="7841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30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375" y="3589565"/>
            <a:ext cx="1016921" cy="11216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375" y="3502018"/>
            <a:ext cx="1016921" cy="1217060"/>
          </a:xfrm>
          <a:prstGeom prst="rect">
            <a:avLst/>
          </a:prstGeom>
        </p:spPr>
      </p:pic>
      <p:pic>
        <p:nvPicPr>
          <p:cNvPr id="2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79887" y="1019108"/>
            <a:ext cx="365522" cy="365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00677 -0.5155 " pathEditMode="relative" rAng="0" ptsTypes="AA">
                                      <p:cBhvr>
                                        <p:cTn id="35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2578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6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HetG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8833E-6 L 0.346 -0.2966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-14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en-US" sz="1400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11905"/>
          <a:stretch>
            <a:fillRect/>
          </a:stretch>
        </p:blipFill>
        <p:spPr>
          <a:xfrm>
            <a:off x="0" y="914400"/>
            <a:ext cx="9144000" cy="422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5" y="474564"/>
            <a:ext cx="1371600" cy="10683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>
            <a:fillRect/>
          </a:stretch>
        </p:blipFill>
        <p:spPr>
          <a:xfrm>
            <a:off x="0" y="1200150"/>
            <a:ext cx="9144000" cy="3943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lum bright="16000"/>
          </a:blip>
          <a:stretch>
            <a:fillRect/>
          </a:stretch>
        </p:blipFill>
        <p:spPr>
          <a:xfrm>
            <a:off x="379654" y="1370038"/>
            <a:ext cx="1214771" cy="3349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006" y="3522684"/>
            <a:ext cx="1110419" cy="1143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01558" y="217371"/>
            <a:ext cx="5486400" cy="1520062"/>
            <a:chOff x="3470968" y="279400"/>
            <a:chExt cx="7038568" cy="19944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968" y="279400"/>
              <a:ext cx="7038568" cy="19944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864277" y="584200"/>
              <a:ext cx="6430713" cy="5745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Điền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kết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quả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đúng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vào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chỗ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chấm</a:t>
              </a:r>
              <a:endParaRPr lang="en-US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UTMavobold" panose="0204060305050602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6887" y="1268948"/>
              <a:ext cx="3169206" cy="6565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solidFill>
                    <a:srgbClr val="ED5565"/>
                  </a:solidFill>
                  <a:latin typeface="UTMavobold" panose="02040603050506020204" pitchFamily="18" charset="0"/>
                </a:rPr>
                <a:t>5 x 3 = 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239000" y="3070096"/>
            <a:ext cx="990600" cy="702224"/>
            <a:chOff x="3581400" y="3075102"/>
            <a:chExt cx="3401863" cy="104250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40565" y="3204821"/>
              <a:ext cx="704635" cy="7310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8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286000" y="4383820"/>
            <a:ext cx="926399" cy="654698"/>
            <a:chOff x="3581400" y="3075102"/>
            <a:chExt cx="3401863" cy="104250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528866" y="3247889"/>
              <a:ext cx="1506934" cy="7841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15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375" y="3589565"/>
            <a:ext cx="1016921" cy="11216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375" y="3502018"/>
            <a:ext cx="1016921" cy="1217060"/>
          </a:xfrm>
          <a:prstGeom prst="rect">
            <a:avLst/>
          </a:prstGeom>
        </p:spPr>
      </p:pic>
      <p:pic>
        <p:nvPicPr>
          <p:cNvPr id="2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79887" y="1019108"/>
            <a:ext cx="365522" cy="365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00677 -0.5155 " pathEditMode="relative" rAng="0" ptsTypes="AA">
                                      <p:cBhvr>
                                        <p:cTn id="35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2578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6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HetG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46403E-6 L 0.39931 -0.68261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5" y="-34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C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defRPr/>
            </a:pPr>
            <a:endParaRPr lang="en-US" sz="1400">
              <a:solidFill>
                <a:prstClr val="white"/>
              </a:solidFill>
              <a:latin typeface="#9Slide02 Noi dung da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11905"/>
          <a:stretch>
            <a:fillRect/>
          </a:stretch>
        </p:blipFill>
        <p:spPr>
          <a:xfrm>
            <a:off x="0" y="914400"/>
            <a:ext cx="9144000" cy="422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5" y="474564"/>
            <a:ext cx="1371600" cy="10683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>
            <a:fillRect/>
          </a:stretch>
        </p:blipFill>
        <p:spPr>
          <a:xfrm>
            <a:off x="0" y="1200150"/>
            <a:ext cx="9144000" cy="3943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lum bright="16000"/>
          </a:blip>
          <a:stretch>
            <a:fillRect/>
          </a:stretch>
        </p:blipFill>
        <p:spPr>
          <a:xfrm>
            <a:off x="379654" y="1370038"/>
            <a:ext cx="1214771" cy="3349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006" y="3522684"/>
            <a:ext cx="1110419" cy="1143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601558" y="217371"/>
            <a:ext cx="5486400" cy="1520062"/>
            <a:chOff x="3470968" y="279400"/>
            <a:chExt cx="7038568" cy="19944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0968" y="279400"/>
              <a:ext cx="7038568" cy="19944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864277" y="584200"/>
              <a:ext cx="6430713" cy="5745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Điền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kết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quả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đúng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vào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chỗ</a:t>
              </a:r>
              <a:r>
                <a:rPr lang="en-US" sz="28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prstClr val="black">
                      <a:lumMod val="65000"/>
                      <a:lumOff val="35000"/>
                    </a:prstClr>
                  </a:solidFill>
                  <a:latin typeface="UTMavobold" panose="02040603050506020204" pitchFamily="18" charset="0"/>
                </a:rPr>
                <a:t>chấm</a:t>
              </a:r>
              <a:endParaRPr lang="en-US" sz="2800" b="1" dirty="0">
                <a:solidFill>
                  <a:prstClr val="black">
                    <a:lumMod val="65000"/>
                    <a:lumOff val="35000"/>
                  </a:prstClr>
                </a:solidFill>
                <a:latin typeface="UTMavobold" panose="020406030505060202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66887" y="1268948"/>
              <a:ext cx="3169206" cy="6565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solidFill>
                    <a:srgbClr val="ED5565"/>
                  </a:solidFill>
                  <a:latin typeface="UTMavobold" panose="02040603050506020204" pitchFamily="18" charset="0"/>
                </a:rPr>
                <a:t>5 x 9 = 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81800" y="2571750"/>
            <a:ext cx="990600" cy="702224"/>
            <a:chOff x="3581400" y="3075102"/>
            <a:chExt cx="3401863" cy="104250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588250" y="3204821"/>
              <a:ext cx="1409270" cy="7310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14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235278" y="4414790"/>
            <a:ext cx="926399" cy="654698"/>
            <a:chOff x="3581400" y="3075102"/>
            <a:chExt cx="3401863" cy="104250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581400" y="3075102"/>
              <a:ext cx="3401863" cy="104250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528866" y="3247889"/>
              <a:ext cx="1506934" cy="7841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685800">
                <a:defRPr/>
              </a:pPr>
              <a:r>
                <a:rPr lang="en-US" sz="3200" b="1" dirty="0">
                  <a:latin typeface="UTMavobold" panose="02040603050506020204" pitchFamily="18" charset="0"/>
                </a:rPr>
                <a:t>45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375" y="3589565"/>
            <a:ext cx="1016921" cy="11216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375" y="3502018"/>
            <a:ext cx="1016921" cy="1217060"/>
          </a:xfrm>
          <a:prstGeom prst="rect">
            <a:avLst/>
          </a:prstGeom>
        </p:spPr>
      </p:pic>
      <p:pic>
        <p:nvPicPr>
          <p:cNvPr id="22" name="59c3c5f0472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979887" y="1019108"/>
            <a:ext cx="365522" cy="365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0.00677 -0.5155 " pathEditMode="relative" rAng="0" ptsTypes="AA">
                                      <p:cBhvr>
                                        <p:cTn id="35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2578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6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HetG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79068E-6 L 0.17795 -0.6887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89" y="-344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0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437</Words>
  <Application>Microsoft Office PowerPoint</Application>
  <PresentationFormat>On-screen Show (16:9)</PresentationFormat>
  <Paragraphs>111</Paragraphs>
  <Slides>16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SimSun</vt:lpstr>
      <vt:lpstr>SimSun</vt:lpstr>
      <vt:lpstr>#9Slide02 Noi dung dai</vt:lpstr>
      <vt:lpstr>Arial</vt:lpstr>
      <vt:lpstr>Calibri</vt:lpstr>
      <vt:lpstr>iCiel Cadena</vt:lpstr>
      <vt:lpstr>Times New Roman</vt:lpstr>
      <vt:lpstr>UTM Avo</vt:lpstr>
      <vt:lpstr>UTMavobold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Administrator</cp:lastModifiedBy>
  <cp:revision>88</cp:revision>
  <dcterms:created xsi:type="dcterms:W3CDTF">2022-07-20T10:05:00Z</dcterms:created>
  <dcterms:modified xsi:type="dcterms:W3CDTF">2024-07-01T15:37:30Z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F06997472C3141E0BBE07D917F2F41CC</vt:lpwstr>
  </property>
  <property fmtid="{D5CDD505-2E9C-101B-9397-08002B2CF9AE}" pid="3" name="KSOProductBuildVer">
    <vt:lpwstr>1033-11.2.0.11306</vt:lpwstr>
  </property>
</Properties>
</file>