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30"/>
  </p:notesMasterIdLst>
  <p:sldIdLst>
    <p:sldId id="287" r:id="rId3"/>
    <p:sldId id="289" r:id="rId4"/>
    <p:sldId id="290" r:id="rId5"/>
    <p:sldId id="256" r:id="rId6"/>
    <p:sldId id="258" r:id="rId7"/>
    <p:sldId id="264" r:id="rId8"/>
    <p:sldId id="262" r:id="rId9"/>
    <p:sldId id="263" r:id="rId10"/>
    <p:sldId id="266" r:id="rId11"/>
    <p:sldId id="268" r:id="rId12"/>
    <p:sldId id="265" r:id="rId13"/>
    <p:sldId id="267" r:id="rId14"/>
    <p:sldId id="270" r:id="rId15"/>
    <p:sldId id="271" r:id="rId16"/>
    <p:sldId id="272" r:id="rId17"/>
    <p:sldId id="273" r:id="rId18"/>
    <p:sldId id="274" r:id="rId19"/>
    <p:sldId id="275" r:id="rId20"/>
    <p:sldId id="286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</p:sldIdLst>
  <p:sldSz cx="12192000" cy="6858000"/>
  <p:notesSz cx="6858000" cy="9144000"/>
  <p:embeddedFontLst>
    <p:embeddedFont>
      <p:font typeface="等线" panose="02010600030101010101" pitchFamily="2" charset="-122"/>
      <p:regular r:id="rId31"/>
      <p:bold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  <p:embeddedFont>
      <p:font typeface="SimSun" panose="02010600030101010101" pitchFamily="2" charset="-122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9.fntdata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rcRect b="3795"/>
          <a:stretch>
            <a:fillRect/>
          </a:stretch>
        </p:blipFill>
        <p:spPr>
          <a:xfrm>
            <a:off x="0" y="260350"/>
            <a:ext cx="12192000" cy="659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620713"/>
            <a:ext cx="10943167" cy="10826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1843088"/>
            <a:ext cx="10949517" cy="98107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E4CFEFD8-2151-478C-9C1C-0545885223F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audio" Target="../media/audio4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5.wdp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7.wdp"/><Relationship Id="rId5" Type="http://schemas.openxmlformats.org/officeDocument/2006/relationships/image" Target="../media/image23.png"/><Relationship Id="rId4" Type="http://schemas.microsoft.com/office/2007/relationships/hdphoto" Target="../media/hdphoto6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microsoft.com/office/2007/relationships/hdphoto" Target="../media/hdphoto7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microsoft.com/office/2007/relationships/hdphoto" Target="../media/hdphoto7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microsoft.com/office/2007/relationships/hdphoto" Target="../media/hdphoto7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Subtitle 2"/>
          <p:cNvSpPr>
            <a:spLocks noGrp="1"/>
          </p:cNvSpPr>
          <p:nvPr>
            <p:ph type="subTitle" idx="4294967295"/>
          </p:nvPr>
        </p:nvSpPr>
        <p:spPr>
          <a:xfrm>
            <a:off x="4284665" y="2428876"/>
            <a:ext cx="7907337" cy="1090613"/>
          </a:xfrm>
        </p:spPr>
        <p:txBody>
          <a:bodyPr lIns="100486" tIns="50242" rIns="100486" bIns="50242" rtlCol="0">
            <a:normAutofit fontScale="750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en-US" sz="5865" b="1">
                <a:solidFill>
                  <a:srgbClr val="FF0000"/>
                </a:solidFill>
                <a:latin typeface="UTM Avo"/>
              </a:rPr>
              <a:t>Chào mừng các con đến với tiết học vần</a:t>
            </a:r>
          </a:p>
        </p:txBody>
      </p:sp>
      <p:pic>
        <p:nvPicPr>
          <p:cNvPr id="1433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1"/>
          <p:cNvSpPr txBox="1">
            <a:spLocks noChangeArrowheads="1"/>
          </p:cNvSpPr>
          <p:nvPr/>
        </p:nvSpPr>
        <p:spPr bwMode="auto">
          <a:xfrm>
            <a:off x="2576945" y="2105899"/>
            <a:ext cx="8294255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7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716" y="3787877"/>
            <a:ext cx="6676103" cy="33380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454" y="3687098"/>
            <a:ext cx="1035174" cy="14010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347" y="3687098"/>
            <a:ext cx="1025545" cy="14010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" y="2281448"/>
            <a:ext cx="3509687" cy="4576552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 flipH="1">
            <a:off x="1983464" y="0"/>
            <a:ext cx="4670086" cy="2068825"/>
          </a:xfrm>
          <a:prstGeom prst="wedgeRoundRectCallout">
            <a:avLst>
              <a:gd name="adj1" fmla="val 33909"/>
              <a:gd name="adj2" fmla="val 99846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Chỉ có một trái không có độc. Ngươi hãy chọn đi</a:t>
            </a:r>
          </a:p>
          <a:p>
            <a:pPr algn="ctr"/>
            <a:endParaRPr lang="en-US" sz="360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9" b="33118"/>
          <a:stretch>
            <a:fillRect/>
          </a:stretch>
        </p:blipFill>
        <p:spPr>
          <a:xfrm flipH="1">
            <a:off x="7496829" y="2256502"/>
            <a:ext cx="4655842" cy="458675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4072191" y="5338915"/>
            <a:ext cx="3723152" cy="1061884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chemeClr val="bg1">
                    <a:lumMod val="50000"/>
                  </a:schemeClr>
                </a:solidFill>
              </a:rPr>
              <a:t>Play</a:t>
            </a:r>
          </a:p>
        </p:txBody>
      </p:sp>
      <p:pic>
        <p:nvPicPr>
          <p:cNvPr id="16" name="zo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215292" y="-6096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6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0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accent1">
                    <a:lumMod val="20000"/>
                    <a:lumOff val="80000"/>
                  </a:schemeClr>
                </a:solidFill>
              </a:rPr>
              <a:t>3 X 4 =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accent1">
                    <a:lumMod val="20000"/>
                    <a:lumOff val="80000"/>
                  </a:schemeClr>
                </a:solidFill>
              </a:rPr>
              <a:t>A. 12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accent1">
                    <a:lumMod val="20000"/>
                    <a:lumOff val="80000"/>
                  </a:schemeClr>
                </a:solidFill>
              </a:rPr>
              <a:t>B. 7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bg1">
                    <a:lumMod val="50000"/>
                  </a:schemeClr>
                </a:solidFill>
              </a:rPr>
              <a:t>Ngày hôm sau . The next day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7 = 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21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10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 hôm sau . The next day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10 = 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30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13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 hôm sau . The next day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5 = 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15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18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 hôm sau . The next day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8 = 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21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24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 hôm sau . The next day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9 = 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25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27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 hôm sau . The next day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492" y="0"/>
            <a:ext cx="3724472" cy="39269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58592" cy="51915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492" y="3148685"/>
            <a:ext cx="4766949" cy="36610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3196983"/>
            <a:ext cx="2996843" cy="36127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695" y="0"/>
            <a:ext cx="844661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73997 -0.6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92" y="-300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32509" y="863600"/>
            <a:ext cx="11277600" cy="2971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  <a:buClr>
                <a:schemeClr val="accent1"/>
              </a:buClr>
              <a:defRPr/>
            </a:pPr>
            <a:r>
              <a:rPr lang="en-US" altLang="zh-CN" sz="5335" b="1" u="sng" noProof="1">
                <a:ln w="222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Toán</a:t>
            </a:r>
          </a:p>
          <a:p>
            <a:pPr algn="ctr">
              <a:spcBef>
                <a:spcPct val="50000"/>
              </a:spcBef>
              <a:buClr>
                <a:schemeClr val="accent1"/>
              </a:buClr>
              <a:defRPr/>
            </a:pPr>
            <a:r>
              <a:rPr lang="en-US" altLang="zh-CN" sz="5335" b="1" noProof="1">
                <a:ln w="222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Bảng nhân 3 (Tiết 2)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32509" y="863600"/>
            <a:ext cx="11277600" cy="2971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  <a:buClr>
                <a:schemeClr val="accent1"/>
              </a:buClr>
              <a:defRPr/>
            </a:pPr>
            <a:r>
              <a:rPr lang="en-US" altLang="zh-CN" sz="5335" b="1" u="sng" noProof="1">
                <a:ln w="222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Toán</a:t>
            </a:r>
          </a:p>
          <a:p>
            <a:pPr algn="ctr">
              <a:spcBef>
                <a:spcPct val="50000"/>
              </a:spcBef>
              <a:buClr>
                <a:schemeClr val="accent1"/>
              </a:buClr>
              <a:defRPr/>
            </a:pPr>
            <a:r>
              <a:rPr lang="en-US" altLang="zh-CN" sz="5335" b="1" noProof="1">
                <a:ln w="222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Bảng nhân 3 (Tiết 2)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29DC78-7D2A-4796-BAF3-A4149946A832}"/>
              </a:ext>
            </a:extLst>
          </p:cNvPr>
          <p:cNvSpPr/>
          <p:nvPr/>
        </p:nvSpPr>
        <p:spPr>
          <a:xfrm>
            <a:off x="1335882" y="388593"/>
            <a:ext cx="9520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</a:rPr>
              <a:t>TRƯỜNG TIỂU HỌC CHUYÊN MỸ- KHỐI 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642933" y="439145"/>
            <a:ext cx="948055" cy="414020"/>
            <a:chOff x="7022642" y="641502"/>
            <a:chExt cx="1244298" cy="552717"/>
          </a:xfrm>
        </p:grpSpPr>
        <p:sp>
          <p:nvSpPr>
            <p:cNvPr id="6" name="TextBox 5"/>
            <p:cNvSpPr txBox="1"/>
            <p:nvPr/>
          </p:nvSpPr>
          <p:spPr>
            <a:xfrm>
              <a:off x="7022642" y="641502"/>
              <a:ext cx="1244298" cy="5527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95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44918" y="1292263"/>
            <a:ext cx="2611875" cy="532846"/>
            <a:chOff x="1470819" y="1943100"/>
            <a:chExt cx="2746555" cy="711349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76485"/>
              <a:chOff x="1737519" y="1943100"/>
              <a:chExt cx="533400" cy="676485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24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17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76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24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69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2098856" cy="707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4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Tính :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4025265" y="821055"/>
            <a:ext cx="521525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7632" tIns="53815" rIns="107632" bIns="538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6: BẢNG NHÂN 3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(</a:t>
            </a:r>
            <a:r>
              <a:rPr lang="en-US" sz="3000" b="1" dirty="0" err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T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iết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2)</a:t>
            </a:r>
            <a:r>
              <a:rPr kumimoji="0" lang="en-US" sz="2095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35718" y="1251836"/>
            <a:ext cx="456629" cy="424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17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852163" y="2193661"/>
          <a:ext cx="10780395" cy="2263140"/>
        </p:xfrm>
        <a:graphic>
          <a:graphicData uri="http://schemas.openxmlformats.org/drawingml/2006/table">
            <a:tbl>
              <a:tblPr firstRow="1" firstCol="1" bandRow="1"/>
              <a:tblGrid>
                <a:gridCol w="3317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7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14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1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438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3295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3kg x 2 =</a:t>
                      </a:r>
                      <a:endParaRPr lang="en-US" sz="3295" b="1" dirty="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370" marR="513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95" b="1" dirty="0">
                          <a:effectLst/>
                          <a:latin typeface="Times New Roman" panose="02020603050405020304" pitchFamily="18" charset="0"/>
                          <a:ea typeface="Calibri" panose="020F0502020204030204" charset="0"/>
                          <a:cs typeface="Times New Roman" panose="02020603050405020304" pitchFamily="18" charset="0"/>
                        </a:rPr>
                        <a:t>     3 m x 8 =</a:t>
                      </a:r>
                    </a:p>
                  </a:txBody>
                  <a:tcPr marL="51370" marR="513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3295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3</a:t>
                      </a:r>
                      <a:r>
                        <a:rPr lang="nl-NL" sz="3295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 </a:t>
                      </a:r>
                      <a:r>
                        <a:rPr lang="nl-NL" sz="3295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7 =</a:t>
                      </a:r>
                      <a:endParaRPr lang="en-US" sz="3295" b="1" dirty="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370" marR="513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3295" dirty="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370" marR="513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3295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3dm x 7 =</a:t>
                      </a:r>
                      <a:endParaRPr lang="en-US" sz="3295" b="1" dirty="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370" marR="513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3295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3 km x 9 =</a:t>
                      </a:r>
                      <a:endParaRPr lang="en-US" sz="3295" b="1" dirty="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370" marR="513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3295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3 mm x 10 =</a:t>
                      </a:r>
                      <a:endParaRPr lang="en-US" sz="3295" b="1" dirty="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370" marR="513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3295" dirty="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370" marR="513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 marL="51370" marR="513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 marL="51370" marR="513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 marL="51370" marR="513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3295" dirty="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370" marR="513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2616574" y="2341088"/>
            <a:ext cx="1134197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9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kg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87650" y="3035935"/>
            <a:ext cx="1434465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9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US" sz="329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endParaRPr kumimoji="0" lang="en-US" sz="329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27470" y="2264410"/>
            <a:ext cx="1294130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9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24 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553200" y="3090545"/>
            <a:ext cx="1390650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9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27 km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799078" y="2302348"/>
            <a:ext cx="1091648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9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21 </a:t>
            </a:r>
            <a:r>
              <a:rPr kumimoji="0" lang="en-US" sz="3295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515781" y="3074181"/>
            <a:ext cx="1516518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9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 mm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3" grpId="0"/>
      <p:bldP spid="34" grpId="0"/>
      <p:bldP spid="3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642933" y="439145"/>
            <a:ext cx="948055" cy="414020"/>
            <a:chOff x="7022642" y="641502"/>
            <a:chExt cx="1244298" cy="552717"/>
          </a:xfrm>
        </p:grpSpPr>
        <p:sp>
          <p:nvSpPr>
            <p:cNvPr id="6" name="TextBox 5"/>
            <p:cNvSpPr txBox="1"/>
            <p:nvPr/>
          </p:nvSpPr>
          <p:spPr>
            <a:xfrm>
              <a:off x="7022642" y="641502"/>
              <a:ext cx="1244298" cy="5527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95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44918" y="1292263"/>
            <a:ext cx="10203336" cy="532846"/>
            <a:chOff x="1470819" y="1943100"/>
            <a:chExt cx="10549400" cy="711349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76485"/>
              <a:chOff x="1737519" y="1943100"/>
              <a:chExt cx="533400" cy="676485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24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17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366348" cy="676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24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69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9901701" cy="707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4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Nêu </a:t>
              </a:r>
              <a:r>
                <a:rPr kumimoji="0" lang="en-US" sz="284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phép</a:t>
              </a:r>
              <a:r>
                <a:rPr kumimoji="0" lang="en-US" sz="284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4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nhân</a:t>
              </a:r>
              <a:r>
                <a:rPr kumimoji="0" lang="en-US" sz="284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4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thích</a:t>
              </a:r>
              <a:r>
                <a:rPr kumimoji="0" lang="en-US" sz="284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4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hợp</a:t>
              </a:r>
              <a:r>
                <a:rPr kumimoji="0" lang="en-US" sz="284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4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với</a:t>
              </a:r>
              <a:r>
                <a:rPr kumimoji="0" lang="en-US" sz="284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4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mỗi</a:t>
              </a:r>
              <a:r>
                <a:rPr kumimoji="0" lang="en-US" sz="284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4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tranh</a:t>
              </a:r>
              <a:r>
                <a:rPr kumimoji="0" lang="en-US" sz="284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4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vẽ</a:t>
              </a:r>
              <a:r>
                <a:rPr kumimoji="0" lang="en-US" sz="284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: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526790" y="861060"/>
            <a:ext cx="540448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7632" tIns="53815" rIns="107632" bIns="538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6: BẢNG NHÂN </a:t>
            </a:r>
            <a:r>
              <a:rPr lang="en-US" sz="3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3 (</a:t>
            </a:r>
            <a:r>
              <a:rPr lang="en-US" sz="30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Tiết</a:t>
            </a:r>
            <a:r>
              <a:rPr lang="en-US" sz="3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2)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35718" y="1251836"/>
            <a:ext cx="456629" cy="424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17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89802" y="4687429"/>
            <a:ext cx="2677576" cy="67646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62350" y="4704446"/>
            <a:ext cx="2858039" cy="67646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060972" y="4776001"/>
            <a:ext cx="586987" cy="58788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9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315850" y="4748733"/>
            <a:ext cx="586987" cy="58788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9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208145" y="4775835"/>
            <a:ext cx="684530" cy="58801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9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21" name="Oval 20"/>
          <p:cNvSpPr/>
          <p:nvPr/>
        </p:nvSpPr>
        <p:spPr>
          <a:xfrm>
            <a:off x="2761047" y="4756339"/>
            <a:ext cx="498805" cy="561897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9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8" name="Oval 47"/>
          <p:cNvSpPr/>
          <p:nvPr/>
        </p:nvSpPr>
        <p:spPr>
          <a:xfrm>
            <a:off x="7760721" y="4774724"/>
            <a:ext cx="498805" cy="561897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9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7104063" y="4761728"/>
            <a:ext cx="586987" cy="58788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9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343704" y="4767371"/>
            <a:ext cx="586987" cy="58788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9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289852" y="4756339"/>
            <a:ext cx="586987" cy="58788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9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b="5907"/>
          <a:stretch>
            <a:fillRect/>
          </a:stretch>
        </p:blipFill>
        <p:spPr>
          <a:xfrm>
            <a:off x="1651445" y="1979085"/>
            <a:ext cx="8962879" cy="25489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44" grpId="0" bldLvl="0" animBg="1"/>
      <p:bldP spid="47" grpId="0" bldLvl="0" animBg="1"/>
      <p:bldP spid="21" grpId="0" bldLvl="0" animBg="1"/>
      <p:bldP spid="48" grpId="0" bldLvl="0" animBg="1"/>
      <p:bldP spid="50" grpId="0" bldLvl="0" animBg="1"/>
      <p:bldP spid="51" grpId="0" bldLvl="0" animBg="1"/>
      <p:bldP spid="52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653813" y="296896"/>
            <a:ext cx="838835" cy="368300"/>
            <a:chOff x="6718466" y="641502"/>
            <a:chExt cx="1100950" cy="491680"/>
          </a:xfrm>
        </p:grpSpPr>
        <p:sp>
          <p:nvSpPr>
            <p:cNvPr id="6" name="TextBox 5"/>
            <p:cNvSpPr txBox="1"/>
            <p:nvPr/>
          </p:nvSpPr>
          <p:spPr>
            <a:xfrm>
              <a:off x="6718466" y="641502"/>
              <a:ext cx="1100950" cy="4916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511593" y="1323231"/>
            <a:ext cx="11463627" cy="714375"/>
            <a:chOff x="1470819" y="1641943"/>
            <a:chExt cx="11852437" cy="1261734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261734"/>
              <a:chOff x="1737519" y="1641943"/>
              <a:chExt cx="533401" cy="1261734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245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17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2617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245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2695" b="1" noProof="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kumimoji="0" lang="en-US" sz="2695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57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a)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Hãy</a:t>
              </a:r>
              <a:r>
                <a:rPr kumimoji="0" lang="en-US" sz="3295" b="1" i="0" u="none" strike="noStrike" kern="1200" cap="none" spc="0" normalizeH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đếm</a:t>
              </a:r>
              <a:r>
                <a:rPr kumimoji="0" lang="en-US" sz="3295" b="1" i="0" u="none" strike="noStrike" kern="1200" cap="none" spc="0" normalizeH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thêm</a:t>
              </a:r>
              <a:r>
                <a:rPr kumimoji="0" lang="en-US" sz="3295" b="1" i="0" u="none" strike="noStrike" kern="1200" cap="none" spc="0" normalizeH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3:</a:t>
              </a:r>
              <a:endParaRPr kumimoji="0" lang="en-US" sz="329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708292" y="666360"/>
            <a:ext cx="812073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7632" tIns="53815" rIns="107632" bIns="538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6: BẢNG NHÂN 3 (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Tiết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2)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1737" t="28261" r="1737"/>
          <a:stretch>
            <a:fillRect/>
          </a:stretch>
        </p:blipFill>
        <p:spPr>
          <a:xfrm>
            <a:off x="1315835" y="1986603"/>
            <a:ext cx="8675955" cy="94179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230895" y="2377441"/>
            <a:ext cx="832649" cy="437884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FFFF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104813" y="2333297"/>
            <a:ext cx="765553" cy="437884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878094" y="2316676"/>
            <a:ext cx="832649" cy="437884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446619" y="2311255"/>
            <a:ext cx="832649" cy="502606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739431" y="2344021"/>
            <a:ext cx="832649" cy="437884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613970" y="2311255"/>
            <a:ext cx="832649" cy="502606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302879" y="2311255"/>
            <a:ext cx="832649" cy="502606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</a:p>
        </p:txBody>
      </p:sp>
      <p:sp>
        <p:nvSpPr>
          <p:cNvPr id="9" name="Rectangle 8"/>
          <p:cNvSpPr/>
          <p:nvPr/>
        </p:nvSpPr>
        <p:spPr>
          <a:xfrm>
            <a:off x="511593" y="2808238"/>
            <a:ext cx="10135870" cy="5988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329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Xếp </a:t>
            </a:r>
            <a:r>
              <a:rPr lang="en-US" sz="329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9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9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29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9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9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9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9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9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9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9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9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9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9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9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29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9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9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9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9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r="5134"/>
          <a:stretch>
            <a:fillRect/>
          </a:stretch>
        </p:blipFill>
        <p:spPr>
          <a:xfrm>
            <a:off x="6378111" y="3438277"/>
            <a:ext cx="4683851" cy="215471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273136" y="3639146"/>
            <a:ext cx="1663356" cy="1922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29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x 5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29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x 6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US" sz="329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x 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9" grpId="0"/>
      <p:bldP spid="9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653813" y="296896"/>
            <a:ext cx="838835" cy="368300"/>
            <a:chOff x="6718466" y="641502"/>
            <a:chExt cx="1100950" cy="491680"/>
          </a:xfrm>
        </p:grpSpPr>
        <p:sp>
          <p:nvSpPr>
            <p:cNvPr id="6" name="TextBox 5"/>
            <p:cNvSpPr txBox="1"/>
            <p:nvPr/>
          </p:nvSpPr>
          <p:spPr>
            <a:xfrm>
              <a:off x="6718466" y="641502"/>
              <a:ext cx="1100950" cy="4916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511593" y="1323231"/>
            <a:ext cx="11463627" cy="714375"/>
            <a:chOff x="1470819" y="1641943"/>
            <a:chExt cx="11852437" cy="1261734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261734"/>
              <a:chOff x="1737519" y="1641943"/>
              <a:chExt cx="533401" cy="1261734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245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17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2617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245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69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57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sz="329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b) Xếp </a:t>
              </a:r>
              <a:r>
                <a:rPr lang="en-US" sz="329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9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9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chấm</a:t>
              </a:r>
              <a:r>
                <a:rPr lang="en-US" sz="329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9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tròn</a:t>
              </a:r>
              <a:r>
                <a:rPr lang="en-US" sz="329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9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thích</a:t>
              </a:r>
              <a:r>
                <a:rPr lang="en-US" sz="329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9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sz="329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9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29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9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mỗi</a:t>
              </a:r>
              <a:r>
                <a:rPr lang="en-US" sz="329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9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phép</a:t>
              </a:r>
              <a:r>
                <a:rPr lang="en-US" sz="329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9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329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9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329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4066069" y="769496"/>
            <a:ext cx="4059288" cy="42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7632" tIns="53815" rIns="107632" bIns="538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95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6: BẢNG NHÂN 3 (</a:t>
            </a:r>
            <a:r>
              <a:rPr kumimoji="0" lang="en-US" sz="2095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Tiết</a:t>
            </a:r>
            <a:r>
              <a:rPr kumimoji="0" lang="en-US" sz="2095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2)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252" b="95364" l="8960" r="60694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8161" t="12815" r="38660"/>
          <a:stretch>
            <a:fillRect/>
          </a:stretch>
        </p:blipFill>
        <p:spPr>
          <a:xfrm>
            <a:off x="5441170" y="3885629"/>
            <a:ext cx="3538876" cy="217950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214771" y="2698996"/>
            <a:ext cx="1663356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sz="329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5 =</a:t>
            </a:r>
          </a:p>
        </p:txBody>
      </p:sp>
      <p:sp>
        <p:nvSpPr>
          <p:cNvPr id="11" name="Oval Callout 10"/>
          <p:cNvSpPr/>
          <p:nvPr/>
        </p:nvSpPr>
        <p:spPr>
          <a:xfrm rot="20462411">
            <a:off x="5334904" y="2971447"/>
            <a:ext cx="1374319" cy="570787"/>
          </a:xfrm>
          <a:prstGeom prst="wedgeEllipseCallout">
            <a:avLst>
              <a:gd name="adj1" fmla="val -15269"/>
              <a:gd name="adj2" fmla="val 106876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9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x 5 </a:t>
            </a:r>
          </a:p>
        </p:txBody>
      </p:sp>
      <p:sp>
        <p:nvSpPr>
          <p:cNvPr id="12" name="Cloud Callout 11"/>
          <p:cNvSpPr/>
          <p:nvPr/>
        </p:nvSpPr>
        <p:spPr>
          <a:xfrm>
            <a:off x="8823055" y="2273751"/>
            <a:ext cx="2774954" cy="979837"/>
          </a:xfrm>
          <a:prstGeom prst="cloudCallout">
            <a:avLst>
              <a:gd name="adj1" fmla="val -84098"/>
              <a:gd name="adj2" fmla="val 1508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69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80170" y="2456815"/>
            <a:ext cx="277749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269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>
            <a:fillRect/>
          </a:stretch>
        </p:blipFill>
        <p:spPr>
          <a:xfrm>
            <a:off x="5653812" y="5426753"/>
            <a:ext cx="495279" cy="49527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642995" y="2698750"/>
            <a:ext cx="1008380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653813" y="296896"/>
            <a:ext cx="838835" cy="368300"/>
            <a:chOff x="6718466" y="641502"/>
            <a:chExt cx="1100950" cy="491680"/>
          </a:xfrm>
        </p:grpSpPr>
        <p:sp>
          <p:nvSpPr>
            <p:cNvPr id="6" name="TextBox 5"/>
            <p:cNvSpPr txBox="1"/>
            <p:nvPr/>
          </p:nvSpPr>
          <p:spPr>
            <a:xfrm>
              <a:off x="6718466" y="641502"/>
              <a:ext cx="1100950" cy="4916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511593" y="1323231"/>
            <a:ext cx="11463627" cy="714375"/>
            <a:chOff x="1470819" y="1641943"/>
            <a:chExt cx="11852437" cy="1261734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261734"/>
              <a:chOff x="1737519" y="1641943"/>
              <a:chExt cx="533401" cy="1261734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245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17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2617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245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69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57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b) Xếp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các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chấm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tròn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thích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hợp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với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mỗi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phép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nhân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sau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: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4071620" y="751205"/>
            <a:ext cx="519049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7632" tIns="53815" rIns="107632" bIns="538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6: BẢNG NHÂN 3 (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Tiết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2)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252" b="95364" l="8960" r="60694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8161" t="12815" r="38660"/>
          <a:stretch>
            <a:fillRect/>
          </a:stretch>
        </p:blipFill>
        <p:spPr>
          <a:xfrm>
            <a:off x="5441170" y="3885629"/>
            <a:ext cx="3538876" cy="217950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214771" y="2698996"/>
            <a:ext cx="1663356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sz="329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6 =</a:t>
            </a:r>
          </a:p>
        </p:txBody>
      </p:sp>
      <p:sp>
        <p:nvSpPr>
          <p:cNvPr id="11" name="Oval Callout 10"/>
          <p:cNvSpPr/>
          <p:nvPr/>
        </p:nvSpPr>
        <p:spPr>
          <a:xfrm rot="20462411">
            <a:off x="5334904" y="2971447"/>
            <a:ext cx="1374319" cy="570787"/>
          </a:xfrm>
          <a:prstGeom prst="wedgeEllipseCallout">
            <a:avLst>
              <a:gd name="adj1" fmla="val -15269"/>
              <a:gd name="adj2" fmla="val 106876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9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6 </a:t>
            </a:r>
          </a:p>
        </p:txBody>
      </p:sp>
      <p:sp>
        <p:nvSpPr>
          <p:cNvPr id="12" name="Cloud Callout 11"/>
          <p:cNvSpPr/>
          <p:nvPr/>
        </p:nvSpPr>
        <p:spPr>
          <a:xfrm>
            <a:off x="8823055" y="2273751"/>
            <a:ext cx="2774954" cy="979837"/>
          </a:xfrm>
          <a:prstGeom prst="cloudCallout">
            <a:avLst>
              <a:gd name="adj1" fmla="val -84098"/>
              <a:gd name="adj2" fmla="val 1508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69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80170" y="2456815"/>
            <a:ext cx="285305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6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</a:t>
            </a:r>
            <a:r>
              <a:rPr kumimoji="0" lang="en-US" sz="269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6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9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lấy</a:t>
            </a:r>
            <a:r>
              <a:rPr kumimoji="0" lang="en-US" sz="26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6 </a:t>
            </a:r>
            <a:r>
              <a:rPr kumimoji="0" lang="en-US" sz="269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lần</a:t>
            </a:r>
            <a:endParaRPr kumimoji="0" lang="en-US" sz="269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>
            <a:fillRect/>
          </a:stretch>
        </p:blipFill>
        <p:spPr>
          <a:xfrm>
            <a:off x="5653812" y="5426753"/>
            <a:ext cx="495279" cy="49527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642995" y="2698750"/>
            <a:ext cx="1008380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18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>
            <a:fillRect/>
          </a:stretch>
        </p:blipFill>
        <p:spPr>
          <a:xfrm>
            <a:off x="7210608" y="4975384"/>
            <a:ext cx="495279" cy="4952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653813" y="296896"/>
            <a:ext cx="838835" cy="368300"/>
            <a:chOff x="6718466" y="641502"/>
            <a:chExt cx="1100950" cy="491680"/>
          </a:xfrm>
        </p:grpSpPr>
        <p:sp>
          <p:nvSpPr>
            <p:cNvPr id="6" name="TextBox 5"/>
            <p:cNvSpPr txBox="1"/>
            <p:nvPr/>
          </p:nvSpPr>
          <p:spPr>
            <a:xfrm>
              <a:off x="6718466" y="641502"/>
              <a:ext cx="1100950" cy="4916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511593" y="1323231"/>
            <a:ext cx="11463627" cy="714375"/>
            <a:chOff x="1470819" y="1641943"/>
            <a:chExt cx="11852437" cy="1261734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261734"/>
              <a:chOff x="1737519" y="1641943"/>
              <a:chExt cx="533401" cy="1261734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245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17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2617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245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69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57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b) Xếp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các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chấm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tròn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thích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hợp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với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mỗi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phép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nhân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9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sau</a:t>
              </a:r>
              <a:r>
                <a:rPr kumimoji="0" lang="en-US" sz="32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: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3992245" y="657860"/>
            <a:ext cx="559816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7632" tIns="53815" rIns="107632" bIns="538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6: BẢNG NHÂN 3 (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Tiết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2)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252" b="95364" l="8960" r="60694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8161" t="12815" r="38660"/>
          <a:stretch>
            <a:fillRect/>
          </a:stretch>
        </p:blipFill>
        <p:spPr>
          <a:xfrm>
            <a:off x="5441170" y="3885629"/>
            <a:ext cx="3538876" cy="217950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214771" y="2698996"/>
            <a:ext cx="1663356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sz="329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7 =</a:t>
            </a:r>
          </a:p>
        </p:txBody>
      </p:sp>
      <p:sp>
        <p:nvSpPr>
          <p:cNvPr id="11" name="Oval Callout 10"/>
          <p:cNvSpPr/>
          <p:nvPr/>
        </p:nvSpPr>
        <p:spPr>
          <a:xfrm rot="20462411">
            <a:off x="5334904" y="2971447"/>
            <a:ext cx="1374319" cy="570787"/>
          </a:xfrm>
          <a:prstGeom prst="wedgeEllipseCallout">
            <a:avLst>
              <a:gd name="adj1" fmla="val -15269"/>
              <a:gd name="adj2" fmla="val 106876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9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7 </a:t>
            </a:r>
          </a:p>
        </p:txBody>
      </p:sp>
      <p:sp>
        <p:nvSpPr>
          <p:cNvPr id="12" name="Cloud Callout 11"/>
          <p:cNvSpPr/>
          <p:nvPr/>
        </p:nvSpPr>
        <p:spPr>
          <a:xfrm>
            <a:off x="8823055" y="2273751"/>
            <a:ext cx="2774954" cy="979837"/>
          </a:xfrm>
          <a:prstGeom prst="cloudCallout">
            <a:avLst>
              <a:gd name="adj1" fmla="val -84098"/>
              <a:gd name="adj2" fmla="val 1508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69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80170" y="2456815"/>
            <a:ext cx="277749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6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</a:t>
            </a:r>
            <a:r>
              <a:rPr kumimoji="0" lang="en-US" sz="269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6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9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lấy</a:t>
            </a:r>
            <a:r>
              <a:rPr kumimoji="0" lang="en-US" sz="26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7 </a:t>
            </a:r>
            <a:r>
              <a:rPr kumimoji="0" lang="en-US" sz="269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lần</a:t>
            </a:r>
            <a:endParaRPr kumimoji="0" lang="en-US" sz="269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>
            <a:fillRect/>
          </a:stretch>
        </p:blipFill>
        <p:spPr>
          <a:xfrm>
            <a:off x="5653812" y="5426753"/>
            <a:ext cx="495279" cy="49527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642995" y="2698750"/>
            <a:ext cx="932180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9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21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>
            <a:fillRect/>
          </a:stretch>
        </p:blipFill>
        <p:spPr>
          <a:xfrm>
            <a:off x="7069289" y="4992857"/>
            <a:ext cx="495279" cy="49527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>
            <a:fillRect/>
          </a:stretch>
        </p:blipFill>
        <p:spPr>
          <a:xfrm>
            <a:off x="8327776" y="5088366"/>
            <a:ext cx="495279" cy="4952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653813" y="296896"/>
            <a:ext cx="838835" cy="368300"/>
            <a:chOff x="6718466" y="641502"/>
            <a:chExt cx="1100950" cy="491680"/>
          </a:xfrm>
        </p:grpSpPr>
        <p:sp>
          <p:nvSpPr>
            <p:cNvPr id="6" name="TextBox 5"/>
            <p:cNvSpPr txBox="1"/>
            <p:nvPr/>
          </p:nvSpPr>
          <p:spPr>
            <a:xfrm>
              <a:off x="6718466" y="641502"/>
              <a:ext cx="1100950" cy="4916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525145" y="1250315"/>
            <a:ext cx="11463655" cy="1147225"/>
            <a:chOff x="1470819" y="1641943"/>
            <a:chExt cx="11852437" cy="1287318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860064" cy="910757"/>
              <a:chOff x="1737519" y="1641943"/>
              <a:chExt cx="860064" cy="910757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245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845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737519" y="1641943"/>
                <a:ext cx="860064" cy="840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245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2845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kumimoji="0" lang="en-US" sz="2845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86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4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a) Mỗi</a:t>
              </a:r>
              <a:r>
                <a:rPr kumimoji="0" lang="en-US" sz="2845" b="1" i="0" u="none" strike="noStrike" kern="1200" cap="none" spc="0" normalizeH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45" b="1" i="0" u="none" strike="noStrike" kern="1200" cap="none" spc="0" normalizeH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khay</a:t>
              </a:r>
              <a:r>
                <a:rPr kumimoji="0" lang="en-US" sz="2845" b="1" i="0" u="none" strike="noStrike" kern="1200" cap="none" spc="0" normalizeH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có 3 </a:t>
              </a:r>
              <a:r>
                <a:rPr kumimoji="0" lang="en-US" sz="2845" b="1" i="0" u="none" strike="noStrike" kern="1200" cap="none" spc="0" normalizeH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chiếc</a:t>
              </a:r>
              <a:r>
                <a:rPr kumimoji="0" lang="en-US" sz="2845" b="1" i="0" u="none" strike="noStrike" kern="1200" cap="none" spc="0" normalizeH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45" b="1" i="0" u="none" strike="noStrike" kern="1200" cap="none" spc="0" normalizeH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bánh</a:t>
              </a:r>
              <a:r>
                <a:rPr kumimoji="0" lang="en-US" sz="2845" b="1" i="0" u="none" strike="noStrike" kern="1200" cap="none" spc="0" normalizeH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bao. </a:t>
              </a:r>
              <a:r>
                <a:rPr lang="en-US" sz="284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284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6 </a:t>
              </a:r>
              <a:r>
                <a:rPr lang="en-US" sz="284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khay</a:t>
              </a:r>
              <a:r>
                <a:rPr lang="en-US" sz="284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4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sz="284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4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sz="284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có </a:t>
              </a:r>
              <a:r>
                <a:rPr lang="en-US" sz="284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tất</a:t>
              </a:r>
              <a:r>
                <a:rPr lang="en-US" sz="284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4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cả</a:t>
              </a:r>
              <a:r>
                <a:rPr lang="en-US" sz="284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bao </a:t>
              </a:r>
              <a:r>
                <a:rPr lang="en-US" sz="284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nhiêu</a:t>
              </a:r>
              <a:r>
                <a:rPr lang="en-US" sz="284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4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chiếc</a:t>
              </a:r>
              <a:r>
                <a:rPr lang="en-US" sz="284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45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bánh</a:t>
              </a:r>
              <a:r>
                <a:rPr lang="en-US" sz="2845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bao?</a:t>
              </a:r>
              <a:endParaRPr kumimoji="0" lang="en-US" sz="284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035827" y="802250"/>
            <a:ext cx="812073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7632" tIns="53815" rIns="107632" bIns="538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6: BẢNG NHÂN 3 (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Tiết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2)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5182861" y="2810888"/>
            <a:ext cx="0" cy="289938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8231122" y="2723169"/>
            <a:ext cx="1358900" cy="661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24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45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kumimoji="0" lang="en-US" sz="2845" b="1" i="0" u="sng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kumimoji="0" lang="en-US" sz="2845" b="1" i="0" u="sng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80452" y="2769181"/>
            <a:ext cx="1419860" cy="617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45" b="1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Tóm </a:t>
            </a:r>
            <a:r>
              <a:rPr kumimoji="0" lang="en-US" sz="2845" b="1" i="0" u="sng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24994" y="3632309"/>
            <a:ext cx="4197985" cy="1276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defRPr/>
            </a:pPr>
            <a:r>
              <a:rPr kumimoji="0" lang="en-US" sz="2845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kumimoji="0" lang="en-US" sz="2845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khay</a:t>
            </a:r>
            <a:r>
              <a:rPr kumimoji="0" lang="en-US" sz="2845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3 </a:t>
            </a:r>
            <a:r>
              <a:rPr kumimoji="0" lang="en-US" sz="2845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kumimoji="0" lang="en-US" sz="2845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45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kumimoji="0" lang="en-US" sz="2845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bao</a:t>
            </a:r>
            <a:r>
              <a:rPr kumimoji="0" lang="en-US" sz="2845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defRPr/>
            </a:pPr>
            <a:r>
              <a:rPr kumimoji="0" lang="en-US" sz="2845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kumimoji="0" lang="en-US" sz="2845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khay</a:t>
            </a:r>
            <a:r>
              <a:rPr kumimoji="0" lang="en-US" sz="2845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.... </a:t>
            </a:r>
            <a:r>
              <a:rPr lang="en-US" sz="2845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2845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hiếc</a:t>
            </a:r>
            <a:r>
              <a:rPr kumimoji="0" lang="en-US" sz="2845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45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kumimoji="0" lang="en-US" sz="2845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bao</a:t>
            </a:r>
            <a:endParaRPr kumimoji="0" lang="en-US" sz="2845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354097" y="3632309"/>
            <a:ext cx="6621123" cy="1714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sz="284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  <a:r>
              <a:rPr kumimoji="0" lang="en-US" sz="2845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kumimoji="0" lang="en-US" sz="2845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kumimoji="0" lang="en-US" sz="2845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845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kumimoji="0" lang="en-US" sz="2845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khay</a:t>
            </a:r>
            <a:r>
              <a:rPr kumimoji="0" lang="en-US" sz="2845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4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là:</a:t>
            </a:r>
          </a:p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sz="284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 x 6 = 18 (</a:t>
            </a:r>
            <a:r>
              <a:rPr kumimoji="0" lang="en-US" sz="2845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kumimoji="0" lang="en-US" sz="284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sz="284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Đáp </a:t>
            </a:r>
            <a:r>
              <a:rPr kumimoji="0" lang="en-US" sz="2845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284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18 </a:t>
            </a:r>
            <a:r>
              <a:rPr kumimoji="0" lang="en-US" sz="2845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kumimoji="0" lang="en-US" sz="2845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45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kumimoji="0" lang="en-US" sz="2845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bao</a:t>
            </a:r>
            <a:endParaRPr kumimoji="0" lang="en-US" sz="2845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653813" y="296896"/>
            <a:ext cx="838835" cy="368300"/>
            <a:chOff x="6718466" y="641502"/>
            <a:chExt cx="1100950" cy="491680"/>
          </a:xfrm>
        </p:grpSpPr>
        <p:sp>
          <p:nvSpPr>
            <p:cNvPr id="6" name="TextBox 5"/>
            <p:cNvSpPr txBox="1"/>
            <p:nvPr/>
          </p:nvSpPr>
          <p:spPr>
            <a:xfrm>
              <a:off x="6718466" y="641502"/>
              <a:ext cx="1100950" cy="4916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525145" y="1591945"/>
            <a:ext cx="11463655" cy="1020445"/>
            <a:chOff x="1470819" y="1842633"/>
            <a:chExt cx="11852437" cy="710067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921364"/>
              <a:ext cx="860064" cy="631336"/>
              <a:chOff x="1737519" y="1921364"/>
              <a:chExt cx="860064" cy="631336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245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845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737519" y="1921364"/>
                <a:ext cx="860064" cy="521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245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2845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kumimoji="0" lang="en-US" sz="2845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673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84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4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b) Kể một số tình huống sử dụng phép nhân 3 x 7 trong thực tế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035827" y="802250"/>
            <a:ext cx="812073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7632" tIns="53815" rIns="107632" bIns="538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6: BẢNG NHÂN 3 (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Tiết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2)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26895" y="3449784"/>
            <a:ext cx="8338221" cy="1351280"/>
          </a:xfrm>
          <a:prstGeom prst="rect">
            <a:avLst/>
          </a:prstGeom>
          <a:noFill/>
        </p:spPr>
        <p:txBody>
          <a:bodyPr wrap="square" lIns="121896" tIns="60946" rIns="121896" bIns="60946" rtlCol="0">
            <a:spAutoFit/>
          </a:bodyPr>
          <a:lstStyle/>
          <a:p>
            <a:pPr algn="ctr" defTabSz="1218565"/>
            <a:r>
              <a:rPr lang="en-US" sz="8000" b="1" dirty="0">
                <a:solidFill>
                  <a:srgbClr val="F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KHỞI ĐỘNG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angin_with_the_Worm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89755" y="-6096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048" y="692486"/>
            <a:ext cx="5570807" cy="55708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">
        <p14:flash/>
      </p:transition>
    </mc:Choice>
    <mc:Fallback xmlns="">
      <p:transition spd="slow" advClick="0" advTm="1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-6939830" y="30253"/>
            <a:ext cx="6511159" cy="6511159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048" y="692486"/>
            <a:ext cx="5570807" cy="55708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281" y="2913344"/>
            <a:ext cx="472440" cy="526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L 0.78971 0.0189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79" y="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C -0.01381 0.022 -0.03632 0.0176 -0.05221 0.05301 C -0.06159 0.09352 -0.06745 0.11899 -0.06967 0.15787 " pathEditMode="relative" rAng="0" ptsTypes="AAA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0" y="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8971 0.01898 L 1.57474 0.0189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-6939830" y="30253"/>
            <a:ext cx="6511159" cy="6511159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44129" y="1272423"/>
            <a:ext cx="3467060" cy="41858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69" t="55480" r="48767" b="9397"/>
          <a:stretch>
            <a:fillRect/>
          </a:stretch>
        </p:blipFill>
        <p:spPr>
          <a:xfrm>
            <a:off x="4192171" y="3756074"/>
            <a:ext cx="2138291" cy="19554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L 0.78971 0.0189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79" y="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8971 0.01898 L 1.57474 0.01898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44460" y="906663"/>
            <a:ext cx="6773065" cy="8177238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377440" y="956603"/>
            <a:ext cx="4065563" cy="2321169"/>
          </a:xfrm>
          <a:prstGeom prst="wedgeRoundRectCallout">
            <a:avLst>
              <a:gd name="adj1" fmla="val 72526"/>
              <a:gd name="adj2" fmla="val 30379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Bạch Tuyết </a:t>
            </a:r>
          </a:p>
          <a:p>
            <a:pPr algn="ctr"/>
            <a:r>
              <a:rPr lang="en-US" sz="3600"/>
              <a:t>Ngươi sẽ chết chắc</a:t>
            </a:r>
          </a:p>
          <a:p>
            <a:pPr algn="ctr"/>
            <a:endParaRPr lang="en-US" sz="36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">
        <p14:flash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7" y="274395"/>
            <a:ext cx="5048865" cy="658360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 flipH="1">
            <a:off x="5521919" y="274395"/>
            <a:ext cx="4065563" cy="2321169"/>
          </a:xfrm>
          <a:prstGeom prst="wedgeRoundRectCallout">
            <a:avLst>
              <a:gd name="adj1" fmla="val 72526"/>
              <a:gd name="adj2" fmla="val 30379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Gọi Bạch Tuyết vào đây cho ta</a:t>
            </a:r>
          </a:p>
          <a:p>
            <a:pPr algn="ctr"/>
            <a:endParaRPr lang="en-US" sz="36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ange Waves">
  <a:themeElements>
    <a:clrScheme name="Orang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C73109"/>
      </a:accent1>
      <a:accent2>
        <a:srgbClr val="FF5050"/>
      </a:accent2>
      <a:accent3>
        <a:srgbClr val="FFFFFF"/>
      </a:accent3>
      <a:accent4>
        <a:srgbClr val="000000"/>
      </a:accent4>
      <a:accent5>
        <a:srgbClr val="E0ADAA"/>
      </a:accent5>
      <a:accent6>
        <a:srgbClr val="E74848"/>
      </a:accent6>
      <a:hlink>
        <a:srgbClr val="4D4D4D"/>
      </a:hlink>
      <a:folHlink>
        <a:srgbClr val="777777"/>
      </a:folHlink>
    </a:clrScheme>
    <a:fontScheme name="Orang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Orang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73109"/>
        </a:accent1>
        <a:accent2>
          <a:srgbClr val="FF5050"/>
        </a:accent2>
        <a:accent3>
          <a:srgbClr val="FFFFFF"/>
        </a:accent3>
        <a:accent4>
          <a:srgbClr val="000000"/>
        </a:accent4>
        <a:accent5>
          <a:srgbClr val="E0ADAA"/>
        </a:accent5>
        <a:accent6>
          <a:srgbClr val="E74848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544</Words>
  <Application>Microsoft Office PowerPoint</Application>
  <PresentationFormat>Widescreen</PresentationFormat>
  <Paragraphs>126</Paragraphs>
  <Slides>27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等线</vt:lpstr>
      <vt:lpstr>UTM Avo</vt:lpstr>
      <vt:lpstr>Calibri Light</vt:lpstr>
      <vt:lpstr>SimSun</vt:lpstr>
      <vt:lpstr>Arial</vt:lpstr>
      <vt:lpstr>Calibri</vt:lpstr>
      <vt:lpstr>Times New Roman</vt:lpstr>
      <vt:lpstr>Office Theme</vt:lpstr>
      <vt:lpstr>Orange Waves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Administrator</cp:lastModifiedBy>
  <cp:revision>30</cp:revision>
  <dcterms:created xsi:type="dcterms:W3CDTF">2018-04-07T23:14:00Z</dcterms:created>
  <dcterms:modified xsi:type="dcterms:W3CDTF">2024-07-01T15:38:41Z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756AE7C99464473AB42F6E9C7DE6750C</vt:lpwstr>
  </property>
  <property fmtid="{D5CDD505-2E9C-101B-9397-08002B2CF9AE}" pid="3" name="KSOProductBuildVer">
    <vt:lpwstr>1033-11.2.0.11306</vt:lpwstr>
  </property>
</Properties>
</file>