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82" r:id="rId3"/>
    <p:sldId id="283" r:id="rId4"/>
    <p:sldId id="286" r:id="rId5"/>
    <p:sldId id="291" r:id="rId6"/>
    <p:sldId id="284" r:id="rId7"/>
    <p:sldId id="289" r:id="rId8"/>
    <p:sldId id="281" r:id="rId9"/>
    <p:sldId id="288" r:id="rId10"/>
    <p:sldId id="290" r:id="rId11"/>
    <p:sldId id="287" r:id="rId12"/>
    <p:sldId id="264" r:id="rId13"/>
    <p:sldId id="269" r:id="rId14"/>
  </p:sldIdLst>
  <p:sldSz cx="16276638" cy="9144000"/>
  <p:notesSz cx="6858000" cy="9144000"/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3399"/>
    <a:srgbClr val="CC0099"/>
    <a:srgbClr val="FEF4EC"/>
    <a:srgbClr val="F6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8" d="100"/>
          <a:sy n="48" d="100"/>
        </p:scale>
        <p:origin x="936" y="60"/>
      </p:cViewPr>
      <p:guideLst>
        <p:guide orient="horz" pos="2880"/>
        <p:guide pos="512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D46B89-F200-43AA-B36B-6A2EF4B500B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45252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585111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D46B89-F200-43AA-B36B-6A2EF4B500B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45252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73716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D46B89-F200-43AA-B36B-6A2EF4B500B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45252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07570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D46B89-F200-43AA-B36B-6A2EF4B500B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45252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67032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Phải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D46B89-F200-43AA-B36B-6A2EF4B500B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45252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93006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0298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55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7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4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0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wmf"/><Relationship Id="rId7" Type="http://schemas.openxmlformats.org/officeDocument/2006/relationships/image" Target="../media/image47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0.png"/><Relationship Id="rId5" Type="http://schemas.openxmlformats.org/officeDocument/2006/relationships/image" Target="../media/image46.png"/><Relationship Id="rId10" Type="http://schemas.openxmlformats.org/officeDocument/2006/relationships/image" Target="../media/image50.wmf"/><Relationship Id="rId4" Type="http://schemas.openxmlformats.org/officeDocument/2006/relationships/image" Target="../media/image290.png"/><Relationship Id="rId9" Type="http://schemas.openxmlformats.org/officeDocument/2006/relationships/image" Target="../media/image49.w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bai%20tap%20van%20dung/Bai%203.pptx" TargetMode="External"/><Relationship Id="rId13" Type="http://schemas.openxmlformats.org/officeDocument/2006/relationships/image" Target="../media/image59.jpeg"/><Relationship Id="rId18" Type="http://schemas.openxmlformats.org/officeDocument/2006/relationships/image" Target="../media/image63.jpeg"/><Relationship Id="rId3" Type="http://schemas.openxmlformats.org/officeDocument/2006/relationships/image" Target="../media/image51.jpeg"/><Relationship Id="rId21" Type="http://schemas.openxmlformats.org/officeDocument/2006/relationships/image" Target="../media/image65.jpeg"/><Relationship Id="rId7" Type="http://schemas.openxmlformats.org/officeDocument/2006/relationships/image" Target="../media/image54.jpeg"/><Relationship Id="rId12" Type="http://schemas.openxmlformats.org/officeDocument/2006/relationships/image" Target="../media/image58.jpeg"/><Relationship Id="rId17" Type="http://schemas.openxmlformats.org/officeDocument/2006/relationships/image" Target="../media/image62.jpe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61.jpeg"/><Relationship Id="rId20" Type="http://schemas.openxmlformats.org/officeDocument/2006/relationships/hyperlink" Target="bai%20tap%20van%20dung/Bai%202.pptx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3.jpeg"/><Relationship Id="rId11" Type="http://schemas.openxmlformats.org/officeDocument/2006/relationships/image" Target="../media/image57.png"/><Relationship Id="rId5" Type="http://schemas.openxmlformats.org/officeDocument/2006/relationships/hyperlink" Target="bai%20tap%20van%20dung/Bai%201.pptx" TargetMode="External"/><Relationship Id="rId15" Type="http://schemas.openxmlformats.org/officeDocument/2006/relationships/hyperlink" Target="bai%20tap%20van%20dung/Bai%204.pptx" TargetMode="External"/><Relationship Id="rId23" Type="http://schemas.openxmlformats.org/officeDocument/2006/relationships/image" Target="../media/image67.jpeg"/><Relationship Id="rId10" Type="http://schemas.openxmlformats.org/officeDocument/2006/relationships/image" Target="../media/image56.png"/><Relationship Id="rId19" Type="http://schemas.openxmlformats.org/officeDocument/2006/relationships/image" Target="../media/image64.jpeg"/><Relationship Id="rId4" Type="http://schemas.openxmlformats.org/officeDocument/2006/relationships/image" Target="../media/image52.jpeg"/><Relationship Id="rId9" Type="http://schemas.openxmlformats.org/officeDocument/2006/relationships/image" Target="../media/image55.png"/><Relationship Id="rId14" Type="http://schemas.openxmlformats.org/officeDocument/2006/relationships/image" Target="../media/image60.jpeg"/><Relationship Id="rId22" Type="http://schemas.openxmlformats.org/officeDocument/2006/relationships/image" Target="../media/image6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15.png"/><Relationship Id="rId7" Type="http://schemas.openxmlformats.org/officeDocument/2006/relationships/image" Target="../media/image25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719" y="6544828"/>
            <a:ext cx="2921000" cy="256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4099719" y="797086"/>
            <a:ext cx="10037260" cy="637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 TIỂU HỌC CHUYÊN MỸ- KHỐI 3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1307958" y="4745662"/>
            <a:ext cx="14706600" cy="16070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3</a:t>
            </a:r>
          </a:p>
          <a:p>
            <a:pPr algn="ctr" eaLnBrk="1" hangingPunct="1">
              <a:spcBef>
                <a:spcPts val="1800"/>
              </a:spcBef>
              <a:defRPr/>
            </a:pPr>
            <a:r>
              <a:rPr lang="nl-NL" sz="4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Bài 27: 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MỘT PHẦN BA. MỘT PHẦN NĂM. MỘT PHẦN SÁU </a:t>
            </a:r>
            <a:endParaRPr lang="en-US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2480250" y="2057400"/>
            <a:ext cx="11471154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DỰ GIỜ THĂM LỚP</a:t>
            </a:r>
          </a:p>
        </p:txBody>
      </p:sp>
      <p:pic>
        <p:nvPicPr>
          <p:cNvPr id="12" name="Picture 22" descr="bd21315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7783" y="6250299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8424">
            <a:off x="12320469" y="6753274"/>
            <a:ext cx="1162751" cy="151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961551" y="4457906"/>
            <a:ext cx="1069334" cy="7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92416" y="-109904"/>
            <a:ext cx="1382714" cy="165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257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331201" y="-78429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……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ngày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…..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tháng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…..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năm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5" name="Group 34"/>
          <p:cNvGrpSpPr/>
          <p:nvPr/>
        </p:nvGrpSpPr>
        <p:grpSpPr>
          <a:xfrm>
            <a:off x="368771" y="1364698"/>
            <a:ext cx="911548" cy="1149902"/>
            <a:chOff x="1737519" y="1842172"/>
            <a:chExt cx="533401" cy="710528"/>
          </a:xfrm>
        </p:grpSpPr>
        <p:sp>
          <p:nvSpPr>
            <p:cNvPr id="37" name="Oval 36"/>
            <p:cNvSpPr/>
            <p:nvPr/>
          </p:nvSpPr>
          <p:spPr>
            <a:xfrm>
              <a:off x="1737519" y="2019300"/>
              <a:ext cx="533400" cy="533400"/>
            </a:xfrm>
            <a:prstGeom prst="ellipse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452524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9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1930905" y="1842172"/>
              <a:ext cx="340015" cy="6094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452524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4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8" name="Table 7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29693520"/>
                  </p:ext>
                </p:extLst>
              </p:nvPr>
            </p:nvGraphicFramePr>
            <p:xfrm>
              <a:off x="1279721" y="1542242"/>
              <a:ext cx="13792797" cy="2780983"/>
            </p:xfrm>
            <a:graphic>
              <a:graphicData uri="http://schemas.openxmlformats.org/drawingml/2006/table">
                <a:tbl>
                  <a:tblPr/>
                  <a:tblGrid>
                    <a:gridCol w="13792797">
                      <a:extLst>
                        <a:ext uri="{9D8B030D-6E8A-4147-A177-3AD203B41FA5}">
                          <a16:colId xmlns:a16="http://schemas.microsoft.com/office/drawing/2014/main" val="2763074564"/>
                        </a:ext>
                      </a:extLst>
                    </a:gridCol>
                  </a:tblGrid>
                  <a:tr h="0">
                    <a:tc>
                      <a:txBody>
                        <a:bodyPr/>
                        <a:lstStyle/>
                        <a:p>
                          <a:pPr algn="just">
                            <a:lnSpc>
                              <a:spcPct val="12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4000" b="1" dirty="0" err="1"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Tuấn</a:t>
                          </a:r>
                          <a:r>
                            <a:rPr lang="en-US" sz="4000" b="1" dirty="0"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 </a:t>
                          </a:r>
                          <a:r>
                            <a:rPr lang="en-US" sz="4000" b="1" dirty="0" err="1"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đã</a:t>
                          </a:r>
                          <a:r>
                            <a:rPr lang="en-US" sz="4000" b="1" dirty="0"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 ăn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US" sz="4000" b="1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nl-NL" sz="4000" b="1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nl-NL" sz="4000" b="1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  <m:t>𝟑</m:t>
                                  </m:r>
                                </m:den>
                              </m:f>
                            </m:oMath>
                          </a14:m>
                          <a:r>
                            <a:rPr lang="en-US" sz="4000" b="1" dirty="0"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 </a:t>
                          </a:r>
                          <a:r>
                            <a:rPr lang="en-US" sz="4000" b="1" dirty="0" err="1"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chiếc</a:t>
                          </a:r>
                          <a:r>
                            <a:rPr lang="en-US" sz="4000" b="1" dirty="0"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 </a:t>
                          </a:r>
                          <a:r>
                            <a:rPr lang="en-US" sz="4000" b="1" dirty="0" err="1"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bánh</a:t>
                          </a:r>
                          <a:r>
                            <a:rPr lang="en-US" sz="4000" b="1" dirty="0"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, </a:t>
                          </a:r>
                          <a:r>
                            <a:rPr lang="en-US" sz="4000" b="1" dirty="0" err="1"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Khang</a:t>
                          </a:r>
                          <a:r>
                            <a:rPr lang="en-US" sz="4000" b="1" dirty="0"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 </a:t>
                          </a:r>
                          <a:r>
                            <a:rPr lang="en-US" sz="4000" b="1" dirty="0" err="1"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đã</a:t>
                          </a:r>
                          <a:r>
                            <a:rPr lang="en-US" sz="4000" b="1" dirty="0"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 ăn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US" sz="4000" b="1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nl-NL" sz="4000" b="1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nl-NL" sz="4000" b="1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  <m:t>𝟓</m:t>
                                  </m:r>
                                </m:den>
                              </m:f>
                            </m:oMath>
                          </a14:m>
                          <a:r>
                            <a:rPr lang="en-US" sz="4000" b="1" dirty="0"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 </a:t>
                          </a:r>
                          <a:r>
                            <a:rPr lang="en-US" sz="4000" b="1" dirty="0" err="1"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chiếc</a:t>
                          </a:r>
                          <a:r>
                            <a:rPr lang="en-US" sz="4000" b="1" dirty="0"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 </a:t>
                          </a:r>
                          <a:r>
                            <a:rPr lang="en-US" sz="4000" b="1" dirty="0" err="1"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bánh</a:t>
                          </a:r>
                          <a:r>
                            <a:rPr lang="en-US" sz="4000" b="1" dirty="0"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, Minh </a:t>
                          </a:r>
                          <a:r>
                            <a:rPr lang="en-US" sz="4000" b="1" dirty="0" err="1"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đã</a:t>
                          </a:r>
                          <a:r>
                            <a:rPr lang="en-US" sz="4000" b="1" dirty="0"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 ăn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US" sz="4000" b="1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nl-NL" sz="4000" b="1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nl-NL" sz="4000" b="1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  <m:t>𝟔</m:t>
                                  </m:r>
                                </m:den>
                              </m:f>
                            </m:oMath>
                          </a14:m>
                          <a:r>
                            <a:rPr lang="en-US" sz="4000" b="1" dirty="0"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 </a:t>
                          </a:r>
                          <a:r>
                            <a:rPr lang="en-US" sz="4000" b="1" dirty="0" err="1"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chiếc</a:t>
                          </a:r>
                          <a:r>
                            <a:rPr lang="en-US" sz="4000" b="1" dirty="0"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 </a:t>
                          </a:r>
                          <a:r>
                            <a:rPr lang="en-US" sz="4000" b="1" dirty="0" err="1"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bánh</a:t>
                          </a:r>
                          <a:r>
                            <a:rPr lang="en-US" sz="4000" b="1" dirty="0"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. Theo </a:t>
                          </a:r>
                          <a:r>
                            <a:rPr lang="en-US" sz="4000" b="1" dirty="0" err="1"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em</a:t>
                          </a:r>
                          <a:r>
                            <a:rPr lang="en-US" sz="4000" b="1" dirty="0"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 mỗi </a:t>
                          </a:r>
                          <a:r>
                            <a:rPr lang="en-US" sz="4000" b="1" dirty="0" err="1"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bạn</a:t>
                          </a:r>
                          <a:r>
                            <a:rPr lang="en-US" sz="4000" b="1" dirty="0"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 </a:t>
                          </a:r>
                          <a:r>
                            <a:rPr lang="en-US" sz="4000" b="1" dirty="0" err="1"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đó</a:t>
                          </a:r>
                          <a:r>
                            <a:rPr lang="en-US" sz="4000" b="1" dirty="0"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 </a:t>
                          </a:r>
                          <a:r>
                            <a:rPr lang="en-US" sz="4000" b="1" dirty="0" err="1"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đã</a:t>
                          </a:r>
                          <a:r>
                            <a:rPr lang="en-US" sz="4000" b="1" dirty="0"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 ăn </a:t>
                          </a:r>
                          <a:r>
                            <a:rPr lang="en-US" sz="4000" b="1" dirty="0" err="1"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phần</a:t>
                          </a:r>
                          <a:r>
                            <a:rPr lang="en-US" sz="4000" b="1" dirty="0"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 </a:t>
                          </a:r>
                          <a:r>
                            <a:rPr lang="en-US" sz="4000" b="1" dirty="0" err="1"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bánh</a:t>
                          </a:r>
                          <a:r>
                            <a:rPr lang="en-US" sz="4000" b="1" dirty="0"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 </a:t>
                          </a:r>
                          <a:r>
                            <a:rPr lang="en-US" sz="4000" b="1" dirty="0" err="1"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của</a:t>
                          </a:r>
                          <a:r>
                            <a:rPr lang="en-US" sz="4000" b="1" dirty="0"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 </a:t>
                          </a:r>
                          <a:r>
                            <a:rPr lang="en-US" sz="4000" b="1" dirty="0" err="1"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chiếc</a:t>
                          </a:r>
                          <a:r>
                            <a:rPr lang="en-US" sz="4000" b="1" dirty="0"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 </a:t>
                          </a:r>
                          <a:r>
                            <a:rPr lang="en-US" sz="4000" b="1" dirty="0" err="1"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bánh</a:t>
                          </a:r>
                          <a:r>
                            <a:rPr lang="en-US" sz="4000" b="1" dirty="0"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 </a:t>
                          </a:r>
                          <a:r>
                            <a:rPr lang="en-US" sz="4000" b="1" dirty="0" err="1"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nào</a:t>
                          </a:r>
                          <a:r>
                            <a:rPr lang="en-US" sz="4000" b="1" dirty="0"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 </a:t>
                          </a:r>
                          <a:r>
                            <a:rPr lang="en-US" sz="4000" b="1" dirty="0" err="1"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sau</a:t>
                          </a:r>
                          <a:r>
                            <a:rPr lang="en-US" sz="4000" b="1" dirty="0"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 </a:t>
                          </a:r>
                          <a:r>
                            <a:rPr lang="en-US" sz="4000" b="1" dirty="0" err="1"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đây</a:t>
                          </a:r>
                          <a:r>
                            <a:rPr lang="en-US" sz="4000" b="1" dirty="0"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?</a:t>
                          </a:r>
                          <a:endParaRPr lang="en-US" sz="3600" dirty="0"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</a:endParaRPr>
                        </a:p>
                      </a:txBody>
                      <a:tcPr marL="114300" marR="114300" marT="0" marB="0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824943658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8" name="Table 7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29693520"/>
                  </p:ext>
                </p:extLst>
              </p:nvPr>
            </p:nvGraphicFramePr>
            <p:xfrm>
              <a:off x="1279721" y="1542242"/>
              <a:ext cx="13792797" cy="2780983"/>
            </p:xfrm>
            <a:graphic>
              <a:graphicData uri="http://schemas.openxmlformats.org/drawingml/2006/table">
                <a:tbl>
                  <a:tblPr/>
                  <a:tblGrid>
                    <a:gridCol w="13792797">
                      <a:extLst>
                        <a:ext uri="{9D8B030D-6E8A-4147-A177-3AD203B41FA5}">
                          <a16:colId xmlns:a16="http://schemas.microsoft.com/office/drawing/2014/main" val="2763074564"/>
                        </a:ext>
                      </a:extLst>
                    </a:gridCol>
                  </a:tblGrid>
                  <a:tr h="2780983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4300" marR="114300" marT="0" marB="0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blipFill>
                          <a:blip r:embed="rId3"/>
                          <a:stretch>
                            <a:fillRect b="-1091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824943658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976261" y="4432341"/>
                <a:ext cx="7769548" cy="329314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20000"/>
                  </a:lnSpc>
                  <a:spcAft>
                    <a:spcPts val="0"/>
                  </a:spcAft>
                </a:pPr>
                <a:r>
                  <a:rPr lang="nl-NL" sz="40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+ </a:t>
                </a:r>
                <a:r>
                  <a:rPr lang="en-US" sz="4000" b="1" spc="-50" dirty="0" err="1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Tuấn</a:t>
                </a:r>
                <a:r>
                  <a:rPr lang="en-US" sz="4000" b="1" spc="-50" dirty="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b="1" spc="-50" dirty="0" err="1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đã</a:t>
                </a:r>
                <a:r>
                  <a:rPr lang="en-US" sz="4000" b="1" spc="-50" dirty="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ăn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pc="-50">
                            <a:solidFill>
                              <a:srgbClr val="0000FF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4000" b="1" i="1" spc="-50">
                            <a:solidFill>
                              <a:srgbClr val="0000FF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nl-NL" sz="4000" b="1" i="1" spc="-50">
                            <a:solidFill>
                              <a:srgbClr val="0000FF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4000" b="1" spc="-50" dirty="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b="1" spc="-50" dirty="0" err="1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chiếc</a:t>
                </a:r>
                <a:r>
                  <a:rPr lang="en-US" sz="4000" b="1" spc="-50" dirty="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b="1" spc="-50" dirty="0" err="1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bánh</a:t>
                </a:r>
                <a:r>
                  <a:rPr lang="en-US" sz="4000" b="1" spc="-50" dirty="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- Hình A</a:t>
                </a:r>
                <a:endParaRPr lang="en-US" sz="3600" b="1" dirty="0">
                  <a:solidFill>
                    <a:srgbClr val="0000FF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20000"/>
                  </a:lnSpc>
                  <a:spcAft>
                    <a:spcPts val="0"/>
                  </a:spcAft>
                </a:pPr>
                <a:r>
                  <a:rPr lang="nl-NL" sz="4000" b="1" dirty="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+ </a:t>
                </a:r>
                <a:r>
                  <a:rPr lang="en-US" sz="4000" b="1" spc="-50" dirty="0" err="1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Khang</a:t>
                </a:r>
                <a:r>
                  <a:rPr lang="en-US" sz="4000" b="1" spc="-50" dirty="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b="1" spc="-50" dirty="0" err="1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đã</a:t>
                </a:r>
                <a:r>
                  <a:rPr lang="en-US" sz="4000" b="1" spc="-50" dirty="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ăn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pc="-50">
                            <a:solidFill>
                              <a:srgbClr val="0000FF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4000" b="1" i="1" spc="-50">
                            <a:solidFill>
                              <a:srgbClr val="0000FF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nl-NL" sz="4000" b="1" i="1" spc="-50">
                            <a:solidFill>
                              <a:srgbClr val="0000FF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4000" b="1" spc="-50" dirty="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b="1" spc="-50" dirty="0" err="1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chiếc</a:t>
                </a:r>
                <a:r>
                  <a:rPr lang="en-US" sz="4000" b="1" spc="-50" dirty="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b="1" spc="-50" dirty="0" err="1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bánh</a:t>
                </a:r>
                <a:r>
                  <a:rPr lang="en-US" sz="4000" b="1" spc="-50" dirty="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Hình B</a:t>
                </a:r>
                <a:endParaRPr lang="en-US" sz="3600" b="1" dirty="0">
                  <a:solidFill>
                    <a:srgbClr val="0000FF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20000"/>
                  </a:lnSpc>
                  <a:spcAft>
                    <a:spcPts val="0"/>
                  </a:spcAft>
                </a:pPr>
                <a:r>
                  <a:rPr lang="nl-NL" sz="4000" b="1" dirty="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+ </a:t>
                </a:r>
                <a:r>
                  <a:rPr lang="en-US" sz="4000" b="1" spc="-30" dirty="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Minh </a:t>
                </a:r>
                <a:r>
                  <a:rPr lang="en-US" sz="4000" b="1" spc="-30" dirty="0" err="1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đã</a:t>
                </a:r>
                <a:r>
                  <a:rPr lang="en-US" sz="4000" b="1" spc="-30" dirty="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ăn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pc="-30">
                            <a:solidFill>
                              <a:srgbClr val="0000FF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4000" b="1" i="1" spc="-30">
                            <a:solidFill>
                              <a:srgbClr val="0000FF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nl-NL" sz="4000" b="1" i="1" spc="-30">
                            <a:solidFill>
                              <a:srgbClr val="0000FF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en-US" sz="4000" b="1" spc="-30" dirty="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b="1" spc="-30" dirty="0" err="1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chiếc</a:t>
                </a:r>
                <a:r>
                  <a:rPr lang="en-US" sz="4000" b="1" spc="-30" dirty="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b="1" spc="-30" dirty="0" err="1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bánh</a:t>
                </a:r>
                <a:r>
                  <a:rPr lang="en-US" sz="4000" b="1" spc="-30" dirty="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Hình C</a:t>
                </a:r>
                <a:endParaRPr lang="en-US" sz="3600" b="1" dirty="0">
                  <a:solidFill>
                    <a:srgbClr val="0000FF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6261" y="4432341"/>
                <a:ext cx="7769548" cy="3293146"/>
              </a:xfrm>
              <a:prstGeom prst="rect">
                <a:avLst/>
              </a:prstGeom>
              <a:blipFill>
                <a:blip r:embed="rId4"/>
                <a:stretch>
                  <a:fillRect l="-2745" r="-1961" b="-14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 Box 14"/>
          <p:cNvSpPr txBox="1">
            <a:spLocks noChangeArrowheads="1"/>
          </p:cNvSpPr>
          <p:nvPr/>
        </p:nvSpPr>
        <p:spPr bwMode="auto">
          <a:xfrm>
            <a:off x="3185319" y="1051095"/>
            <a:ext cx="10210799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lvl="0" algn="ctr" eaLnBrk="1" hangingPunct="1"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uLnTx/>
                <a:uFillTx/>
                <a:latin typeface="Times New Roman" pitchFamily="18" charset="0"/>
                <a:ea typeface="+mn-ea"/>
                <a:cs typeface="+mn-cs"/>
              </a:rPr>
              <a:t>Bài 27: 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MỘT PHẦN BA. MỘT PHẦN NĂM. MỘT PHẦN SÁU 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uLnTx/>
              <a:uFillTx/>
              <a:latin typeface="Times New Roman" pitchFamily="18" charset="0"/>
            </a:endParaRPr>
          </a:p>
        </p:txBody>
      </p:sp>
      <p:pic>
        <p:nvPicPr>
          <p:cNvPr id="16" name="Picture 15"/>
          <p:cNvPicPr/>
          <p:nvPr/>
        </p:nvPicPr>
        <p:blipFill rotWithShape="1">
          <a:blip r:embed="rId5"/>
          <a:srcRect l="18162" t="56409" r="15919" b="14446"/>
          <a:stretch/>
        </p:blipFill>
        <p:spPr bwMode="auto">
          <a:xfrm>
            <a:off x="8880984" y="3581400"/>
            <a:ext cx="7395653" cy="29718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827234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331201" y="-78429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……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ngày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…..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tháng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…..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năm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7" name="Text Box 14"/>
          <p:cNvSpPr txBox="1">
            <a:spLocks noChangeArrowheads="1"/>
          </p:cNvSpPr>
          <p:nvPr/>
        </p:nvSpPr>
        <p:spPr bwMode="auto">
          <a:xfrm>
            <a:off x="4457743" y="788722"/>
            <a:ext cx="7238999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Bài 26: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MỘT PHẦN HAI. MỘT PHẦN TƯ 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398279" y="1127056"/>
            <a:ext cx="15357926" cy="1820563"/>
            <a:chOff x="1465138" y="1947447"/>
            <a:chExt cx="8136033" cy="1823456"/>
          </a:xfrm>
        </p:grpSpPr>
        <p:grpSp>
          <p:nvGrpSpPr>
            <p:cNvPr id="13" name="Group 12"/>
            <p:cNvGrpSpPr/>
            <p:nvPr/>
          </p:nvGrpSpPr>
          <p:grpSpPr>
            <a:xfrm>
              <a:off x="1465138" y="2487620"/>
              <a:ext cx="539081" cy="646331"/>
              <a:chOff x="1731838" y="2487620"/>
              <a:chExt cx="539081" cy="646331"/>
            </a:xfrm>
          </p:grpSpPr>
          <p:sp>
            <p:nvSpPr>
              <p:cNvPr id="15" name="Oval 14"/>
              <p:cNvSpPr/>
              <p:nvPr/>
            </p:nvSpPr>
            <p:spPr>
              <a:xfrm>
                <a:off x="1731838" y="2517945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9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1841339" y="2487620"/>
                <a:ext cx="42958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1</a:t>
                </a: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/>
                <p:cNvSpPr txBox="1"/>
                <p:nvPr/>
              </p:nvSpPr>
              <p:spPr>
                <a:xfrm>
                  <a:off x="2118518" y="1947447"/>
                  <a:ext cx="7482653" cy="182345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342900" lvl="0" indent="-342900" algn="just">
                    <a:lnSpc>
                      <a:spcPct val="120000"/>
                    </a:lnSpc>
                    <a:buFont typeface="+mj-lt"/>
                    <a:buAutoNum type="alphaLcParenR"/>
                  </a:pPr>
                  <a:r>
                    <a:rPr lang="nl-NL" sz="4000" b="1" dirty="0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Trang muốn ăn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4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nl-NL" sz="4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40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 </m:t>
                      </m:r>
                    </m:oMath>
                  </a14:m>
                  <a:r>
                    <a:rPr lang="nl-NL" sz="4000" b="1" dirty="0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chiếc bánh, Nguyên muốn ăn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4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nl-NL" sz="4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𝟒</m:t>
                          </m:r>
                        </m:den>
                      </m:f>
                      <m:r>
                        <a:rPr lang="en-US" sz="40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 </m:t>
                      </m:r>
                    </m:oMath>
                  </a14:m>
                  <a:r>
                    <a:rPr lang="en-US" sz="3600" b="1" dirty="0" err="1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chiếc</a:t>
                  </a:r>
                  <a:r>
                    <a:rPr lang="en-US" sz="3600" b="1" dirty="0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 </a:t>
                  </a:r>
                  <a:r>
                    <a:rPr lang="en-US" sz="3600" b="1" dirty="0" err="1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bánh</a:t>
                  </a:r>
                  <a:r>
                    <a:rPr lang="en-US" sz="3600" b="1" dirty="0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. Em </a:t>
                  </a:r>
                  <a:r>
                    <a:rPr lang="en-US" sz="3600" b="1" dirty="0" err="1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hãy</a:t>
                  </a:r>
                  <a:r>
                    <a:rPr lang="en-US" sz="3600" b="1" dirty="0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 </a:t>
                  </a:r>
                  <a:r>
                    <a:rPr lang="en-US" sz="3600" b="1" dirty="0" err="1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chỉ</a:t>
                  </a:r>
                  <a:r>
                    <a:rPr lang="en-US" sz="3600" b="1" dirty="0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 </a:t>
                  </a:r>
                  <a:r>
                    <a:rPr lang="en-US" sz="3600" b="1" dirty="0" err="1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giúp</a:t>
                  </a:r>
                  <a:r>
                    <a:rPr lang="en-US" sz="3600" b="1" dirty="0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 hai </a:t>
                  </a:r>
                  <a:r>
                    <a:rPr lang="en-US" sz="3600" b="1" dirty="0" err="1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bạn</a:t>
                  </a:r>
                  <a:r>
                    <a:rPr lang="en-US" sz="3600" b="1" dirty="0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 </a:t>
                  </a:r>
                  <a:r>
                    <a:rPr lang="en-US" sz="3600" b="1" dirty="0" err="1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phần</a:t>
                  </a:r>
                  <a:r>
                    <a:rPr lang="en-US" sz="3600" b="1" dirty="0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 </a:t>
                  </a:r>
                  <a:r>
                    <a:rPr lang="en-US" sz="3600" b="1" dirty="0" err="1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bánh</a:t>
                  </a:r>
                  <a:r>
                    <a:rPr lang="en-US" sz="3600" b="1" dirty="0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 </a:t>
                  </a:r>
                  <a:r>
                    <a:rPr lang="en-US" sz="3600" b="1" dirty="0" err="1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thích</a:t>
                  </a:r>
                  <a:r>
                    <a:rPr lang="en-US" sz="3600" b="1" dirty="0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 </a:t>
                  </a:r>
                  <a:r>
                    <a:rPr lang="en-US" sz="3600" b="1" dirty="0" err="1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hợp</a:t>
                  </a:r>
                  <a:r>
                    <a:rPr lang="en-US" sz="3600" b="1" dirty="0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 ở hình </a:t>
                  </a:r>
                  <a:r>
                    <a:rPr lang="en-US" sz="3600" b="1" dirty="0" err="1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bên</a:t>
                  </a:r>
                  <a:r>
                    <a:rPr lang="en-US" sz="3600" b="1" dirty="0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.</a:t>
                  </a:r>
                  <a:endPara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4" name="TextBox 1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18518" y="1947447"/>
                  <a:ext cx="7482653" cy="1823456"/>
                </a:xfrm>
                <a:prstGeom prst="rect">
                  <a:avLst/>
                </a:prstGeom>
                <a:blipFill>
                  <a:blip r:embed="rId4"/>
                  <a:stretch>
                    <a:fillRect l="-1381" r="-1295" b="-836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18" name="Picture 17"/>
          <p:cNvPicPr/>
          <p:nvPr/>
        </p:nvPicPr>
        <p:blipFill rotWithShape="1">
          <a:blip r:embed="rId5"/>
          <a:srcRect l="70685" t="39631" r="16083" b="37289"/>
          <a:stretch/>
        </p:blipFill>
        <p:spPr bwMode="auto">
          <a:xfrm>
            <a:off x="12545073" y="3202337"/>
            <a:ext cx="3581400" cy="29718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0" name="Rectangle 49"/>
              <p:cNvSpPr/>
              <p:nvPr/>
            </p:nvSpPr>
            <p:spPr>
              <a:xfrm>
                <a:off x="1491171" y="2947619"/>
                <a:ext cx="13172141" cy="553664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>
                  <a:lnSpc>
                    <a:spcPct val="120000"/>
                  </a:lnSpc>
                </a:pPr>
                <a:r>
                  <a:rPr lang="nl-NL" sz="38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+ </a:t>
                </a:r>
                <a:r>
                  <a:rPr lang="en-US" sz="38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Chiếc </a:t>
                </a:r>
                <a:r>
                  <a:rPr lang="en-US" sz="3800" b="1" dirty="0" err="1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bánh</a:t>
                </a:r>
                <a:r>
                  <a:rPr lang="en-US" sz="38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được cắt </a:t>
                </a:r>
                <a:r>
                  <a:rPr lang="en-US" sz="3800" b="1" dirty="0" err="1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đôi</a:t>
                </a:r>
                <a:r>
                  <a:rPr lang="en-US" sz="38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800" b="1" dirty="0" err="1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theo</a:t>
                </a:r>
                <a:r>
                  <a:rPr lang="en-US" sz="38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800" b="1" dirty="0" err="1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chiều</a:t>
                </a:r>
                <a:r>
                  <a:rPr lang="en-US" sz="38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800" b="1" dirty="0" err="1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dọc</a:t>
                </a:r>
                <a:r>
                  <a:rPr lang="en-US" sz="38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sz="3800" b="1" dirty="0" err="1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nửa</a:t>
                </a:r>
                <a:r>
                  <a:rPr lang="en-US" sz="38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800" b="1" dirty="0" err="1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bên</a:t>
                </a:r>
                <a:r>
                  <a:rPr lang="en-US" sz="38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800" b="1" dirty="0" err="1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trái</a:t>
                </a:r>
                <a:r>
                  <a:rPr lang="en-US" sz="38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  <a:p>
                <a:pPr lvl="0" algn="just">
                  <a:lnSpc>
                    <a:spcPct val="120000"/>
                  </a:lnSpc>
                </a:pPr>
                <a:r>
                  <a:rPr lang="en-US" sz="38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được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8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38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8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𝟐</m:t>
                        </m:r>
                      </m:den>
                    </m:f>
                    <m:r>
                      <a:rPr lang="en-US" sz="3800" b="1" i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, </m:t>
                    </m:r>
                  </m:oMath>
                </a14:m>
                <a:r>
                  <a:rPr lang="en-US" sz="3800" b="1" dirty="0" err="1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nửa</a:t>
                </a:r>
                <a:r>
                  <a:rPr lang="en-US" sz="38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800" b="1" dirty="0" err="1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bên</a:t>
                </a:r>
                <a:r>
                  <a:rPr lang="en-US" sz="38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800" b="1" dirty="0" err="1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phải</a:t>
                </a:r>
                <a:r>
                  <a:rPr lang="en-US" sz="38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800" b="1" dirty="0" err="1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cũng</a:t>
                </a:r>
                <a:r>
                  <a:rPr lang="en-US" sz="38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được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8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38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8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38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</a:p>
              <a:p>
                <a:pPr lvl="0" algn="just">
                  <a:lnSpc>
                    <a:spcPct val="120000"/>
                  </a:lnSpc>
                </a:pPr>
                <a:r>
                  <a:rPr lang="en-US" sz="38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+ </a:t>
                </a:r>
                <a:r>
                  <a:rPr lang="en-US" sz="3800" b="1" dirty="0" err="1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Nửa</a:t>
                </a:r>
                <a:r>
                  <a:rPr lang="en-US" sz="38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800" b="1" dirty="0" err="1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bên</a:t>
                </a:r>
                <a:r>
                  <a:rPr lang="en-US" sz="38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800" b="1" dirty="0" err="1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phải</a:t>
                </a:r>
                <a:r>
                  <a:rPr lang="en-US" sz="38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800" b="1" dirty="0" err="1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tiếp</a:t>
                </a:r>
                <a:r>
                  <a:rPr lang="en-US" sz="38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800" b="1" dirty="0" err="1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tục</a:t>
                </a:r>
                <a:r>
                  <a:rPr lang="en-US" sz="38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được cắt </a:t>
                </a:r>
                <a:r>
                  <a:rPr lang="en-US" sz="3800" b="1" dirty="0" err="1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đôi</a:t>
                </a:r>
                <a:r>
                  <a:rPr lang="en-US" sz="38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800" b="1" dirty="0" err="1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theo</a:t>
                </a:r>
                <a:r>
                  <a:rPr lang="en-US" sz="38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800" b="1" dirty="0" err="1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chiều</a:t>
                </a:r>
                <a:r>
                  <a:rPr lang="en-US" sz="38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800" b="1" dirty="0" err="1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ngang</a:t>
                </a:r>
                <a:r>
                  <a:rPr lang="en-US" sz="38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,</a:t>
                </a:r>
              </a:p>
              <a:p>
                <a:pPr lvl="0" algn="just">
                  <a:lnSpc>
                    <a:spcPct val="120000"/>
                  </a:lnSpc>
                </a:pPr>
                <a:r>
                  <a:rPr lang="en-US" sz="38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ta đượcc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8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38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8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38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800" b="1" dirty="0" err="1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của</a:t>
                </a:r>
                <a:r>
                  <a:rPr lang="en-US" sz="38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800" b="1" dirty="0" err="1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một</a:t>
                </a:r>
                <a:r>
                  <a:rPr lang="en-US" sz="38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800" b="1" dirty="0" err="1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nửa</a:t>
                </a:r>
                <a:r>
                  <a:rPr lang="en-US" sz="38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sz="3800" b="1" dirty="0" err="1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tức</a:t>
                </a:r>
                <a:r>
                  <a:rPr lang="en-US" sz="38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là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8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38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8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38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800" b="1" dirty="0" err="1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cả</a:t>
                </a:r>
                <a:r>
                  <a:rPr lang="en-US" sz="38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800" b="1" dirty="0" err="1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cái</a:t>
                </a:r>
                <a:r>
                  <a:rPr lang="en-US" sz="38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800" b="1" dirty="0" err="1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bánh</a:t>
                </a:r>
                <a:r>
                  <a:rPr lang="en-US" sz="38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  <a:p>
                <a:pPr lvl="0" algn="just">
                  <a:lnSpc>
                    <a:spcPct val="120000"/>
                  </a:lnSpc>
                </a:pPr>
                <a:r>
                  <a:rPr lang="en-US" sz="38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  Vậy </a:t>
                </a:r>
                <a:r>
                  <a:rPr lang="en-US" sz="3800" b="1" dirty="0" err="1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bạn</a:t>
                </a:r>
                <a:r>
                  <a:rPr lang="en-US" sz="38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800" b="1" dirty="0" err="1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Trang</a:t>
                </a:r>
                <a:r>
                  <a:rPr lang="en-US" sz="38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800" b="1" dirty="0" err="1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muốn</a:t>
                </a:r>
                <a:r>
                  <a:rPr lang="en-US" sz="38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ăn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8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38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8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38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800" b="1" dirty="0" err="1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cái</a:t>
                </a:r>
                <a:r>
                  <a:rPr lang="en-US" sz="38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800" b="1" dirty="0" err="1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bánh</a:t>
                </a:r>
                <a:r>
                  <a:rPr lang="en-US" sz="38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sz="3800" b="1" dirty="0" err="1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sẽ</a:t>
                </a:r>
                <a:r>
                  <a:rPr lang="en-US" sz="38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800" b="1" dirty="0" err="1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lấy</a:t>
                </a:r>
                <a:r>
                  <a:rPr lang="en-US" sz="38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800" b="1" dirty="0" err="1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nửa</a:t>
                </a:r>
                <a:r>
                  <a:rPr lang="en-US" sz="38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800" b="1" dirty="0" err="1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bên</a:t>
                </a:r>
                <a:r>
                  <a:rPr lang="en-US" sz="38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800" b="1" dirty="0" err="1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phải</a:t>
                </a:r>
                <a:r>
                  <a:rPr lang="en-US" sz="38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</a:p>
              <a:p>
                <a:pPr lvl="0" algn="just">
                  <a:lnSpc>
                    <a:spcPct val="120000"/>
                  </a:lnSpc>
                </a:pPr>
                <a:r>
                  <a:rPr lang="en-US" sz="38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  Vậy </a:t>
                </a:r>
                <a:r>
                  <a:rPr lang="en-US" sz="3800" b="1" dirty="0" err="1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bạn</a:t>
                </a:r>
                <a:r>
                  <a:rPr lang="en-US" sz="38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800" b="1" dirty="0" err="1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Nguyên</a:t>
                </a:r>
                <a:r>
                  <a:rPr lang="en-US" sz="38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800" b="1" dirty="0" err="1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muốn</a:t>
                </a:r>
                <a:r>
                  <a:rPr lang="en-US" sz="38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ăn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8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38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8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38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800" b="1" dirty="0" err="1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cái</a:t>
                </a:r>
                <a:r>
                  <a:rPr lang="en-US" sz="38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800" b="1" dirty="0" err="1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bánh</a:t>
                </a:r>
                <a:r>
                  <a:rPr lang="en-US" sz="38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sz="3800" b="1" dirty="0" err="1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sẽ</a:t>
                </a:r>
                <a:r>
                  <a:rPr lang="en-US" sz="38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800" b="1" dirty="0" err="1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lấy</a:t>
                </a:r>
                <a:r>
                  <a:rPr lang="en-US" sz="38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1 </a:t>
                </a:r>
                <a:r>
                  <a:rPr lang="en-US" sz="3800" b="1" dirty="0" err="1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nửa</a:t>
                </a:r>
                <a:r>
                  <a:rPr lang="en-US" sz="38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800" b="1" dirty="0" err="1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bên</a:t>
                </a:r>
                <a:r>
                  <a:rPr lang="en-US" sz="38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800" b="1" dirty="0" err="1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phải</a:t>
                </a:r>
                <a:r>
                  <a:rPr lang="en-US" sz="38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50" name="Rectangle 4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91171" y="2947619"/>
                <a:ext cx="13172141" cy="5536644"/>
              </a:xfrm>
              <a:prstGeom prst="rect">
                <a:avLst/>
              </a:prstGeom>
              <a:blipFill>
                <a:blip r:embed="rId6"/>
                <a:stretch>
                  <a:fillRect l="-1528" t="-771" b="-4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213" name="Picture 21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61925" cy="400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12" name="Picture 20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61925" cy="400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11" name="Picture 19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61925" cy="400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10" name="Picture 18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2400" cy="400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9" name="Picture 17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61925" cy="400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8" name="Picture 16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2400" cy="400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7" name="Picture 15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2400" cy="400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22" name="Picture 30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2400" cy="400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21" name="Picture 29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2400" cy="400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5880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5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5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Rounded Rectangle 101"/>
          <p:cNvSpPr/>
          <p:nvPr/>
        </p:nvSpPr>
        <p:spPr>
          <a:xfrm>
            <a:off x="975519" y="3803684"/>
            <a:ext cx="1693956" cy="1517616"/>
          </a:xfrm>
          <a:prstGeom prst="round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03" name="Rounded Rectangle 102"/>
          <p:cNvSpPr/>
          <p:nvPr/>
        </p:nvSpPr>
        <p:spPr>
          <a:xfrm>
            <a:off x="8524913" y="6159501"/>
            <a:ext cx="1745043" cy="1523999"/>
          </a:xfrm>
          <a:prstGeom prst="round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01" name="Rounded Rectangle 100"/>
          <p:cNvSpPr/>
          <p:nvPr/>
        </p:nvSpPr>
        <p:spPr>
          <a:xfrm>
            <a:off x="5979319" y="1620676"/>
            <a:ext cx="1791645" cy="1423034"/>
          </a:xfrm>
          <a:prstGeom prst="round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Rounded Rectangle 103"/>
          <p:cNvSpPr/>
          <p:nvPr/>
        </p:nvSpPr>
        <p:spPr>
          <a:xfrm>
            <a:off x="11110119" y="3854484"/>
            <a:ext cx="1622419" cy="1517616"/>
          </a:xfrm>
          <a:prstGeom prst="round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4099719" y="1041400"/>
            <a:ext cx="81534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Trò chơi: CHẤP HÀNH LUẬT LỆ GIAO THÔNG</a:t>
            </a:r>
          </a:p>
        </p:txBody>
      </p:sp>
      <p:pic>
        <p:nvPicPr>
          <p:cNvPr id="42" name="Picture 12" descr="Biển báo nguy hiểm 20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4918" y="1720883"/>
            <a:ext cx="1363141" cy="1178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16" descr="Biển báo nguy hiểm 20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2712" y="1720883"/>
            <a:ext cx="1393541" cy="1222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18" descr="Biển báo trẻ em W225 - Ý nghĩa của biển báo - HoaTieu.vn">
            <a:hlinkClick r:id="rId5" action="ppaction://hlinkpres?slideindex=1&amp;slidetitle=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1668528"/>
            <a:ext cx="1374388" cy="1279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20" descr="Biển báo nguy hiểm 22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5756" y="1741301"/>
            <a:ext cx="1315704" cy="1154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24" descr="https://media.cungphuot.info/2013/07/5115/p103.png">
            <a:hlinkClick r:id="rId8" action="ppaction://hlinkpres?slideindex=1&amp;slidetitle="/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09"/>
          <a:stretch/>
        </p:blipFill>
        <p:spPr bwMode="auto">
          <a:xfrm>
            <a:off x="1169884" y="3954240"/>
            <a:ext cx="1392590" cy="1286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26" descr="https://media.cungphuot.info/2013/07/5115/p104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1758" y="3974923"/>
            <a:ext cx="1364761" cy="1282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28" descr="https://media.cungphuot.info/2013/07/5115/p110.png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622"/>
          <a:stretch/>
        </p:blipFill>
        <p:spPr bwMode="auto">
          <a:xfrm>
            <a:off x="6301693" y="3979879"/>
            <a:ext cx="1303226" cy="1260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32" descr="Hướng đi thẳng phải theo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9053" y="6348832"/>
            <a:ext cx="1250644" cy="1235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34" descr="Hướng đi phải phải theo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2151" y="6297685"/>
            <a:ext cx="1380967" cy="1322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36" descr="Hướng đi trái phải theo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0362" y="6313252"/>
            <a:ext cx="1303675" cy="1230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38" descr="Các xe chỉ được rẽ trái và rẽ phải">
            <a:hlinkClick r:id="rId15" action="ppaction://hlinkpres?slideindex=1&amp;slidetitle="/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1734" y="6259590"/>
            <a:ext cx="1382089" cy="1360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40" descr="Các xe chỉ được rẽ trái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0119" y="6237051"/>
            <a:ext cx="1368975" cy="1306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42" descr="Các xe chỉ được rẽ phải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76654" y="6314937"/>
            <a:ext cx="1267265" cy="1228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" name="Picture 46" descr="Biển báo giao thông cấm người đi bộ, xe đẩy"/>
          <p:cNvPicPr>
            <a:picLocks noChangeAspect="1" noChangeArrowheads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6" t="3314" r="71155" b="52456"/>
          <a:stretch/>
        </p:blipFill>
        <p:spPr bwMode="auto">
          <a:xfrm>
            <a:off x="8747920" y="3979880"/>
            <a:ext cx="1260505" cy="1260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" name="Picture 48" descr="Biển đường 1 chiều, đường cấm">
            <a:hlinkClick r:id="rId20" action="ppaction://hlinkpres?slideindex=1&amp;slidetitle="/>
          </p:cNvPr>
          <p:cNvPicPr>
            <a:picLocks noChangeAspect="1" noChangeArrowheads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5" t="1852" r="69504" b="52757"/>
          <a:stretch/>
        </p:blipFill>
        <p:spPr bwMode="auto">
          <a:xfrm>
            <a:off x="11300511" y="3962400"/>
            <a:ext cx="1303842" cy="1287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" name="Picture 48" descr="Biển đường 1 chiều, đường cấm"/>
          <p:cNvPicPr>
            <a:picLocks noChangeAspect="1" noChangeArrowheads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0" t="51939" r="69503" b="2909"/>
          <a:stretch/>
        </p:blipFill>
        <p:spPr bwMode="auto">
          <a:xfrm>
            <a:off x="13636268" y="3954240"/>
            <a:ext cx="1283851" cy="1254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" name="Picture 50" descr="Toàn bộ biển báo nguy hiểm và ý nghĩa: Nhớ sẽ không sợ rủi rodrh"/>
          <p:cNvPicPr>
            <a:picLocks noChangeAspect="1" noChangeArrowheads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" t="28859" r="77695" b="49067"/>
          <a:stretch/>
        </p:blipFill>
        <p:spPr bwMode="auto">
          <a:xfrm>
            <a:off x="11243342" y="1689212"/>
            <a:ext cx="1361010" cy="1272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" name="Picture 52" descr="Toàn bộ biển báo nguy hiểm và ý nghĩa: Nhớ sẽ không sợ rủi rosdg"/>
          <p:cNvPicPr>
            <a:picLocks noChangeAspect="1" noChangeArrowheads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1" t="51438" r="77305" b="25644"/>
          <a:stretch/>
        </p:blipFill>
        <p:spPr bwMode="auto">
          <a:xfrm>
            <a:off x="13608178" y="1676400"/>
            <a:ext cx="1403988" cy="129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3" name="TextBox 82"/>
          <p:cNvSpPr txBox="1"/>
          <p:nvPr/>
        </p:nvSpPr>
        <p:spPr>
          <a:xfrm>
            <a:off x="1110362" y="2895600"/>
            <a:ext cx="16939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Đường </a:t>
            </a:r>
          </a:p>
          <a:p>
            <a:pPr algn="ctr"/>
            <a:r>
              <a:rPr lang="en-US" sz="2000"/>
              <a:t>hai chiều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3289787" y="2971800"/>
            <a:ext cx="21815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Giao nhau với</a:t>
            </a:r>
          </a:p>
          <a:p>
            <a:pPr algn="ctr"/>
            <a:r>
              <a:rPr lang="en-US" sz="2000"/>
              <a:t>đường ưu tiên</a:t>
            </a:r>
          </a:p>
        </p:txBody>
      </p:sp>
      <p:sp>
        <p:nvSpPr>
          <p:cNvPr id="85" name="TextBox 84"/>
          <p:cNvSpPr txBox="1"/>
          <p:nvPr/>
        </p:nvSpPr>
        <p:spPr>
          <a:xfrm>
            <a:off x="5928519" y="2949714"/>
            <a:ext cx="17916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Có trẻ em </a:t>
            </a:r>
          </a:p>
          <a:p>
            <a:pPr algn="ctr"/>
            <a:r>
              <a:rPr lang="en-US" sz="2000"/>
              <a:t>đi qua</a:t>
            </a:r>
          </a:p>
        </p:txBody>
      </p:sp>
      <p:sp>
        <p:nvSpPr>
          <p:cNvPr id="86" name="TextBox 85"/>
          <p:cNvSpPr txBox="1"/>
          <p:nvPr/>
        </p:nvSpPr>
        <p:spPr>
          <a:xfrm>
            <a:off x="8221648" y="2971800"/>
            <a:ext cx="24214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Có đường dành </a:t>
            </a:r>
          </a:p>
          <a:p>
            <a:pPr algn="ctr"/>
            <a:r>
              <a:rPr lang="en-US" sz="2000"/>
              <a:t>cho người đi bộ</a:t>
            </a:r>
          </a:p>
        </p:txBody>
      </p:sp>
      <p:sp>
        <p:nvSpPr>
          <p:cNvPr id="87" name="TextBox 86"/>
          <p:cNvSpPr txBox="1"/>
          <p:nvPr/>
        </p:nvSpPr>
        <p:spPr>
          <a:xfrm>
            <a:off x="10348085" y="2895600"/>
            <a:ext cx="2971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Giao nhau với </a:t>
            </a:r>
          </a:p>
          <a:p>
            <a:pPr algn="ctr"/>
            <a:r>
              <a:rPr lang="en-US" sz="2000"/>
              <a:t>đường có đèn đỏ</a:t>
            </a:r>
          </a:p>
        </p:txBody>
      </p:sp>
      <p:sp>
        <p:nvSpPr>
          <p:cNvPr id="88" name="TextBox 87"/>
          <p:cNvSpPr txBox="1"/>
          <p:nvPr/>
        </p:nvSpPr>
        <p:spPr>
          <a:xfrm>
            <a:off x="13091319" y="2948226"/>
            <a:ext cx="2743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Có đường dành </a:t>
            </a:r>
          </a:p>
          <a:p>
            <a:pPr algn="ctr"/>
            <a:r>
              <a:rPr lang="en-US" sz="2000"/>
              <a:t>cho người đi xe đạp</a:t>
            </a:r>
          </a:p>
        </p:txBody>
      </p:sp>
      <p:sp>
        <p:nvSpPr>
          <p:cNvPr id="89" name="TextBox 88"/>
          <p:cNvSpPr txBox="1"/>
          <p:nvPr/>
        </p:nvSpPr>
        <p:spPr>
          <a:xfrm>
            <a:off x="1158651" y="5358368"/>
            <a:ext cx="12208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Cấm ô tô</a:t>
            </a:r>
          </a:p>
        </p:txBody>
      </p:sp>
      <p:sp>
        <p:nvSpPr>
          <p:cNvPr id="90" name="TextBox 89"/>
          <p:cNvSpPr txBox="1"/>
          <p:nvPr/>
        </p:nvSpPr>
        <p:spPr>
          <a:xfrm>
            <a:off x="3692657" y="5240450"/>
            <a:ext cx="15829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Cấm xe máy</a:t>
            </a:r>
          </a:p>
        </p:txBody>
      </p:sp>
      <p:sp>
        <p:nvSpPr>
          <p:cNvPr id="91" name="TextBox 90"/>
          <p:cNvSpPr txBox="1"/>
          <p:nvPr/>
        </p:nvSpPr>
        <p:spPr>
          <a:xfrm>
            <a:off x="6218734" y="5271552"/>
            <a:ext cx="15385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Cấm xe đạp</a:t>
            </a:r>
          </a:p>
        </p:txBody>
      </p:sp>
      <p:sp>
        <p:nvSpPr>
          <p:cNvPr id="92" name="TextBox 91"/>
          <p:cNvSpPr txBox="1"/>
          <p:nvPr/>
        </p:nvSpPr>
        <p:spPr>
          <a:xfrm>
            <a:off x="8371929" y="5309969"/>
            <a:ext cx="21285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Cấm người đi bộ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11104552" y="5309970"/>
            <a:ext cx="15386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Đường cấm</a:t>
            </a:r>
          </a:p>
          <a:p>
            <a:pPr algn="ctr"/>
            <a:r>
              <a:rPr lang="en-US" sz="2000"/>
              <a:t>Các loại xe</a:t>
            </a:r>
          </a:p>
        </p:txBody>
      </p:sp>
      <p:sp>
        <p:nvSpPr>
          <p:cNvPr id="94" name="TextBox 93"/>
          <p:cNvSpPr txBox="1"/>
          <p:nvPr/>
        </p:nvSpPr>
        <p:spPr>
          <a:xfrm>
            <a:off x="13158811" y="5292027"/>
            <a:ext cx="25233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/>
              <a:t>Cấm đi ngược chiều</a:t>
            </a:r>
          </a:p>
        </p:txBody>
      </p:sp>
      <p:sp>
        <p:nvSpPr>
          <p:cNvPr id="95" name="TextBox 94"/>
          <p:cNvSpPr txBox="1"/>
          <p:nvPr/>
        </p:nvSpPr>
        <p:spPr>
          <a:xfrm>
            <a:off x="823119" y="7620000"/>
            <a:ext cx="176362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vi-VN" sz="2000"/>
              <a:t>Hướng đi trái </a:t>
            </a:r>
            <a:endParaRPr lang="en-US" sz="2000"/>
          </a:p>
          <a:p>
            <a:pPr algn="ctr"/>
            <a:r>
              <a:rPr lang="vi-VN" sz="2000"/>
              <a:t>phải theo</a:t>
            </a:r>
            <a:endParaRPr lang="en-US" sz="2000"/>
          </a:p>
        </p:txBody>
      </p:sp>
      <p:sp>
        <p:nvSpPr>
          <p:cNvPr id="96" name="TextBox 95"/>
          <p:cNvSpPr txBox="1"/>
          <p:nvPr/>
        </p:nvSpPr>
        <p:spPr>
          <a:xfrm>
            <a:off x="3471880" y="7620000"/>
            <a:ext cx="193674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vi-VN" sz="2000"/>
              <a:t>Hướng đi </a:t>
            </a:r>
            <a:r>
              <a:rPr lang="en-US" sz="2000"/>
              <a:t>thẳng</a:t>
            </a:r>
          </a:p>
          <a:p>
            <a:pPr algn="ctr"/>
            <a:r>
              <a:rPr lang="vi-VN" sz="2000"/>
              <a:t>phải theo</a:t>
            </a:r>
            <a:endParaRPr lang="en-US" sz="2000"/>
          </a:p>
        </p:txBody>
      </p:sp>
      <p:sp>
        <p:nvSpPr>
          <p:cNvPr id="97" name="TextBox 96"/>
          <p:cNvSpPr txBox="1"/>
          <p:nvPr/>
        </p:nvSpPr>
        <p:spPr>
          <a:xfrm>
            <a:off x="5899429" y="7645400"/>
            <a:ext cx="178927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vi-VN" sz="2000"/>
              <a:t>Hướng đi </a:t>
            </a:r>
            <a:r>
              <a:rPr lang="en-US" sz="2000"/>
              <a:t>phải</a:t>
            </a:r>
          </a:p>
          <a:p>
            <a:pPr algn="ctr"/>
            <a:r>
              <a:rPr lang="vi-VN" sz="2000"/>
              <a:t>phải theo</a:t>
            </a:r>
            <a:endParaRPr lang="en-US" sz="2000"/>
          </a:p>
        </p:txBody>
      </p:sp>
      <p:sp>
        <p:nvSpPr>
          <p:cNvPr id="98" name="TextBox 97"/>
          <p:cNvSpPr txBox="1"/>
          <p:nvPr/>
        </p:nvSpPr>
        <p:spPr>
          <a:xfrm>
            <a:off x="8514649" y="7715953"/>
            <a:ext cx="186717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err="1"/>
              <a:t>Chỉ</a:t>
            </a:r>
            <a:r>
              <a:rPr lang="en-US" sz="2000" dirty="0"/>
              <a:t> được </a:t>
            </a:r>
            <a:r>
              <a:rPr lang="en-US" sz="2000" dirty="0" err="1"/>
              <a:t>rẽ</a:t>
            </a:r>
            <a:r>
              <a:rPr lang="en-US" sz="2000" dirty="0"/>
              <a:t> </a:t>
            </a:r>
            <a:r>
              <a:rPr lang="en-US" sz="2000" dirty="0" err="1"/>
              <a:t>trái</a:t>
            </a:r>
            <a:r>
              <a:rPr lang="en-US" sz="2000" dirty="0"/>
              <a:t> </a:t>
            </a:r>
          </a:p>
          <a:p>
            <a:pPr algn="ctr"/>
            <a:r>
              <a:rPr lang="en-US" sz="2000" dirty="0" err="1"/>
              <a:t>hoặc</a:t>
            </a:r>
            <a:r>
              <a:rPr lang="en-US" sz="2000" dirty="0"/>
              <a:t> </a:t>
            </a:r>
            <a:r>
              <a:rPr lang="en-US" sz="2000" dirty="0" err="1"/>
              <a:t>phải</a:t>
            </a:r>
            <a:endParaRPr lang="en-US" sz="2000" dirty="0"/>
          </a:p>
        </p:txBody>
      </p:sp>
      <p:sp>
        <p:nvSpPr>
          <p:cNvPr id="99" name="TextBox 98"/>
          <p:cNvSpPr txBox="1"/>
          <p:nvPr/>
        </p:nvSpPr>
        <p:spPr>
          <a:xfrm>
            <a:off x="11317951" y="7690552"/>
            <a:ext cx="118333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err="1"/>
              <a:t>Chỉ</a:t>
            </a:r>
            <a:r>
              <a:rPr lang="en-US" sz="2000" dirty="0"/>
              <a:t> được </a:t>
            </a:r>
          </a:p>
          <a:p>
            <a:pPr algn="ctr"/>
            <a:r>
              <a:rPr lang="en-US" sz="2000" dirty="0" err="1"/>
              <a:t>rẽ</a:t>
            </a:r>
            <a:r>
              <a:rPr lang="en-US" sz="2000" dirty="0"/>
              <a:t> </a:t>
            </a:r>
            <a:r>
              <a:rPr lang="en-US" sz="2000" dirty="0" err="1"/>
              <a:t>trái</a:t>
            </a:r>
            <a:r>
              <a:rPr lang="en-US" sz="2000" dirty="0"/>
              <a:t> 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13606528" y="7696200"/>
            <a:ext cx="118333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err="1"/>
              <a:t>Chỉ</a:t>
            </a:r>
            <a:r>
              <a:rPr lang="en-US" sz="2000" dirty="0"/>
              <a:t> được </a:t>
            </a:r>
          </a:p>
          <a:p>
            <a:pPr algn="ctr"/>
            <a:r>
              <a:rPr lang="en-US" sz="2000" dirty="0" err="1"/>
              <a:t>rẽ</a:t>
            </a:r>
            <a:r>
              <a:rPr lang="en-US" sz="2000" dirty="0"/>
              <a:t> </a:t>
            </a:r>
            <a:r>
              <a:rPr lang="en-US" sz="2000" dirty="0" err="1"/>
              <a:t>phải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633445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8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7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 tmFilter="0, 0; .2, .5; .8, .5; 1, 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1" dur="250" autoRev="1" fill="hold"/>
                                        <p:tgtEl>
                                          <p:spTgt spid="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 tmFilter="0, 0; .2, .5; .8, .5; 1, 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9" dur="250" autoRev="1" fill="hold"/>
                                        <p:tgtEl>
                                          <p:spTgt spid="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 tmFilter="0, 0; .2, .5; .8, .5; 1, 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3" dur="250" autoRev="1" fill="hold"/>
                                        <p:tgtEl>
                                          <p:spTgt spid="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500"/>
                            </p:stCondLst>
                            <p:childTnLst>
                              <p:par>
                                <p:cTn id="6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7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000"/>
                            </p:stCondLst>
                            <p:childTnLst>
                              <p:par>
                                <p:cTn id="6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1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500"/>
                            </p:stCondLst>
                            <p:childTnLst>
                              <p:par>
                                <p:cTn id="7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 tmFilter="0, 0; .2, .5; .8, .5; 1, 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5" dur="250" autoRev="1" fill="hold"/>
                                        <p:tgtEl>
                                          <p:spTgt spid="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9000"/>
                            </p:stCondLst>
                            <p:childTnLst>
                              <p:par>
                                <p:cTn id="7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4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8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2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500"/>
                            </p:stCondLst>
                            <p:childTnLst>
                              <p:par>
                                <p:cTn id="9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6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2000"/>
                            </p:stCondLst>
                            <p:childTnLst>
                              <p:par>
                                <p:cTn id="9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 tmFilter="0, 0; .2, .5; .8, .5; 1, 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0" dur="250" autoRev="1" fill="hold"/>
                                        <p:tgtEl>
                                          <p:spTgt spid="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500"/>
                            </p:stCondLst>
                            <p:childTnLst>
                              <p:par>
                                <p:cTn id="10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500" tmFilter="0, 0; .2, .5; .8, .5; 1, 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4" dur="250" autoRev="1" fill="hold"/>
                                        <p:tgtEl>
                                          <p:spTgt spid="8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3000"/>
                            </p:stCondLst>
                            <p:childTnLst>
                              <p:par>
                                <p:cTn id="10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8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3500"/>
                            </p:stCondLst>
                            <p:childTnLst>
                              <p:par>
                                <p:cTn id="11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2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1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6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4500"/>
                            </p:stCondLst>
                            <p:childTnLst>
                              <p:par>
                                <p:cTn id="11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500" tmFilter="0, 0; .2, .5; .8, .5; 1, 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0" dur="250" autoRev="1" fill="hold"/>
                                        <p:tgtEl>
                                          <p:spTgt spid="7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5000"/>
                            </p:stCondLst>
                            <p:childTnLst>
                              <p:par>
                                <p:cTn id="12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3" dur="500" tmFilter="0, 0; .2, .5; .8, .5; 1, 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4" dur="250" autoRev="1" fill="hold"/>
                                        <p:tgtEl>
                                          <p:spTgt spid="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5500"/>
                            </p:stCondLst>
                            <p:childTnLst>
                              <p:par>
                                <p:cTn id="12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7" dur="500" tmFilter="0, 0; .2, .5; .8, .5; 1, 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8" dur="250" autoRev="1" fill="hold"/>
                                        <p:tgtEl>
                                          <p:spTgt spid="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6000"/>
                            </p:stCondLst>
                            <p:childTnLst>
                              <p:par>
                                <p:cTn id="13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5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2" dur="25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6500"/>
                            </p:stCondLst>
                            <p:childTnLst>
                              <p:par>
                                <p:cTn id="13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5" dur="500" tmFilter="0, 0; .2, .5; .8, .5; 1, 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6" dur="250" autoRev="1" fill="hold"/>
                                        <p:tgtEl>
                                          <p:spTgt spid="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7000"/>
                            </p:stCondLst>
                            <p:childTnLst>
                              <p:par>
                                <p:cTn id="13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9" dur="500" tmFilter="0, 0; .2, .5; .8, .5; 1, 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0" dur="250" autoRev="1" fill="hold"/>
                                        <p:tgtEl>
                                          <p:spTgt spid="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7500"/>
                            </p:stCondLst>
                            <p:childTnLst>
                              <p:par>
                                <p:cTn id="14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4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8000"/>
                            </p:stCondLst>
                            <p:childTnLst>
                              <p:par>
                                <p:cTn id="14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7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8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8500"/>
                            </p:stCondLst>
                            <p:childTnLst>
                              <p:par>
                                <p:cTn id="15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1" dur="500" tmFilter="0, 0; .2, .5; .8, .5; 1, 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2" dur="250" autoRev="1" fill="hold"/>
                                        <p:tgtEl>
                                          <p:spTgt spid="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9000"/>
                            </p:stCondLst>
                            <p:childTnLst>
                              <p:par>
                                <p:cTn id="1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1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500"/>
                            </p:stCondLst>
                            <p:childTnLst>
                              <p:par>
                                <p:cTn id="16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4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5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1000"/>
                            </p:stCondLst>
                            <p:childTnLst>
                              <p:par>
                                <p:cTn id="16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8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9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1500"/>
                            </p:stCondLst>
                            <p:childTnLst>
                              <p:par>
                                <p:cTn id="17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3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2000"/>
                            </p:stCondLst>
                            <p:childTnLst>
                              <p:par>
                                <p:cTn id="17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6" dur="500" tmFilter="0, 0; .2, .5; .8, .5; 1, 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7" dur="250" autoRev="1" fill="hold"/>
                                        <p:tgtEl>
                                          <p:spTgt spid="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2500"/>
                            </p:stCondLst>
                            <p:childTnLst>
                              <p:par>
                                <p:cTn id="17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0" dur="500" tmFilter="0, 0; .2, .5; .8, .5; 1, 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1" dur="250" autoRev="1" fill="hold"/>
                                        <p:tgtEl>
                                          <p:spTgt spid="8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3000"/>
                            </p:stCondLst>
                            <p:childTnLst>
                              <p:par>
                                <p:cTn id="18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5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4000"/>
                            </p:stCondLst>
                            <p:childTnLst>
                              <p:par>
                                <p:cTn id="18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8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9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4500"/>
                            </p:stCondLst>
                            <p:childTnLst>
                              <p:par>
                                <p:cTn id="19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2" dur="500" tmFilter="0, 0; .2, .5; .8, .5; 1, 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3" dur="250" autoRev="1" fill="hold"/>
                                        <p:tgtEl>
                                          <p:spTgt spid="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5000"/>
                            </p:stCondLst>
                            <p:childTnLst>
                              <p:par>
                                <p:cTn id="19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6" dur="500" tmFilter="0, 0; .2, .5; .8, .5; 1, 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7" dur="250" autoRev="1" fill="hold"/>
                                        <p:tgtEl>
                                          <p:spTgt spid="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>
                            <p:stCondLst>
                              <p:cond delay="5500"/>
                            </p:stCondLst>
                            <p:childTnLst>
                              <p:par>
                                <p:cTn id="19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0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1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6000"/>
                            </p:stCondLst>
                            <p:childTnLst>
                              <p:par>
                                <p:cTn id="20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4" dur="500" tmFilter="0, 0; .2, .5; .8, .5; 1, 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5" dur="250" autoRev="1" fill="hold"/>
                                        <p:tgtEl>
                                          <p:spTgt spid="7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>
                            <p:stCondLst>
                              <p:cond delay="6500"/>
                            </p:stCondLst>
                            <p:childTnLst>
                              <p:par>
                                <p:cTn id="20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8" dur="5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9" dur="25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>
                            <p:stCondLst>
                              <p:cond delay="7000"/>
                            </p:stCondLst>
                            <p:childTnLst>
                              <p:par>
                                <p:cTn id="21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2" dur="500" tmFilter="0, 0; .2, .5; .8, .5; 1, 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3" dur="250" autoRev="1" fill="hold"/>
                                        <p:tgtEl>
                                          <p:spTgt spid="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>
                            <p:stCondLst>
                              <p:cond delay="7500"/>
                            </p:stCondLst>
                            <p:childTnLst>
                              <p:par>
                                <p:cTn id="21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6" dur="500" tmFilter="0, 0; .2, .5; .8, .5; 1, 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7" dur="250" autoRev="1" fill="hold"/>
                                        <p:tgtEl>
                                          <p:spTgt spid="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8" fill="hold">
                            <p:stCondLst>
                              <p:cond delay="8000"/>
                            </p:stCondLst>
                            <p:childTnLst>
                              <p:par>
                                <p:cTn id="21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0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1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2" fill="hold">
                            <p:stCondLst>
                              <p:cond delay="8500"/>
                            </p:stCondLst>
                            <p:childTnLst>
                              <p:par>
                                <p:cTn id="22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4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5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6" fill="hold">
                            <p:stCondLst>
                              <p:cond delay="9000"/>
                            </p:stCondLst>
                            <p:childTnLst>
                              <p:par>
                                <p:cTn id="22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8" dur="500" tmFilter="0, 0; .2, .5; .8, .5; 1, 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9" dur="250" autoRev="1" fill="hold"/>
                                        <p:tgtEl>
                                          <p:spTgt spid="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0" fill="hold">
                            <p:stCondLst>
                              <p:cond delay="9500"/>
                            </p:stCondLst>
                            <p:childTnLst>
                              <p:par>
                                <p:cTn id="2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3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" fill="hold">
                      <p:stCondLst>
                        <p:cond delay="indefinite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7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8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9" fill="hold">
                            <p:stCondLst>
                              <p:cond delay="500"/>
                            </p:stCondLst>
                            <p:childTnLst>
                              <p:par>
                                <p:cTn id="24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1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2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5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6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7" fill="hold">
                            <p:stCondLst>
                              <p:cond delay="1500"/>
                            </p:stCondLst>
                            <p:childTnLst>
                              <p:par>
                                <p:cTn id="24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9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0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1" fill="hold">
                            <p:stCondLst>
                              <p:cond delay="2000"/>
                            </p:stCondLst>
                            <p:childTnLst>
                              <p:par>
                                <p:cTn id="25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3" dur="500" tmFilter="0, 0; .2, .5; .8, .5; 1, 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4" dur="250" autoRev="1" fill="hold"/>
                                        <p:tgtEl>
                                          <p:spTgt spid="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5" fill="hold">
                            <p:stCondLst>
                              <p:cond delay="2500"/>
                            </p:stCondLst>
                            <p:childTnLst>
                              <p:par>
                                <p:cTn id="25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7" dur="500" tmFilter="0, 0; .2, .5; .8, .5; 1, 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8" dur="250" autoRev="1" fill="hold"/>
                                        <p:tgtEl>
                                          <p:spTgt spid="8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9" fill="hold">
                            <p:stCondLst>
                              <p:cond delay="3000"/>
                            </p:stCondLst>
                            <p:childTnLst>
                              <p:par>
                                <p:cTn id="26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1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2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3" fill="hold">
                            <p:stCondLst>
                              <p:cond delay="3500"/>
                            </p:stCondLst>
                            <p:childTnLst>
                              <p:par>
                                <p:cTn id="26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5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6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7" fill="hold">
                            <p:stCondLst>
                              <p:cond delay="4000"/>
                            </p:stCondLst>
                            <p:childTnLst>
                              <p:par>
                                <p:cTn id="26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9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0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1" fill="hold">
                            <p:stCondLst>
                              <p:cond delay="4500"/>
                            </p:stCondLst>
                            <p:childTnLst>
                              <p:par>
                                <p:cTn id="27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3" dur="500" tmFilter="0, 0; .2, .5; .8, .5; 1, 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4" dur="250" autoRev="1" fill="hold"/>
                                        <p:tgtEl>
                                          <p:spTgt spid="7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5" fill="hold">
                            <p:stCondLst>
                              <p:cond delay="5000"/>
                            </p:stCondLst>
                            <p:childTnLst>
                              <p:par>
                                <p:cTn id="27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7" dur="500" tmFilter="0, 0; .2, .5; .8, .5; 1, 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8" dur="250" autoRev="1" fill="hold"/>
                                        <p:tgtEl>
                                          <p:spTgt spid="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9" fill="hold">
                            <p:stCondLst>
                              <p:cond delay="5500"/>
                            </p:stCondLst>
                            <p:childTnLst>
                              <p:par>
                                <p:cTn id="28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1" dur="500" tmFilter="0, 0; .2, .5; .8, .5; 1, 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2" dur="250" autoRev="1" fill="hold"/>
                                        <p:tgtEl>
                                          <p:spTgt spid="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3" fill="hold">
                            <p:stCondLst>
                              <p:cond delay="6000"/>
                            </p:stCondLst>
                            <p:childTnLst>
                              <p:par>
                                <p:cTn id="28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5" dur="5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6" dur="25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7" fill="hold">
                            <p:stCondLst>
                              <p:cond delay="6500"/>
                            </p:stCondLst>
                            <p:childTnLst>
                              <p:par>
                                <p:cTn id="28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9" dur="500" tmFilter="0, 0; .2, .5; .8, .5; 1, 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0" dur="250" autoRev="1" fill="hold"/>
                                        <p:tgtEl>
                                          <p:spTgt spid="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7000"/>
                            </p:stCondLst>
                            <p:childTnLst>
                              <p:par>
                                <p:cTn id="29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3" dur="500" tmFilter="0, 0; .2, .5; .8, .5; 1, 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4" dur="250" autoRev="1" fill="hold"/>
                                        <p:tgtEl>
                                          <p:spTgt spid="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5" fill="hold">
                            <p:stCondLst>
                              <p:cond delay="7500"/>
                            </p:stCondLst>
                            <p:childTnLst>
                              <p:par>
                                <p:cTn id="29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7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8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9" fill="hold">
                            <p:stCondLst>
                              <p:cond delay="8000"/>
                            </p:stCondLst>
                            <p:childTnLst>
                              <p:par>
                                <p:cTn id="30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1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2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3" fill="hold">
                            <p:stCondLst>
                              <p:cond delay="8500"/>
                            </p:stCondLst>
                            <p:childTnLst>
                              <p:par>
                                <p:cTn id="30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5" dur="500" tmFilter="0, 0; .2, .5; .8, .5; 1, 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6" dur="250" autoRev="1" fill="hold"/>
                                        <p:tgtEl>
                                          <p:spTgt spid="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7" fill="hold">
                            <p:stCondLst>
                              <p:cond delay="9000"/>
                            </p:stCondLst>
                            <p:childTnLst>
                              <p:par>
                                <p:cTn id="30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0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" grpId="0" animBg="1"/>
      <p:bldP spid="103" grpId="0" animBg="1"/>
      <p:bldP spid="101" grpId="0" animBg="1"/>
      <p:bldP spid="10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19" y="218988"/>
            <a:ext cx="14417345" cy="845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WordArt 3"/>
          <p:cNvSpPr>
            <a:spLocks noChangeArrowheads="1" noChangeShapeType="1" noTextEdit="1"/>
          </p:cNvSpPr>
          <p:nvPr/>
        </p:nvSpPr>
        <p:spPr bwMode="auto">
          <a:xfrm>
            <a:off x="1966119" y="3657600"/>
            <a:ext cx="12649200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48668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5921683" y="1665486"/>
            <a:ext cx="60960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Picture 3"/>
          <p:cNvPicPr/>
          <p:nvPr/>
        </p:nvPicPr>
        <p:blipFill rotWithShape="1">
          <a:blip r:embed="rId2"/>
          <a:srcRect l="18119" t="30097" r="16972" b="8737"/>
          <a:stretch/>
        </p:blipFill>
        <p:spPr bwMode="auto">
          <a:xfrm>
            <a:off x="746919" y="1066800"/>
            <a:ext cx="14325600" cy="716279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428799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0" name="Text Box 14"/>
          <p:cNvSpPr txBox="1">
            <a:spLocks noChangeArrowheads="1"/>
          </p:cNvSpPr>
          <p:nvPr/>
        </p:nvSpPr>
        <p:spPr bwMode="auto">
          <a:xfrm>
            <a:off x="3185319" y="1051095"/>
            <a:ext cx="10210799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lvl="0" algn="ctr" eaLnBrk="1" hangingPunct="1"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uLnTx/>
                <a:uFillTx/>
                <a:latin typeface="Times New Roman" pitchFamily="18" charset="0"/>
                <a:ea typeface="+mn-ea"/>
                <a:cs typeface="+mn-cs"/>
              </a:rPr>
              <a:t>Bài 27: 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MỘT PHẦN BA. MỘT PHẦN NĂM. MỘT PHẦN SÁU 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uLnTx/>
              <a:uFillTx/>
              <a:latin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921683" y="1665486"/>
            <a:ext cx="60960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280905" y="1787331"/>
            <a:ext cx="1146572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20000"/>
              </a:lnSpc>
            </a:pPr>
            <a:r>
              <a:rPr lang="nl-NL" sz="4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+ Hình vuông được chia làm mấy phần bằng nhau?</a:t>
            </a:r>
          </a:p>
          <a:p>
            <a:pPr lvl="0" algn="just">
              <a:lnSpc>
                <a:spcPct val="120000"/>
              </a:lnSpc>
              <a:defRPr/>
            </a:pPr>
            <a:r>
              <a:rPr lang="nl-NL" sz="40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Hình vuông được chia làm 3 phần bằng nhau.</a:t>
            </a:r>
            <a:endParaRPr lang="en-US" sz="40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just">
              <a:lnSpc>
                <a:spcPct val="120000"/>
              </a:lnSpc>
              <a:defRPr/>
            </a:pPr>
            <a:r>
              <a:rPr lang="nl-NL" sz="4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+ Mấy phần được tô màu?</a:t>
            </a:r>
          </a:p>
          <a:p>
            <a:pPr lvl="0" algn="just">
              <a:lnSpc>
                <a:spcPct val="120000"/>
              </a:lnSpc>
              <a:defRPr/>
            </a:pPr>
            <a:r>
              <a:rPr lang="nl-NL" sz="40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Một phần được tô màu.</a:t>
            </a:r>
            <a:endParaRPr lang="en-US" sz="4000" b="1" dirty="0">
              <a:solidFill>
                <a:srgbClr val="0000FF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/>
              <p:cNvSpPr/>
              <p:nvPr/>
            </p:nvSpPr>
            <p:spPr>
              <a:xfrm>
                <a:off x="2575719" y="5516190"/>
                <a:ext cx="10668000" cy="337528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>
                  <a:lnSpc>
                    <a:spcPct val="120000"/>
                  </a:lnSpc>
                </a:pPr>
                <a:r>
                  <a:rPr lang="nl-NL" sz="40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+ Hình vuông được chia làm 3 phần bằng nhau,</a:t>
                </a:r>
              </a:p>
              <a:p>
                <a:pPr lvl="0" algn="just">
                  <a:lnSpc>
                    <a:spcPct val="120000"/>
                  </a:lnSpc>
                </a:pPr>
                <a:r>
                  <a:rPr lang="nl-NL" sz="40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tô màu một phần.</a:t>
                </a:r>
                <a:endParaRPr lang="en-US" sz="4000" b="1" dirty="0">
                  <a:solidFill>
                    <a:srgbClr val="0000FF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0" algn="just">
                  <a:lnSpc>
                    <a:spcPct val="120000"/>
                  </a:lnSpc>
                </a:pPr>
                <a:r>
                  <a:rPr lang="nl-NL" sz="40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+ Đã tô màu một phần hai hình vuông.</a:t>
                </a:r>
                <a:endParaRPr lang="en-US" sz="4000" b="1" dirty="0">
                  <a:solidFill>
                    <a:srgbClr val="0000FF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0" algn="just">
                  <a:lnSpc>
                    <a:spcPct val="120000"/>
                  </a:lnSpc>
                </a:pPr>
                <a:r>
                  <a:rPr lang="nl-NL" sz="40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+ Một phần hai viết là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40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40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75719" y="5516190"/>
                <a:ext cx="10668000" cy="3375283"/>
              </a:xfrm>
              <a:prstGeom prst="rect">
                <a:avLst/>
              </a:prstGeom>
              <a:blipFill>
                <a:blip r:embed="rId2"/>
                <a:stretch>
                  <a:fillRect l="-2057" t="-1444" r="-571" b="-144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Picture 12"/>
          <p:cNvPicPr/>
          <p:nvPr/>
        </p:nvPicPr>
        <p:blipFill rotWithShape="1">
          <a:blip r:embed="rId3"/>
          <a:srcRect l="21210" t="43615" r="65064" b="34227"/>
          <a:stretch/>
        </p:blipFill>
        <p:spPr bwMode="auto">
          <a:xfrm>
            <a:off x="11907838" y="1934790"/>
            <a:ext cx="4343400" cy="35814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2548418" y="3069393"/>
                <a:ext cx="457200" cy="10175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nl-NL" sz="32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2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48418" y="3069393"/>
                <a:ext cx="457200" cy="101752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13805395" y="3069391"/>
                <a:ext cx="457200" cy="10175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nl-NL" sz="32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2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05395" y="3069391"/>
                <a:ext cx="457200" cy="101752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15148719" y="3069392"/>
                <a:ext cx="457200" cy="10175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nl-NL" sz="32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2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48719" y="3069392"/>
                <a:ext cx="457200" cy="101752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86433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2000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2000" fill="hold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2000" fill="hold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1" grpId="0"/>
      <p:bldP spid="8" grpId="0"/>
      <p:bldP spid="15" grpId="0"/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4" name="TextBox 13"/>
          <p:cNvSpPr txBox="1"/>
          <p:nvPr/>
        </p:nvSpPr>
        <p:spPr>
          <a:xfrm>
            <a:off x="5921683" y="1665486"/>
            <a:ext cx="60960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6" name="Table 15"/>
          <p:cNvGraphicFramePr>
            <a:graphicFrameLocks noGrp="1"/>
          </p:cNvGraphicFramePr>
          <p:nvPr/>
        </p:nvGraphicFramePr>
        <p:xfrm>
          <a:off x="6157849" y="6952018"/>
          <a:ext cx="7085870" cy="731520"/>
        </p:xfrm>
        <a:graphic>
          <a:graphicData uri="http://schemas.openxmlformats.org/drawingml/2006/table">
            <a:tbl>
              <a:tblPr/>
              <a:tblGrid>
                <a:gridCol w="7085870">
                  <a:extLst>
                    <a:ext uri="{9D8B030D-6E8A-4147-A177-3AD203B41FA5}">
                      <a16:colId xmlns:a16="http://schemas.microsoft.com/office/drawing/2014/main" val="169157350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en-US" sz="4000" b="1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29066505"/>
                  </a:ext>
                </a:extLst>
              </a:tr>
            </a:tbl>
          </a:graphicData>
        </a:graphic>
      </p:graphicFrame>
      <p:sp>
        <p:nvSpPr>
          <p:cNvPr id="21" name="Rectangle 20"/>
          <p:cNvSpPr/>
          <p:nvPr/>
        </p:nvSpPr>
        <p:spPr>
          <a:xfrm>
            <a:off x="489698" y="1855740"/>
            <a:ext cx="1146572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1452524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+ Hình vuông được chia làm mấy phần bằng nhau?</a:t>
            </a:r>
          </a:p>
          <a:p>
            <a:pPr marL="0" marR="0" lvl="0" indent="0" algn="just" defTabSz="1452524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   Hình vuông được chia làm 5 phần bằng nhau.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just" defTabSz="1452524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+ Mấy phần được tô màu?</a:t>
            </a:r>
          </a:p>
          <a:p>
            <a:pPr marL="0" marR="0" lvl="0" indent="0" algn="just" defTabSz="1452524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    Một phần được tô màu.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1743791" y="5092982"/>
                <a:ext cx="10896600" cy="337175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>
                  <a:lnSpc>
                    <a:spcPct val="120000"/>
                  </a:lnSpc>
                </a:pPr>
                <a:r>
                  <a:rPr lang="nl-NL" sz="40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+ Hình vuông được chia làm 5 phần bằng nhau, tô màu một phần.</a:t>
                </a:r>
                <a:endParaRPr lang="en-US" sz="4000" b="1" dirty="0">
                  <a:solidFill>
                    <a:srgbClr val="0000FF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0" algn="just">
                  <a:lnSpc>
                    <a:spcPct val="120000"/>
                  </a:lnSpc>
                </a:pPr>
                <a:r>
                  <a:rPr lang="nl-NL" sz="40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+ Đã tô màu một phần tư hình vuông.</a:t>
                </a:r>
                <a:endParaRPr lang="en-US" sz="4000" b="1" dirty="0">
                  <a:solidFill>
                    <a:srgbClr val="0000FF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0" algn="just">
                  <a:lnSpc>
                    <a:spcPct val="120000"/>
                  </a:lnSpc>
                </a:pPr>
                <a:r>
                  <a:rPr lang="nl-NL" sz="40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+ Một phần tư viết là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40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40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3791" y="5092982"/>
                <a:ext cx="10896600" cy="3371757"/>
              </a:xfrm>
              <a:prstGeom prst="rect">
                <a:avLst/>
              </a:prstGeom>
              <a:blipFill>
                <a:blip r:embed="rId2"/>
                <a:stretch>
                  <a:fillRect l="-1957" t="-1444" r="-1957" b="-144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 Box 14"/>
          <p:cNvSpPr txBox="1">
            <a:spLocks noChangeArrowheads="1"/>
          </p:cNvSpPr>
          <p:nvPr/>
        </p:nvSpPr>
        <p:spPr bwMode="auto">
          <a:xfrm>
            <a:off x="3185319" y="1051095"/>
            <a:ext cx="10210799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lvl="0" algn="ctr" eaLnBrk="1" hangingPunct="1"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uLnTx/>
                <a:uFillTx/>
                <a:latin typeface="Times New Roman" pitchFamily="18" charset="0"/>
                <a:ea typeface="+mn-ea"/>
                <a:cs typeface="+mn-cs"/>
              </a:rPr>
              <a:t>Bài 27: 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MỘT PHẦN BA. MỘT PHẦN NĂM. MỘT PHẦN SÁU 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uLnTx/>
              <a:uFillTx/>
              <a:latin typeface="Times New Roman" pitchFamily="18" charset="0"/>
            </a:endParaRPr>
          </a:p>
        </p:txBody>
      </p:sp>
      <p:pic>
        <p:nvPicPr>
          <p:cNvPr id="17" name="Picture 16"/>
          <p:cNvPicPr/>
          <p:nvPr/>
        </p:nvPicPr>
        <p:blipFill rotWithShape="1">
          <a:blip r:embed="rId3"/>
          <a:srcRect l="43431" t="43653" r="43375" b="34290"/>
          <a:stretch/>
        </p:blipFill>
        <p:spPr bwMode="auto">
          <a:xfrm rot="16200000">
            <a:off x="12443176" y="2198543"/>
            <a:ext cx="3810001" cy="385692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12653918" y="3291531"/>
                <a:ext cx="457200" cy="10175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nl-NL" sz="32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653918" y="3291531"/>
                <a:ext cx="457200" cy="101752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13396118" y="3291531"/>
                <a:ext cx="457200" cy="10175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nl-NL" sz="32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96118" y="3291531"/>
                <a:ext cx="457200" cy="101752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14138318" y="3291531"/>
                <a:ext cx="457200" cy="10175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nl-NL" sz="32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38318" y="3291531"/>
                <a:ext cx="457200" cy="101752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14822294" y="3291531"/>
                <a:ext cx="457200" cy="10175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nl-NL" sz="32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22294" y="3291531"/>
                <a:ext cx="457200" cy="101752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15566704" y="3291530"/>
                <a:ext cx="457200" cy="10175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nl-NL" sz="32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66704" y="3291530"/>
                <a:ext cx="457200" cy="101752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03696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1" grpId="0"/>
      <p:bldP spid="13" grpId="0"/>
      <p:bldP spid="18" grpId="0"/>
      <p:bldP spid="19" grpId="0"/>
      <p:bldP spid="22" grpId="0"/>
      <p:bldP spid="23" grpId="0"/>
      <p:bldP spid="2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4" name="TextBox 13"/>
          <p:cNvSpPr txBox="1"/>
          <p:nvPr/>
        </p:nvSpPr>
        <p:spPr>
          <a:xfrm>
            <a:off x="5921683" y="1665486"/>
            <a:ext cx="60960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6" name="Table 15"/>
          <p:cNvGraphicFramePr>
            <a:graphicFrameLocks noGrp="1"/>
          </p:cNvGraphicFramePr>
          <p:nvPr/>
        </p:nvGraphicFramePr>
        <p:xfrm>
          <a:off x="6157849" y="6952018"/>
          <a:ext cx="7085870" cy="731520"/>
        </p:xfrm>
        <a:graphic>
          <a:graphicData uri="http://schemas.openxmlformats.org/drawingml/2006/table">
            <a:tbl>
              <a:tblPr/>
              <a:tblGrid>
                <a:gridCol w="7085870">
                  <a:extLst>
                    <a:ext uri="{9D8B030D-6E8A-4147-A177-3AD203B41FA5}">
                      <a16:colId xmlns:a16="http://schemas.microsoft.com/office/drawing/2014/main" val="169157350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en-US" sz="4000" b="1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29066505"/>
                  </a:ext>
                </a:extLst>
              </a:tr>
            </a:tbl>
          </a:graphicData>
        </a:graphic>
      </p:graphicFrame>
      <p:sp>
        <p:nvSpPr>
          <p:cNvPr id="21" name="Rectangle 20"/>
          <p:cNvSpPr/>
          <p:nvPr/>
        </p:nvSpPr>
        <p:spPr>
          <a:xfrm>
            <a:off x="270019" y="1731810"/>
            <a:ext cx="1146572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1452524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+ Hình vuông được chia làm mấy phần bằng nhau?</a:t>
            </a:r>
          </a:p>
          <a:p>
            <a:pPr marL="0" marR="0" lvl="0" indent="0" algn="just" defTabSz="1452524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   Hình vuông được chia làm 6 phần bằng nhau.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just" defTabSz="1452524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+ Mấy phần được tô màu?</a:t>
            </a:r>
          </a:p>
          <a:p>
            <a:pPr marL="0" marR="0" lvl="0" indent="0" algn="just" defTabSz="1452524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    Một phần được tô màu.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1289505" y="4883535"/>
                <a:ext cx="10896600" cy="337175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just" defTabSz="1452524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+ Hình vuông được chia làm 6 phần bằng nhau, tô màu một phần.</a:t>
                </a:r>
                <a:endPara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marR="0" lvl="0" indent="0" algn="just" defTabSz="1452524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+ Đã tô màu một phần tư hình vuông.</a:t>
                </a:r>
                <a:endPara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marR="0" lvl="0" indent="0" algn="just" defTabSz="1452524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+ Một phần tư viết là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FF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</m:ctrlPr>
                      </m:fPr>
                      <m:num>
                        <m:r>
                          <a:rPr kumimoji="0" lang="nl-NL" sz="40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FF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𝟏</m:t>
                        </m:r>
                      </m:num>
                      <m:den>
                        <m:r>
                          <a:rPr kumimoji="0" lang="en-US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FF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+mn-cs"/>
                          </a:rPr>
                          <m:t>𝟔</m:t>
                        </m:r>
                      </m:den>
                    </m:f>
                  </m:oMath>
                </a14:m>
                <a:endPara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9505" y="4883535"/>
                <a:ext cx="10896600" cy="3371757"/>
              </a:xfrm>
              <a:prstGeom prst="rect">
                <a:avLst/>
              </a:prstGeom>
              <a:blipFill>
                <a:blip r:embed="rId2"/>
                <a:stretch>
                  <a:fillRect l="-2015" t="-1447" r="-1959" b="-16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 Box 14"/>
          <p:cNvSpPr txBox="1">
            <a:spLocks noChangeArrowheads="1"/>
          </p:cNvSpPr>
          <p:nvPr/>
        </p:nvSpPr>
        <p:spPr bwMode="auto">
          <a:xfrm>
            <a:off x="3185319" y="1051095"/>
            <a:ext cx="10210799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Bài 27: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MỘT PHẦN BA. MỘT PHẦN NĂM. MỘT PHẦN SÁU 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pic>
        <p:nvPicPr>
          <p:cNvPr id="18" name="Picture 17"/>
          <p:cNvPicPr/>
          <p:nvPr/>
        </p:nvPicPr>
        <p:blipFill rotWithShape="1">
          <a:blip r:embed="rId3"/>
          <a:srcRect l="65454" t="43959" r="21839" b="33913"/>
          <a:stretch/>
        </p:blipFill>
        <p:spPr bwMode="auto">
          <a:xfrm>
            <a:off x="12149868" y="1989064"/>
            <a:ext cx="4114799" cy="400859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15224463" y="3429247"/>
                <a:ext cx="457200" cy="10175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nl-NL" sz="32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𝟔</m:t>
                          </m:r>
                        </m:den>
                      </m:f>
                    </m:oMath>
                  </m:oMathPara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24463" y="3429247"/>
                <a:ext cx="457200" cy="101752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14484455" y="2467075"/>
                <a:ext cx="457200" cy="10175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nl-NL" sz="32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𝟔</m:t>
                          </m:r>
                        </m:den>
                      </m:f>
                    </m:oMath>
                  </m:oMathPara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84455" y="2467075"/>
                <a:ext cx="457200" cy="101752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13304838" y="2467074"/>
                <a:ext cx="457200" cy="10175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nl-NL" sz="32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𝟔</m:t>
                          </m:r>
                        </m:den>
                      </m:f>
                    </m:oMath>
                  </m:oMathPara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04838" y="2467074"/>
                <a:ext cx="457200" cy="101752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14387974" y="4502121"/>
                <a:ext cx="457200" cy="10175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nl-NL" sz="32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𝟔</m:t>
                          </m:r>
                        </m:den>
                      </m:f>
                    </m:oMath>
                  </m:oMathPara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87974" y="4502121"/>
                <a:ext cx="457200" cy="101752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13317820" y="4502121"/>
                <a:ext cx="457200" cy="10175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nl-NL" sz="32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𝟔</m:t>
                          </m:r>
                        </m:den>
                      </m:f>
                    </m:oMath>
                  </m:oMathPara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17820" y="4502121"/>
                <a:ext cx="457200" cy="101752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12486430" y="3424195"/>
                <a:ext cx="457200" cy="10175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nl-NL" sz="32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𝟔</m:t>
                          </m:r>
                        </m:den>
                      </m:f>
                    </m:oMath>
                  </m:oMathPara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86430" y="3424195"/>
                <a:ext cx="457200" cy="101752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52206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1" grpId="0"/>
      <p:bldP spid="13" grpId="0"/>
      <p:bldP spid="19" grpId="0"/>
      <p:bldP spid="20" grpId="0"/>
      <p:bldP spid="23" grpId="0"/>
      <p:bldP spid="24" grpId="0"/>
      <p:bldP spid="2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442119" y="1449175"/>
            <a:ext cx="6089164" cy="1119203"/>
            <a:chOff x="1470819" y="1943100"/>
            <a:chExt cx="5207436" cy="1119203"/>
          </a:xfrm>
        </p:grpSpPr>
        <p:grpSp>
          <p:nvGrpSpPr>
            <p:cNvPr id="10" name="Group 9"/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9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841338" y="1943100"/>
                <a:ext cx="42958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1</a:t>
                </a: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/>
                <p:cNvSpPr txBox="1"/>
                <p:nvPr/>
              </p:nvSpPr>
              <p:spPr>
                <a:xfrm>
                  <a:off x="2118518" y="1947446"/>
                  <a:ext cx="4559737" cy="111485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just">
                    <a:lnSpc>
                      <a:spcPct val="115000"/>
                    </a:lnSpc>
                    <a:spcAft>
                      <a:spcPts val="0"/>
                    </a:spcAft>
                  </a:pPr>
                  <a:r>
                    <a:rPr lang="nl-NL" sz="4000" b="1" dirty="0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Đã tô màu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4000" b="1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nl-NL" sz="4000" b="1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nl-NL" sz="4000" b="1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𝟑</m:t>
                          </m:r>
                        </m:den>
                      </m:f>
                    </m:oMath>
                  </a14:m>
                  <a:r>
                    <a:rPr lang="nl-NL" sz="4000" b="1" dirty="0">
                      <a:solidFill>
                        <a:srgbClr val="FF0000"/>
                      </a:solidFill>
                      <a:effectLst/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 hình nào?</a:t>
                  </a:r>
                  <a:endParaRPr lang="en-US" sz="3600" dirty="0"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1" name="TextBox 1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18518" y="1947446"/>
                  <a:ext cx="4559737" cy="1114857"/>
                </a:xfrm>
                <a:prstGeom prst="rect">
                  <a:avLst/>
                </a:prstGeom>
                <a:blipFill>
                  <a:blip r:embed="rId2"/>
                  <a:stretch>
                    <a:fillRect l="-4119" b="-1038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4" name="TextBox 13"/>
          <p:cNvSpPr txBox="1"/>
          <p:nvPr/>
        </p:nvSpPr>
        <p:spPr>
          <a:xfrm>
            <a:off x="5921683" y="1665486"/>
            <a:ext cx="60960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le 26"/>
              <p:cNvSpPr/>
              <p:nvPr/>
            </p:nvSpPr>
            <p:spPr>
              <a:xfrm>
                <a:off x="9128919" y="5825429"/>
                <a:ext cx="2743200" cy="182274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>
                  <a:lnSpc>
                    <a:spcPct val="115000"/>
                  </a:lnSpc>
                  <a:defRPr/>
                </a:pPr>
                <a:r>
                  <a:rPr lang="nl-NL" sz="40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Đã tô màu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40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nl-NL" sz="40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nl-NL" sz="40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hình 3.</a:t>
                </a:r>
                <a:endParaRPr lang="nl-NL" sz="4400" b="1" dirty="0">
                  <a:solidFill>
                    <a:srgbClr val="0000FF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7" name="Rectangle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28919" y="5825429"/>
                <a:ext cx="2743200" cy="1822743"/>
              </a:xfrm>
              <a:prstGeom prst="rect">
                <a:avLst/>
              </a:prstGeom>
              <a:blipFill>
                <a:blip r:embed="rId3"/>
                <a:stretch>
                  <a:fillRect l="-2222" t="-4013" r="-7111" b="-602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 Box 14"/>
          <p:cNvSpPr txBox="1">
            <a:spLocks noChangeArrowheads="1"/>
          </p:cNvSpPr>
          <p:nvPr/>
        </p:nvSpPr>
        <p:spPr bwMode="auto">
          <a:xfrm>
            <a:off x="3185319" y="1051095"/>
            <a:ext cx="10210799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lvl="0" algn="ctr" eaLnBrk="1" hangingPunct="1"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uLnTx/>
                <a:uFillTx/>
                <a:latin typeface="Times New Roman" pitchFamily="18" charset="0"/>
                <a:ea typeface="+mn-ea"/>
                <a:cs typeface="+mn-cs"/>
              </a:rPr>
              <a:t>Bài 27: 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MỘT PHẦN BA. MỘT PHẦN NĂM. MỘT PHẦN SÁU 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uLnTx/>
              <a:uFillTx/>
              <a:latin typeface="Times New Roman" pitchFamily="18" charset="0"/>
            </a:endParaRPr>
          </a:p>
        </p:txBody>
      </p:sp>
      <p:pic>
        <p:nvPicPr>
          <p:cNvPr id="21" name="Picture 20"/>
          <p:cNvPicPr/>
          <p:nvPr/>
        </p:nvPicPr>
        <p:blipFill rotWithShape="1">
          <a:blip r:embed="rId4"/>
          <a:srcRect l="19386" t="46538" r="17317" b="22625"/>
          <a:stretch/>
        </p:blipFill>
        <p:spPr bwMode="auto">
          <a:xfrm>
            <a:off x="563517" y="2674923"/>
            <a:ext cx="15347202" cy="315050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/>
              <p:cNvSpPr/>
              <p:nvPr/>
            </p:nvSpPr>
            <p:spPr>
              <a:xfrm>
                <a:off x="13167519" y="5825430"/>
                <a:ext cx="2743200" cy="182274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>
                  <a:lnSpc>
                    <a:spcPct val="115000"/>
                  </a:lnSpc>
                  <a:defRPr/>
                </a:pPr>
                <a:r>
                  <a:rPr lang="nl-NL" sz="40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Đã tô màu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40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nl-NL" sz="40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nl-NL" sz="40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hình 4.</a:t>
                </a:r>
                <a:endParaRPr lang="nl-NL" sz="4400" b="1" dirty="0">
                  <a:solidFill>
                    <a:srgbClr val="0000FF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8" name="Rectangle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67519" y="5825430"/>
                <a:ext cx="2743200" cy="1822743"/>
              </a:xfrm>
              <a:prstGeom prst="rect">
                <a:avLst/>
              </a:prstGeom>
              <a:blipFill>
                <a:blip r:embed="rId5"/>
                <a:stretch>
                  <a:fillRect l="-2000" t="-4013" r="-7333" b="-602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Rectangle 28"/>
          <p:cNvSpPr/>
          <p:nvPr/>
        </p:nvSpPr>
        <p:spPr>
          <a:xfrm>
            <a:off x="4775733" y="5825429"/>
            <a:ext cx="3359636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defRPr/>
            </a:pPr>
            <a:r>
              <a:rPr lang="nl-NL" sz="40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Hình 2 không được tô màu.</a:t>
            </a:r>
            <a:endParaRPr lang="nl-NL" sz="4400" b="1" dirty="0">
              <a:solidFill>
                <a:srgbClr val="0000FF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737133" y="5825429"/>
            <a:ext cx="3292399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defRPr/>
            </a:pPr>
            <a:r>
              <a:rPr lang="nl-NL" sz="40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Hình 1 không được tô màu.</a:t>
            </a:r>
            <a:endParaRPr lang="nl-NL" sz="4400" b="1" dirty="0">
              <a:solidFill>
                <a:srgbClr val="0000FF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3217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29" grpId="0"/>
      <p:bldP spid="3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331201" y="-78429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……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ngày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…..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tháng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…..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năm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5" name="Group 34"/>
          <p:cNvGrpSpPr/>
          <p:nvPr/>
        </p:nvGrpSpPr>
        <p:grpSpPr>
          <a:xfrm>
            <a:off x="589109" y="1076711"/>
            <a:ext cx="911548" cy="1149902"/>
            <a:chOff x="1737519" y="1842172"/>
            <a:chExt cx="533401" cy="710528"/>
          </a:xfrm>
        </p:grpSpPr>
        <p:sp>
          <p:nvSpPr>
            <p:cNvPr id="37" name="Oval 36"/>
            <p:cNvSpPr/>
            <p:nvPr/>
          </p:nvSpPr>
          <p:spPr>
            <a:xfrm>
              <a:off x="1737519" y="2019300"/>
              <a:ext cx="533400" cy="533400"/>
            </a:xfrm>
            <a:prstGeom prst="ellipse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452524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9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1930905" y="1842172"/>
              <a:ext cx="340015" cy="6737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452524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2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8" name="Table 7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989035914"/>
                  </p:ext>
                </p:extLst>
              </p:nvPr>
            </p:nvGraphicFramePr>
            <p:xfrm>
              <a:off x="1500657" y="1341456"/>
              <a:ext cx="6051152" cy="1096943"/>
            </p:xfrm>
            <a:graphic>
              <a:graphicData uri="http://schemas.openxmlformats.org/drawingml/2006/table">
                <a:tbl>
                  <a:tblPr/>
                  <a:tblGrid>
                    <a:gridCol w="6051152">
                      <a:extLst>
                        <a:ext uri="{9D8B030D-6E8A-4147-A177-3AD203B41FA5}">
                          <a16:colId xmlns:a16="http://schemas.microsoft.com/office/drawing/2014/main" val="2763074564"/>
                        </a:ext>
                      </a:extLst>
                    </a:gridCol>
                  </a:tblGrid>
                  <a:tr h="1096943">
                    <a:tc>
                      <a:txBody>
                        <a:bodyPr/>
                        <a:lstStyle/>
                        <a:p>
                          <a:pPr marL="342900" lvl="0" indent="-342900" algn="just">
                            <a:lnSpc>
                              <a:spcPct val="120000"/>
                            </a:lnSpc>
                            <a:spcAft>
                              <a:spcPts val="0"/>
                            </a:spcAft>
                            <a:buFont typeface="+mj-lt"/>
                            <a:buAutoNum type="alphaLcParenR"/>
                          </a:pPr>
                          <a:r>
                            <a:rPr lang="nl-NL" sz="4000" b="1" dirty="0">
                              <a:solidFill>
                                <a:srgbClr val="FF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Đã tô màu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US" sz="4000" b="1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nl-NL" sz="4000" b="1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en-US" sz="4000" b="1" i="1" smtClean="0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  <m:t>𝟓</m:t>
                                  </m:r>
                                </m:den>
                              </m:f>
                            </m:oMath>
                          </a14:m>
                          <a:r>
                            <a:rPr lang="nl-NL" sz="4000" b="1" dirty="0">
                              <a:solidFill>
                                <a:srgbClr val="FF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hình nào?</a:t>
                          </a:r>
                          <a:endParaRPr lang="en-US" sz="4000" b="1" dirty="0">
                            <a:solidFill>
                              <a:srgbClr val="FF0000"/>
                            </a:solidFill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114300" marR="114300" marT="0" marB="0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824943658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8" name="Table 7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989035914"/>
                  </p:ext>
                </p:extLst>
              </p:nvPr>
            </p:nvGraphicFramePr>
            <p:xfrm>
              <a:off x="1500657" y="1341456"/>
              <a:ext cx="6051152" cy="1096943"/>
            </p:xfrm>
            <a:graphic>
              <a:graphicData uri="http://schemas.openxmlformats.org/drawingml/2006/table">
                <a:tbl>
                  <a:tblPr/>
                  <a:tblGrid>
                    <a:gridCol w="6051152">
                      <a:extLst>
                        <a:ext uri="{9D8B030D-6E8A-4147-A177-3AD203B41FA5}">
                          <a16:colId xmlns:a16="http://schemas.microsoft.com/office/drawing/2014/main" val="2763074564"/>
                        </a:ext>
                      </a:extLst>
                    </a:gridCol>
                  </a:tblGrid>
                  <a:tr h="1096943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4300" marR="114300" marT="0" marB="0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blipFill>
                          <a:blip r:embed="rId3"/>
                          <a:stretch>
                            <a:fillRect b="-83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824943658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888961" y="5744840"/>
                <a:ext cx="3238408" cy="182267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>
                  <a:lnSpc>
                    <a:spcPct val="115000"/>
                  </a:lnSpc>
                  <a:defRPr/>
                </a:pPr>
                <a:r>
                  <a:rPr lang="nl-NL" sz="40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Đã tô màu vào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40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nl-NL" sz="40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hình 1.     </a:t>
                </a: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8961" y="5744840"/>
                <a:ext cx="3238408" cy="1822678"/>
              </a:xfrm>
              <a:prstGeom prst="rect">
                <a:avLst/>
              </a:prstGeom>
              <a:blipFill>
                <a:blip r:embed="rId4"/>
                <a:stretch>
                  <a:fillRect l="-6780" t="-4013" r="-6591" b="-602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 Box 14"/>
          <p:cNvSpPr txBox="1">
            <a:spLocks noChangeArrowheads="1"/>
          </p:cNvSpPr>
          <p:nvPr/>
        </p:nvSpPr>
        <p:spPr bwMode="auto">
          <a:xfrm>
            <a:off x="3185319" y="1051095"/>
            <a:ext cx="10210799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lvl="0" algn="ctr" eaLnBrk="1" hangingPunct="1"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uLnTx/>
                <a:uFillTx/>
                <a:latin typeface="Times New Roman" pitchFamily="18" charset="0"/>
                <a:ea typeface="+mn-ea"/>
                <a:cs typeface="+mn-cs"/>
              </a:rPr>
              <a:t>Bài 27: 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MỘT PHẦN BA. MỘT PHẦN NĂM. MỘT PHẦN SÁU 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uLnTx/>
              <a:uFillTx/>
              <a:latin typeface="Times New Roman" pitchFamily="18" charset="0"/>
            </a:endParaRPr>
          </a:p>
        </p:txBody>
      </p:sp>
      <p:pic>
        <p:nvPicPr>
          <p:cNvPr id="16" name="Picture 15"/>
          <p:cNvPicPr/>
          <p:nvPr/>
        </p:nvPicPr>
        <p:blipFill rotWithShape="1">
          <a:blip r:embed="rId5"/>
          <a:srcRect l="26178" t="40087" r="25916" b="39509"/>
          <a:stretch/>
        </p:blipFill>
        <p:spPr bwMode="auto">
          <a:xfrm>
            <a:off x="589109" y="2438400"/>
            <a:ext cx="14864409" cy="32766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/>
              <p:cNvSpPr/>
              <p:nvPr/>
            </p:nvSpPr>
            <p:spPr>
              <a:xfrm>
                <a:off x="4526233" y="5793341"/>
                <a:ext cx="3238408" cy="182267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>
                  <a:lnSpc>
                    <a:spcPct val="115000"/>
                  </a:lnSpc>
                  <a:defRPr/>
                </a:pPr>
                <a:r>
                  <a:rPr lang="nl-NL" sz="40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Đã tô màu vào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40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nl-NL" sz="40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hình 2.     </a:t>
                </a:r>
              </a:p>
            </p:txBody>
          </p:sp>
        </mc:Choice>
        <mc:Fallback xmlns=""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26233" y="5793341"/>
                <a:ext cx="3238408" cy="1822678"/>
              </a:xfrm>
              <a:prstGeom prst="rect">
                <a:avLst/>
              </a:prstGeom>
              <a:blipFill>
                <a:blip r:embed="rId6"/>
                <a:stretch>
                  <a:fillRect l="-6579" t="-4013" r="-6579" b="-602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/>
              <p:cNvSpPr/>
              <p:nvPr/>
            </p:nvSpPr>
            <p:spPr>
              <a:xfrm>
                <a:off x="12215110" y="5841842"/>
                <a:ext cx="3238408" cy="182267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>
                  <a:lnSpc>
                    <a:spcPct val="115000"/>
                  </a:lnSpc>
                  <a:defRPr/>
                </a:pPr>
                <a:r>
                  <a:rPr lang="nl-NL" sz="40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Đã tô màu vào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40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nl-NL" sz="40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hình 4.     </a:t>
                </a:r>
              </a:p>
            </p:txBody>
          </p:sp>
        </mc:Choice>
        <mc:Fallback xmlns=""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15110" y="5841842"/>
                <a:ext cx="3238408" cy="1822678"/>
              </a:xfrm>
              <a:prstGeom prst="rect">
                <a:avLst/>
              </a:prstGeom>
              <a:blipFill>
                <a:blip r:embed="rId7"/>
                <a:stretch>
                  <a:fillRect l="-6780" t="-4013" r="-6591" b="-602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12538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8" grpId="0"/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331201" y="-78429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……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ngày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…..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tháng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…..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năm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5" name="Group 34"/>
          <p:cNvGrpSpPr/>
          <p:nvPr/>
        </p:nvGrpSpPr>
        <p:grpSpPr>
          <a:xfrm>
            <a:off x="368771" y="1364698"/>
            <a:ext cx="911548" cy="1149902"/>
            <a:chOff x="1737519" y="1842172"/>
            <a:chExt cx="533401" cy="710528"/>
          </a:xfrm>
        </p:grpSpPr>
        <p:sp>
          <p:nvSpPr>
            <p:cNvPr id="37" name="Oval 36"/>
            <p:cNvSpPr/>
            <p:nvPr/>
          </p:nvSpPr>
          <p:spPr>
            <a:xfrm>
              <a:off x="1737519" y="2019300"/>
              <a:ext cx="533400" cy="533400"/>
            </a:xfrm>
            <a:prstGeom prst="ellipse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452524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9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1930905" y="1842172"/>
              <a:ext cx="340015" cy="6737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452524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400" b="1" noProof="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8" name="Table 7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596361416"/>
                  </p:ext>
                </p:extLst>
              </p:nvPr>
            </p:nvGraphicFramePr>
            <p:xfrm>
              <a:off x="1279722" y="1542242"/>
              <a:ext cx="6051152" cy="1200958"/>
            </p:xfrm>
            <a:graphic>
              <a:graphicData uri="http://schemas.openxmlformats.org/drawingml/2006/table">
                <a:tbl>
                  <a:tblPr/>
                  <a:tblGrid>
                    <a:gridCol w="6051152">
                      <a:extLst>
                        <a:ext uri="{9D8B030D-6E8A-4147-A177-3AD203B41FA5}">
                          <a16:colId xmlns:a16="http://schemas.microsoft.com/office/drawing/2014/main" val="2763074564"/>
                        </a:ext>
                      </a:extLst>
                    </a:gridCol>
                  </a:tblGrid>
                  <a:tr h="1200958">
                    <a:tc>
                      <a:txBody>
                        <a:bodyPr/>
                        <a:lstStyle/>
                        <a:p>
                          <a:pPr marL="0" lvl="0" indent="0" algn="just">
                            <a:lnSpc>
                              <a:spcPct val="120000"/>
                            </a:lnSpc>
                            <a:spcAft>
                              <a:spcPts val="0"/>
                            </a:spcAft>
                            <a:buFont typeface="+mj-lt"/>
                            <a:buNone/>
                          </a:pPr>
                          <a:r>
                            <a:rPr lang="nl-NL" sz="4000" b="1" dirty="0">
                              <a:solidFill>
                                <a:srgbClr val="FF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b) Đã tô màu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US" sz="4000" b="1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nl-NL" sz="4000" b="1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en-US" sz="4000" b="1" i="1" smtClean="0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  <m:t>𝟔</m:t>
                                  </m:r>
                                </m:den>
                              </m:f>
                            </m:oMath>
                          </a14:m>
                          <a:r>
                            <a:rPr lang="nl-NL" sz="4000" b="1" dirty="0">
                              <a:solidFill>
                                <a:srgbClr val="FF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hình nào?</a:t>
                          </a:r>
                          <a:endParaRPr lang="en-US" sz="4000" b="1" dirty="0">
                            <a:solidFill>
                              <a:srgbClr val="FF0000"/>
                            </a:solidFill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114300" marR="114300" marT="0" marB="0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824943658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8" name="Table 7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596361416"/>
                  </p:ext>
                </p:extLst>
              </p:nvPr>
            </p:nvGraphicFramePr>
            <p:xfrm>
              <a:off x="1279722" y="1542242"/>
              <a:ext cx="6051152" cy="1200958"/>
            </p:xfrm>
            <a:graphic>
              <a:graphicData uri="http://schemas.openxmlformats.org/drawingml/2006/table">
                <a:tbl>
                  <a:tblPr/>
                  <a:tblGrid>
                    <a:gridCol w="6051152">
                      <a:extLst>
                        <a:ext uri="{9D8B030D-6E8A-4147-A177-3AD203B41FA5}">
                          <a16:colId xmlns:a16="http://schemas.microsoft.com/office/drawing/2014/main" val="2763074564"/>
                        </a:ext>
                      </a:extLst>
                    </a:gridCol>
                  </a:tblGrid>
                  <a:tr h="1200958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4300" marR="114300" marT="0" marB="0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blipFill>
                          <a:blip r:embed="rId3"/>
                          <a:stretch>
                            <a:fillRect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824943658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14" name="Text Box 14"/>
          <p:cNvSpPr txBox="1">
            <a:spLocks noChangeArrowheads="1"/>
          </p:cNvSpPr>
          <p:nvPr/>
        </p:nvSpPr>
        <p:spPr bwMode="auto">
          <a:xfrm>
            <a:off x="3185319" y="1051095"/>
            <a:ext cx="10210799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lvl="0" algn="ctr" eaLnBrk="1" hangingPunct="1"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uLnTx/>
                <a:uFillTx/>
                <a:latin typeface="Times New Roman" pitchFamily="18" charset="0"/>
                <a:ea typeface="+mn-ea"/>
                <a:cs typeface="+mn-cs"/>
              </a:rPr>
              <a:t>Bài 27: 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MỘT PHẦN BA. MỘT PHẦN NĂM. MỘT PHẦN SÁU 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uLnTx/>
              <a:uFillTx/>
              <a:latin typeface="Times New Roman" pitchFamily="18" charset="0"/>
            </a:endParaRPr>
          </a:p>
        </p:txBody>
      </p:sp>
      <p:pic>
        <p:nvPicPr>
          <p:cNvPr id="15" name="Picture 14"/>
          <p:cNvPicPr/>
          <p:nvPr/>
        </p:nvPicPr>
        <p:blipFill rotWithShape="1">
          <a:blip r:embed="rId4"/>
          <a:srcRect l="25541" t="68817" r="27489" b="8065"/>
          <a:stretch/>
        </p:blipFill>
        <p:spPr bwMode="auto">
          <a:xfrm>
            <a:off x="700111" y="2741786"/>
            <a:ext cx="14754264" cy="348847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1400758" y="5867400"/>
                <a:ext cx="2905010" cy="182274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>
                  <a:lnSpc>
                    <a:spcPct val="115000"/>
                  </a:lnSpc>
                  <a:defRPr/>
                </a:pPr>
                <a:r>
                  <a:rPr lang="nl-NL" sz="40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Đã tô màu vào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40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𝟏</m:t>
                        </m:r>
                        <m:r>
                          <a:rPr lang="en-US" sz="40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 </m:t>
                        </m:r>
                      </m:num>
                      <m:den>
                        <m:r>
                          <a:rPr lang="en-US" sz="40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nl-NL" sz="40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hình 1.     </a:t>
                </a:r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0758" y="5867400"/>
                <a:ext cx="2905010" cy="1822743"/>
              </a:xfrm>
              <a:prstGeom prst="rect">
                <a:avLst/>
              </a:prstGeom>
              <a:blipFill>
                <a:blip r:embed="rId5"/>
                <a:stretch>
                  <a:fillRect l="-7563" t="-4013" r="-7353" b="-56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/>
              <p:cNvSpPr/>
              <p:nvPr/>
            </p:nvSpPr>
            <p:spPr>
              <a:xfrm>
                <a:off x="6838213" y="6046241"/>
                <a:ext cx="2905010" cy="182274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>
                  <a:lnSpc>
                    <a:spcPct val="115000"/>
                  </a:lnSpc>
                  <a:defRPr/>
                </a:pPr>
                <a:r>
                  <a:rPr lang="nl-NL" sz="40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Đã tô màu vào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40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𝟏</m:t>
                        </m:r>
                        <m:r>
                          <a:rPr lang="en-US" sz="40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 </m:t>
                        </m:r>
                      </m:num>
                      <m:den>
                        <m:r>
                          <a:rPr lang="en-US" sz="40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nl-NL" sz="40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hình 2.     </a:t>
                </a:r>
              </a:p>
            </p:txBody>
          </p:sp>
        </mc:Choice>
        <mc:Fallback xmlns=""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8213" y="6046241"/>
                <a:ext cx="2905010" cy="1822743"/>
              </a:xfrm>
              <a:prstGeom prst="rect">
                <a:avLst/>
              </a:prstGeom>
              <a:blipFill>
                <a:blip r:embed="rId6"/>
                <a:stretch>
                  <a:fillRect l="-7563" t="-4013" r="-7353" b="-602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24411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331201" y="-78429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……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ngày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…..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tháng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…..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năm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5" name="Group 34"/>
          <p:cNvGrpSpPr/>
          <p:nvPr/>
        </p:nvGrpSpPr>
        <p:grpSpPr>
          <a:xfrm>
            <a:off x="368771" y="1364698"/>
            <a:ext cx="911548" cy="1149902"/>
            <a:chOff x="1737519" y="1842172"/>
            <a:chExt cx="533401" cy="710528"/>
          </a:xfrm>
        </p:grpSpPr>
        <p:sp>
          <p:nvSpPr>
            <p:cNvPr id="37" name="Oval 36"/>
            <p:cNvSpPr/>
            <p:nvPr/>
          </p:nvSpPr>
          <p:spPr>
            <a:xfrm>
              <a:off x="1737519" y="2019300"/>
              <a:ext cx="533400" cy="533400"/>
            </a:xfrm>
            <a:prstGeom prst="ellipse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452524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9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1930905" y="1842172"/>
              <a:ext cx="340015" cy="6094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452524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3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8" name="Table 7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97079449"/>
                  </p:ext>
                </p:extLst>
              </p:nvPr>
            </p:nvGraphicFramePr>
            <p:xfrm>
              <a:off x="1279721" y="1542242"/>
              <a:ext cx="11354397" cy="1301708"/>
            </p:xfrm>
            <a:graphic>
              <a:graphicData uri="http://schemas.openxmlformats.org/drawingml/2006/table">
                <a:tbl>
                  <a:tblPr/>
                  <a:tblGrid>
                    <a:gridCol w="11354397">
                      <a:extLst>
                        <a:ext uri="{9D8B030D-6E8A-4147-A177-3AD203B41FA5}">
                          <a16:colId xmlns:a16="http://schemas.microsoft.com/office/drawing/2014/main" val="2763074564"/>
                        </a:ext>
                      </a:extLst>
                    </a:gridCol>
                  </a:tblGrid>
                  <a:tr h="1301708">
                    <a:tc>
                      <a:txBody>
                        <a:bodyPr/>
                        <a:lstStyle/>
                        <a:p>
                          <a:pPr marL="0" lvl="0" indent="0" algn="just">
                            <a:lnSpc>
                              <a:spcPct val="120000"/>
                            </a:lnSpc>
                            <a:spcAft>
                              <a:spcPts val="0"/>
                            </a:spcAft>
                            <a:buFont typeface="+mj-lt"/>
                            <a:buNone/>
                          </a:pPr>
                          <a:r>
                            <a:rPr lang="nl-NL" sz="4000" b="1" dirty="0">
                              <a:solidFill>
                                <a:srgbClr val="FF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Thực</a:t>
                          </a:r>
                          <a:r>
                            <a:rPr lang="nl-NL" sz="4000" b="1" baseline="0" dirty="0">
                              <a:solidFill>
                                <a:srgbClr val="FF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hành gấp hình để tạo thành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US" sz="4000" b="1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nl-NL" sz="4000" b="1" i="1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en-US" sz="4000" b="1" i="1" smtClean="0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  <m:t>𝟑</m:t>
                                  </m:r>
                                </m:den>
                              </m:f>
                            </m:oMath>
                          </a14:m>
                          <a:r>
                            <a:rPr lang="en-US" sz="4000" b="1" dirty="0">
                              <a:solidFill>
                                <a:srgbClr val="FF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,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kumimoji="0" lang="en-US" sz="4000" b="1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srgbClr val="FF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+mn-cs"/>
                                    </a:rPr>
                                  </m:ctrlPr>
                                </m:fPr>
                                <m:num>
                                  <m:r>
                                    <a:rPr kumimoji="0" lang="nl-NL" sz="4000" b="1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rgbClr val="FF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+mn-cs"/>
                                    </a:rPr>
                                    <m:t>𝟏</m:t>
                                  </m:r>
                                  <m:r>
                                    <a:rPr kumimoji="0" lang="en-US" sz="4000" b="1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srgbClr val="FF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+mn-cs"/>
                                    </a:rPr>
                                    <m:t> </m:t>
                                  </m:r>
                                </m:num>
                                <m:den>
                                  <m:r>
                                    <a:rPr kumimoji="0" lang="en-US" sz="4000" b="1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srgbClr val="FF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+mn-cs"/>
                                    </a:rPr>
                                    <m:t>𝟓</m:t>
                                  </m:r>
                                </m:den>
                              </m:f>
                            </m:oMath>
                          </a14:m>
                          <a:r>
                            <a:rPr lang="en-US" sz="4000" b="1" dirty="0">
                              <a:solidFill>
                                <a:srgbClr val="FF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,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kumimoji="0" lang="en-US" sz="4000" b="1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srgbClr val="FF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+mn-cs"/>
                                    </a:rPr>
                                  </m:ctrlPr>
                                </m:fPr>
                                <m:num>
                                  <m:r>
                                    <a:rPr kumimoji="0" lang="nl-NL" sz="4000" b="1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rgbClr val="FF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+mn-cs"/>
                                    </a:rPr>
                                    <m:t>𝟏</m:t>
                                  </m:r>
                                  <m:r>
                                    <a:rPr kumimoji="0" lang="en-US" sz="4000" b="1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srgbClr val="FF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+mn-cs"/>
                                    </a:rPr>
                                    <m:t> </m:t>
                                  </m:r>
                                </m:num>
                                <m:den>
                                  <m:r>
                                    <a:rPr kumimoji="0" lang="en-US" sz="4000" b="1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rgbClr val="FF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+mn-cs"/>
                                    </a:rPr>
                                    <m:t>𝟔</m:t>
                                  </m:r>
                                </m:den>
                              </m:f>
                            </m:oMath>
                          </a14:m>
                          <a:endParaRPr lang="en-US" sz="4000" b="1" dirty="0">
                            <a:solidFill>
                              <a:srgbClr val="FF0000"/>
                            </a:solidFill>
                            <a:effectLst/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114300" marR="114300" marT="0" marB="0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824943658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8" name="Table 7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97079449"/>
                  </p:ext>
                </p:extLst>
              </p:nvPr>
            </p:nvGraphicFramePr>
            <p:xfrm>
              <a:off x="1279721" y="1542242"/>
              <a:ext cx="11354397" cy="1301708"/>
            </p:xfrm>
            <a:graphic>
              <a:graphicData uri="http://schemas.openxmlformats.org/drawingml/2006/table">
                <a:tbl>
                  <a:tblPr/>
                  <a:tblGrid>
                    <a:gridCol w="11354397">
                      <a:extLst>
                        <a:ext uri="{9D8B030D-6E8A-4147-A177-3AD203B41FA5}">
                          <a16:colId xmlns:a16="http://schemas.microsoft.com/office/drawing/2014/main" val="2763074564"/>
                        </a:ext>
                      </a:extLst>
                    </a:gridCol>
                  </a:tblGrid>
                  <a:tr h="1301708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4300" marR="114300" marT="0" marB="0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blipFill>
                          <a:blip r:embed="rId3"/>
                          <a:stretch>
                            <a:fillRect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824943658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15" name="Text Box 14"/>
          <p:cNvSpPr txBox="1">
            <a:spLocks noChangeArrowheads="1"/>
          </p:cNvSpPr>
          <p:nvPr/>
        </p:nvSpPr>
        <p:spPr bwMode="auto">
          <a:xfrm>
            <a:off x="3185319" y="1051095"/>
            <a:ext cx="10210799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lvl="0" algn="ctr" eaLnBrk="1" hangingPunct="1"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uLnTx/>
                <a:uFillTx/>
                <a:latin typeface="Times New Roman" pitchFamily="18" charset="0"/>
                <a:ea typeface="+mn-ea"/>
                <a:cs typeface="+mn-cs"/>
              </a:rPr>
              <a:t>Bài 27: 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MỘT PHẦN BA. MỘT PHẦN NĂM. MỘT PHẦN SÁU 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uLnTx/>
              <a:uFillTx/>
              <a:latin typeface="Times New Roman" pitchFamily="18" charset="0"/>
            </a:endParaRPr>
          </a:p>
        </p:txBody>
      </p:sp>
      <p:pic>
        <p:nvPicPr>
          <p:cNvPr id="18" name="Picture 17"/>
          <p:cNvPicPr/>
          <p:nvPr/>
        </p:nvPicPr>
        <p:blipFill rotWithShape="1">
          <a:blip r:embed="rId4"/>
          <a:srcRect l="24810" t="44111" r="15277" b="14084"/>
          <a:stretch/>
        </p:blipFill>
        <p:spPr bwMode="auto">
          <a:xfrm>
            <a:off x="7547840" y="2914354"/>
            <a:ext cx="8286679" cy="577244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206133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4038</TotalTime>
  <Words>874</Words>
  <Application>Microsoft Office PowerPoint</Application>
  <PresentationFormat>Custom</PresentationFormat>
  <Paragraphs>142</Paragraphs>
  <Slides>13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Administrator</cp:lastModifiedBy>
  <cp:revision>233</cp:revision>
  <dcterms:created xsi:type="dcterms:W3CDTF">2022-07-10T01:37:20Z</dcterms:created>
  <dcterms:modified xsi:type="dcterms:W3CDTF">2024-07-02T05:13:11Z</dcterms:modified>
</cp:coreProperties>
</file>