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71" r:id="rId4"/>
    <p:sldId id="273" r:id="rId5"/>
    <p:sldId id="272" r:id="rId6"/>
    <p:sldId id="268" r:id="rId7"/>
  </p:sldIdLst>
  <p:sldSz cx="16276638" cy="9144000"/>
  <p:notesSz cx="6858000" cy="9144000"/>
  <p:defaultTextStyle>
    <a:defPPr>
      <a:defRPr lang="en-US"/>
    </a:defPPr>
    <a:lvl1pPr marL="0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3399"/>
    <a:srgbClr val="88DFE8"/>
    <a:srgbClr val="FFCC29"/>
    <a:srgbClr val="FFDB69"/>
    <a:srgbClr val="FEF4EC"/>
    <a:srgbClr val="F6882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936" y="60"/>
      </p:cViewPr>
      <p:guideLst>
        <p:guide orient="horz" pos="2880"/>
        <p:guide pos="5127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079AE0-E343-4431-9E77-3AB2AF9D83DA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77825" y="685800"/>
            <a:ext cx="61023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D46B89-F200-43AA-B36B-6A2EF4B500B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1543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6262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52524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8787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905049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31311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57573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83835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810098" algn="l" defTabSz="1452524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D46B89-F200-43AA-B36B-6A2EF4B500BB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755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8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72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4525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1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905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6313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357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50838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8100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7765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3701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007037" y="488951"/>
            <a:ext cx="6516307" cy="10401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9640" y="488951"/>
            <a:ext cx="19286120" cy="104013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8464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744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2" y="5875867"/>
            <a:ext cx="13835142" cy="1816100"/>
          </a:xfrm>
        </p:spPr>
        <p:txBody>
          <a:bodyPr anchor="t"/>
          <a:lstStyle>
            <a:lvl1pPr algn="l">
              <a:defRPr sz="6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2" y="3875618"/>
            <a:ext cx="13835142" cy="2000249"/>
          </a:xfrm>
        </p:spPr>
        <p:txBody>
          <a:bodyPr anchor="b"/>
          <a:lstStyle>
            <a:lvl1pPr marL="0" indent="0">
              <a:buNone/>
              <a:defRPr sz="3200">
                <a:solidFill>
                  <a:schemeClr val="tx1">
                    <a:tint val="75000"/>
                  </a:schemeClr>
                </a:solidFill>
              </a:defRPr>
            </a:lvl1pPr>
            <a:lvl2pPr marL="726262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2pPr>
            <a:lvl3pPr marL="1452524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3pPr>
            <a:lvl4pPr marL="2178787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4pPr>
            <a:lvl5pPr marL="2905049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5pPr>
            <a:lvl6pPr marL="3631311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6pPr>
            <a:lvl7pPr marL="4357573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7pPr>
            <a:lvl8pPr marL="5083835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8pPr>
            <a:lvl9pPr marL="5810098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532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9640" y="2844800"/>
            <a:ext cx="12899800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620717" y="2844800"/>
            <a:ext cx="12902627" cy="8045451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2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589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26262" indent="0">
              <a:buNone/>
              <a:defRPr sz="3200" b="1"/>
            </a:lvl2pPr>
            <a:lvl3pPr marL="1452524" indent="0">
              <a:buNone/>
              <a:defRPr sz="2900" b="1"/>
            </a:lvl3pPr>
            <a:lvl4pPr marL="2178787" indent="0">
              <a:buNone/>
              <a:defRPr sz="2500" b="1"/>
            </a:lvl4pPr>
            <a:lvl5pPr marL="2905049" indent="0">
              <a:buNone/>
              <a:defRPr sz="2500" b="1"/>
            </a:lvl5pPr>
            <a:lvl6pPr marL="3631311" indent="0">
              <a:buNone/>
              <a:defRPr sz="2500" b="1"/>
            </a:lvl6pPr>
            <a:lvl7pPr marL="4357573" indent="0">
              <a:buNone/>
              <a:defRPr sz="2500" b="1"/>
            </a:lvl7pPr>
            <a:lvl8pPr marL="5083835" indent="0">
              <a:buNone/>
              <a:defRPr sz="2500" b="1"/>
            </a:lvl8pPr>
            <a:lvl9pPr marL="5810098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9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64485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9007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4073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7"/>
            <a:ext cx="9099093" cy="7804151"/>
          </a:xfrm>
        </p:spPr>
        <p:txBody>
          <a:bodyPr/>
          <a:lstStyle>
            <a:lvl1pPr>
              <a:defRPr sz="5100"/>
            </a:lvl1pPr>
            <a:lvl2pPr>
              <a:defRPr sz="4400"/>
            </a:lvl2pPr>
            <a:lvl3pPr>
              <a:defRPr sz="3800"/>
            </a:lvl3pPr>
            <a:lvl4pPr>
              <a:defRPr sz="3200"/>
            </a:lvl4pPr>
            <a:lvl5pPr>
              <a:defRPr sz="3200"/>
            </a:lvl5pPr>
            <a:lvl6pPr>
              <a:defRPr sz="3200"/>
            </a:lvl6pPr>
            <a:lvl7pPr>
              <a:defRPr sz="3200"/>
            </a:lvl7pPr>
            <a:lvl8pPr>
              <a:defRPr sz="3200"/>
            </a:lvl8pPr>
            <a:lvl9pPr>
              <a:defRPr sz="3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7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9790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0"/>
            <a:ext cx="9765983" cy="755651"/>
          </a:xfrm>
        </p:spPr>
        <p:txBody>
          <a:bodyPr anchor="b"/>
          <a:lstStyle>
            <a:lvl1pPr algn="l">
              <a:defRPr sz="32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100"/>
            </a:lvl1pPr>
            <a:lvl2pPr marL="726262" indent="0">
              <a:buNone/>
              <a:defRPr sz="4400"/>
            </a:lvl2pPr>
            <a:lvl3pPr marL="1452524" indent="0">
              <a:buNone/>
              <a:defRPr sz="3800"/>
            </a:lvl3pPr>
            <a:lvl4pPr marL="2178787" indent="0">
              <a:buNone/>
              <a:defRPr sz="3200"/>
            </a:lvl4pPr>
            <a:lvl5pPr marL="2905049" indent="0">
              <a:buNone/>
              <a:defRPr sz="3200"/>
            </a:lvl5pPr>
            <a:lvl6pPr marL="3631311" indent="0">
              <a:buNone/>
              <a:defRPr sz="3200"/>
            </a:lvl6pPr>
            <a:lvl7pPr marL="4357573" indent="0">
              <a:buNone/>
              <a:defRPr sz="3200"/>
            </a:lvl7pPr>
            <a:lvl8pPr marL="5083835" indent="0">
              <a:buNone/>
              <a:defRPr sz="3200"/>
            </a:lvl8pPr>
            <a:lvl9pPr marL="5810098" indent="0">
              <a:buNone/>
              <a:defRPr sz="32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1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26262" indent="0">
              <a:buNone/>
              <a:defRPr sz="1900"/>
            </a:lvl2pPr>
            <a:lvl3pPr marL="1452524" indent="0">
              <a:buNone/>
              <a:defRPr sz="1600"/>
            </a:lvl3pPr>
            <a:lvl4pPr marL="2178787" indent="0">
              <a:buNone/>
              <a:defRPr sz="1400"/>
            </a:lvl4pPr>
            <a:lvl5pPr marL="2905049" indent="0">
              <a:buNone/>
              <a:defRPr sz="1400"/>
            </a:lvl5pPr>
            <a:lvl6pPr marL="3631311" indent="0">
              <a:buNone/>
              <a:defRPr sz="1400"/>
            </a:lvl6pPr>
            <a:lvl7pPr marL="4357573" indent="0">
              <a:buNone/>
              <a:defRPr sz="1400"/>
            </a:lvl7pPr>
            <a:lvl8pPr marL="5083835" indent="0">
              <a:buNone/>
              <a:defRPr sz="1400"/>
            </a:lvl8pPr>
            <a:lvl9pPr marL="5810098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9809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3832" y="366184"/>
            <a:ext cx="14648974" cy="1524000"/>
          </a:xfrm>
          <a:prstGeom prst="rect">
            <a:avLst/>
          </a:prstGeom>
        </p:spPr>
        <p:txBody>
          <a:bodyPr vert="horz" lIns="145252" tIns="72626" rIns="145252" bIns="72626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133601"/>
            <a:ext cx="14648974" cy="6034617"/>
          </a:xfrm>
          <a:prstGeom prst="rect">
            <a:avLst/>
          </a:prstGeom>
        </p:spPr>
        <p:txBody>
          <a:bodyPr vert="horz" lIns="145252" tIns="72626" rIns="145252" bIns="7262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13832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l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B3276-3901-471F-8285-C92A8E75787C}" type="datetimeFigureOut">
              <a:rPr lang="en-US" smtClean="0"/>
              <a:t>7/2/2024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61185" y="8475134"/>
            <a:ext cx="5154269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ct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664924" y="8475134"/>
            <a:ext cx="3797882" cy="486833"/>
          </a:xfrm>
          <a:prstGeom prst="rect">
            <a:avLst/>
          </a:prstGeom>
        </p:spPr>
        <p:txBody>
          <a:bodyPr vert="horz" lIns="145252" tIns="72626" rIns="145252" bIns="72626" rtlCol="0" anchor="ctr"/>
          <a:lstStyle>
            <a:lvl1pPr algn="r">
              <a:defRPr sz="1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56E0E0-0191-4DF9-B347-48BEABCB12B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5790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452524" rtl="0" eaLnBrk="1" latinLnBrk="0" hangingPunct="1">
        <a:spcBef>
          <a:spcPct val="0"/>
        </a:spcBef>
        <a:buNone/>
        <a:defRPr sz="7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44697" indent="-544697" algn="l" defTabSz="1452524" rtl="0" eaLnBrk="1" latinLnBrk="0" hangingPunct="1">
        <a:spcBef>
          <a:spcPct val="20000"/>
        </a:spcBef>
        <a:buFont typeface="Arial" pitchFamily="34" charset="0"/>
        <a:buChar char="•"/>
        <a:defRPr sz="5100" kern="1200">
          <a:solidFill>
            <a:schemeClr val="tx1"/>
          </a:solidFill>
          <a:latin typeface="+mn-lt"/>
          <a:ea typeface="+mn-ea"/>
          <a:cs typeface="+mn-cs"/>
        </a:defRPr>
      </a:lvl1pPr>
      <a:lvl2pPr marL="1180176" indent="-453914" algn="l" defTabSz="1452524" rtl="0" eaLnBrk="1" latinLnBrk="0" hangingPunct="1">
        <a:spcBef>
          <a:spcPct val="20000"/>
        </a:spcBef>
        <a:buFont typeface="Arial" pitchFamily="34" charset="0"/>
        <a:buChar char="–"/>
        <a:defRPr sz="4400" kern="1200">
          <a:solidFill>
            <a:schemeClr val="tx1"/>
          </a:solidFill>
          <a:latin typeface="+mn-lt"/>
          <a:ea typeface="+mn-ea"/>
          <a:cs typeface="+mn-cs"/>
        </a:defRPr>
      </a:lvl2pPr>
      <a:lvl3pPr marL="1815656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3pPr>
      <a:lvl4pPr marL="2541918" indent="-363131" algn="l" defTabSz="1452524" rtl="0" eaLnBrk="1" latinLnBrk="0" hangingPunct="1">
        <a:spcBef>
          <a:spcPct val="20000"/>
        </a:spcBef>
        <a:buFont typeface="Arial" pitchFamily="34" charset="0"/>
        <a:buChar char="–"/>
        <a:defRPr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3268180" indent="-363131" algn="l" defTabSz="1452524" rtl="0" eaLnBrk="1" latinLnBrk="0" hangingPunct="1">
        <a:spcBef>
          <a:spcPct val="20000"/>
        </a:spcBef>
        <a:buFont typeface="Arial" pitchFamily="34" charset="0"/>
        <a:buChar char="»"/>
        <a:defRPr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3994442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6pPr>
      <a:lvl7pPr marL="4720704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7pPr>
      <a:lvl8pPr marL="5446967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8pPr>
      <a:lvl9pPr marL="6173229" indent="-363131" algn="l" defTabSz="1452524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726262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452524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2178787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05049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631311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357573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5083835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810098" algn="l" defTabSz="1452524" rtl="0" eaLnBrk="1" latinLnBrk="0" hangingPunct="1"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7" Type="http://schemas.openxmlformats.org/officeDocument/2006/relationships/image" Target="../media/image7.w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gif"/><Relationship Id="rId5" Type="http://schemas.openxmlformats.org/officeDocument/2006/relationships/image" Target="../media/image5.gif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POINSET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5719" y="6544828"/>
            <a:ext cx="2921000" cy="2561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3197197" y="723901"/>
            <a:ext cx="10037260" cy="637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n-US" sz="3200" b="1">
                <a:solidFill>
                  <a:srgbClr val="FF0000"/>
                </a:solidFill>
                <a:latin typeface="Times New Roman" pitchFamily="18" charset="0"/>
              </a:rPr>
              <a:t>TRƯỜNG TIỂU HỌC CHUYÊN MỸ- KHỐI 3</a:t>
            </a:r>
            <a:endParaRPr lang="en-US" altLang="en-US" sz="32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1496219" y="4343401"/>
            <a:ext cx="13500099" cy="1591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 Toán lớp 3</a:t>
            </a:r>
          </a:p>
          <a:p>
            <a:pPr algn="ctr" eaLnBrk="1" hangingPunct="1">
              <a:defRPr/>
            </a:pPr>
            <a:r>
              <a:rPr lang="en-US" sz="5400" b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17: BẢNG  CHIA 3 (TIẾT 2)</a:t>
            </a:r>
          </a:p>
        </p:txBody>
      </p:sp>
      <p:sp>
        <p:nvSpPr>
          <p:cNvPr id="11" name="Text Box 17"/>
          <p:cNvSpPr txBox="1">
            <a:spLocks noChangeArrowheads="1"/>
          </p:cNvSpPr>
          <p:nvPr/>
        </p:nvSpPr>
        <p:spPr bwMode="auto">
          <a:xfrm>
            <a:off x="2480250" y="2057400"/>
            <a:ext cx="11471154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12" name="Picture 22" descr="bd21315_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672" y="6919537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Connector 12"/>
          <p:cNvCxnSpPr/>
          <p:nvPr/>
        </p:nvCxnSpPr>
        <p:spPr>
          <a:xfrm flipV="1">
            <a:off x="5407784" y="14478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14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1308424">
            <a:off x="12320469" y="6753274"/>
            <a:ext cx="1162751" cy="151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14080" y="6875620"/>
            <a:ext cx="1069334" cy="777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5" descr="POINSET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4692416" y="-109904"/>
            <a:ext cx="1382714" cy="1653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6257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1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5236910" y="136065"/>
            <a:ext cx="5492209" cy="930735"/>
            <a:chOff x="4539228" y="172432"/>
            <a:chExt cx="5399539" cy="930735"/>
          </a:xfrm>
        </p:grpSpPr>
        <p:grpSp>
          <p:nvGrpSpPr>
            <p:cNvPr id="15" name="Group 14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17" name="TextBox 16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16" name="Straight Connector 15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0" name="Rectangle 29"/>
          <p:cNvSpPr>
            <a:spLocks noChangeArrowheads="1"/>
          </p:cNvSpPr>
          <p:nvPr/>
        </p:nvSpPr>
        <p:spPr bwMode="auto">
          <a:xfrm>
            <a:off x="4442619" y="1125901"/>
            <a:ext cx="772134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en-US"/>
            </a:defPPr>
            <a:lvl1pPr algn="l" defTabSz="1450975" rtl="0" eaLnBrk="0" fontAlgn="base" hangingPunct="0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725488" indent="-268288" algn="l" defTabSz="1450975" rtl="0" eaLnBrk="0" fontAlgn="base" hangingPunct="0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1450975" indent="-536575" algn="l" defTabSz="1450975" rtl="0" eaLnBrk="0" fontAlgn="base" hangingPunct="0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2178050" indent="-806450" algn="l" defTabSz="1450975" rtl="0" eaLnBrk="0" fontAlgn="base" hangingPunct="0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2903538" indent="-1074738" algn="l" defTabSz="1450975" rtl="0" eaLnBrk="0" fontAlgn="base" hangingPunct="0">
              <a:spcBef>
                <a:spcPct val="0"/>
              </a:spcBef>
              <a:spcAft>
                <a:spcPct val="0"/>
              </a:spcAft>
              <a:defRPr sz="29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9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9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9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900"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pPr algn="ctr"/>
            <a:r>
              <a:rPr lang="en-GB" sz="3600" b="1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TRÒ CHƠI: CHĂM SÓC VẬT NUÔI</a:t>
            </a:r>
          </a:p>
        </p:txBody>
      </p:sp>
    </p:spTree>
    <p:extLst>
      <p:ext uri="{BB962C8B-B14F-4D97-AF65-F5344CB8AC3E}">
        <p14:creationId xmlns:p14="http://schemas.microsoft.com/office/powerpoint/2010/main" val="3120436675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Text Box 14">
            <a:extLst>
              <a:ext uri="{FF2B5EF4-FFF2-40B4-BE49-F238E27FC236}">
                <a16:creationId xmlns:a16="http://schemas.microsoft.com/office/drawing/2014/main" id="{6C502E9F-FA88-4459-8195-80DA1E47F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17: BẢNG CHIA 3 (TIẾT 2)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11CA027-E71A-4DDA-BB29-BC387C4B5AD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38" t="1986" r="38141" b="89643"/>
          <a:stretch/>
        </p:blipFill>
        <p:spPr>
          <a:xfrm>
            <a:off x="746920" y="1344330"/>
            <a:ext cx="8077200" cy="904620"/>
          </a:xfrm>
          <a:prstGeom prst="rect">
            <a:avLst/>
          </a:prstGeom>
        </p:spPr>
      </p:pic>
      <p:pic>
        <p:nvPicPr>
          <p:cNvPr id="31" name="Picture 30" descr="Logo&#10;&#10;Description automatically generated">
            <a:extLst>
              <a:ext uri="{FF2B5EF4-FFF2-40B4-BE49-F238E27FC236}">
                <a16:creationId xmlns:a16="http://schemas.microsoft.com/office/drawing/2014/main" id="{B8C5F80D-FB13-4A40-AB67-E09F3FB053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0884" y="3997299"/>
            <a:ext cx="2059893" cy="1511230"/>
          </a:xfrm>
          <a:prstGeom prst="rect">
            <a:avLst/>
          </a:prstGeom>
        </p:spPr>
      </p:pic>
      <p:pic>
        <p:nvPicPr>
          <p:cNvPr id="33" name="Picture 32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59DE8D67-C30B-441B-9033-1CD5A1F51E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247" y="3987673"/>
            <a:ext cx="2031016" cy="1520856"/>
          </a:xfrm>
          <a:prstGeom prst="rect">
            <a:avLst/>
          </a:prstGeom>
        </p:spPr>
      </p:pic>
      <p:pic>
        <p:nvPicPr>
          <p:cNvPr id="35" name="Picture 34" descr="Logo&#10;&#10;Description automatically generated">
            <a:extLst>
              <a:ext uri="{FF2B5EF4-FFF2-40B4-BE49-F238E27FC236}">
                <a16:creationId xmlns:a16="http://schemas.microsoft.com/office/drawing/2014/main" id="{07191950-1CE8-42E1-BA7F-3EFF5C37C8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930" y="3936385"/>
            <a:ext cx="2098396" cy="1520856"/>
          </a:xfrm>
          <a:prstGeom prst="rect">
            <a:avLst/>
          </a:prstGeom>
        </p:spPr>
      </p:pic>
      <p:pic>
        <p:nvPicPr>
          <p:cNvPr id="37" name="Picture 36" descr="Logo&#10;&#10;Description automatically generated">
            <a:extLst>
              <a:ext uri="{FF2B5EF4-FFF2-40B4-BE49-F238E27FC236}">
                <a16:creationId xmlns:a16="http://schemas.microsoft.com/office/drawing/2014/main" id="{5FF6E37F-372B-4F85-BA27-429ACFA2948E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20"/>
          <a:stretch/>
        </p:blipFill>
        <p:spPr>
          <a:xfrm>
            <a:off x="3177017" y="5457241"/>
            <a:ext cx="2059893" cy="1366164"/>
          </a:xfrm>
          <a:prstGeom prst="rect">
            <a:avLst/>
          </a:prstGeom>
        </p:spPr>
      </p:pic>
      <p:pic>
        <p:nvPicPr>
          <p:cNvPr id="39" name="Picture 38" descr="A picture containing text&#10;&#10;Description automatically generated">
            <a:extLst>
              <a:ext uri="{FF2B5EF4-FFF2-40B4-BE49-F238E27FC236}">
                <a16:creationId xmlns:a16="http://schemas.microsoft.com/office/drawing/2014/main" id="{6CDBB375-6561-4B36-96B5-E90158EB342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2616" y="5384708"/>
            <a:ext cx="2117647" cy="1511230"/>
          </a:xfrm>
          <a:prstGeom prst="rect">
            <a:avLst/>
          </a:prstGeom>
        </p:spPr>
      </p:pic>
      <p:pic>
        <p:nvPicPr>
          <p:cNvPr id="41" name="Picture 40" descr="A picture containing text&#10;&#10;Description automatically generated">
            <a:extLst>
              <a:ext uri="{FF2B5EF4-FFF2-40B4-BE49-F238E27FC236}">
                <a16:creationId xmlns:a16="http://schemas.microsoft.com/office/drawing/2014/main" id="{1D3EC8EA-6AA7-412C-9540-EA140373D0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3679" y="5457241"/>
            <a:ext cx="2117647" cy="150160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6D9DB2-D2B9-4127-91C8-E4C33CC26BD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8590" y="2211900"/>
            <a:ext cx="1751872" cy="1617112"/>
          </a:xfrm>
          <a:prstGeom prst="rect">
            <a:avLst/>
          </a:prstGeom>
        </p:spPr>
      </p:pic>
      <p:pic>
        <p:nvPicPr>
          <p:cNvPr id="14" name="Picture 13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CAEBE20A-04C5-4426-81A7-1BDD6C2A2B1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8238" y="2256584"/>
            <a:ext cx="1905882" cy="1463102"/>
          </a:xfrm>
          <a:prstGeom prst="rect">
            <a:avLst/>
          </a:prstGeom>
        </p:spPr>
      </p:pic>
      <p:pic>
        <p:nvPicPr>
          <p:cNvPr id="11" name="Picture 10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2DF06089-BDE0-4A0A-A598-7D41F6276C7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04177" y="2365910"/>
            <a:ext cx="1828877" cy="1463102"/>
          </a:xfrm>
          <a:prstGeom prst="rect">
            <a:avLst/>
          </a:prstGeom>
        </p:spPr>
      </p:pic>
      <p:pic>
        <p:nvPicPr>
          <p:cNvPr id="27" name="Picture 26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9F45B1C3-68F3-4FC4-9A52-739D4173DE3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0944" y="7235469"/>
            <a:ext cx="1905882" cy="1607487"/>
          </a:xfrm>
          <a:prstGeom prst="rect">
            <a:avLst/>
          </a:prstGeom>
        </p:spPr>
      </p:pic>
      <p:pic>
        <p:nvPicPr>
          <p:cNvPr id="29" name="Picture 28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A13A4855-F564-45A0-9108-1EF4D7D981E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561" y="7195964"/>
            <a:ext cx="2059893" cy="1607487"/>
          </a:xfrm>
          <a:prstGeom prst="rect">
            <a:avLst/>
          </a:prstGeom>
        </p:spPr>
      </p:pic>
      <p:pic>
        <p:nvPicPr>
          <p:cNvPr id="25" name="Picture 24" descr="A picture containing text, sign, outdoor&#10;&#10;Description automatically generated">
            <a:extLst>
              <a:ext uri="{FF2B5EF4-FFF2-40B4-BE49-F238E27FC236}">
                <a16:creationId xmlns:a16="http://schemas.microsoft.com/office/drawing/2014/main" id="{1F352D13-6014-4085-BFC1-B07341CFB9C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930" y="7195964"/>
            <a:ext cx="1751872" cy="1617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5420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5724E-6 1.66667E-6 L 0.0002 0.12274 " pathEditMode="relative" rAng="0" ptsTypes="AA">
                                      <p:cBhvr>
                                        <p:cTn id="4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" y="612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59 3.88889E-6 C 0.01277 0.02204 0.01492 0.02691 0.01755 0.06493 C 0.01833 0.07604 -0.00956 0.15833 -0.02644 0.19496 C -0.04321 0.23177 -0.07471 0.27204 -0.08349 0.28507 C -0.09685 0.30729 -0.11607 0.325 -0.12904 0.34843 " pathEditMode="relative" rAng="0" ptsTypes="AAAAA">
                                      <p:cBhvr>
                                        <p:cTn id="5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11" y="1741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6213E-6 4.72222E-6 L 0.03979 0.06684 C 0.04867 0.08107 0.0673 0.08888 0.07744 0.11388 C 0.08749 0.13906 0.10924 0.20295 0.10026 0.21718 C 0.0871 0.23958 0.09821 0.33072 0.08485 0.35312 " pathEditMode="relative" rAng="0" ptsTypes="AAAAA">
                                      <p:cBhvr>
                                        <p:cTn id="5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20" y="176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63962E-6 -0.00035 L 0.06651 0.03923 C 0.08075 0.04896 0.14034 0.00937 0.17477 -0.0132 C 0.2091 -0.03594 0.25924 -0.08698 0.27289 -0.0967 C 0.29552 -0.10955 0.29952 -0.17466 0.32195 -0.1875 " pathEditMode="relative" rAng="0" ptsTypes="AAAAA">
                                      <p:cBhvr>
                                        <p:cTn id="6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093" y="-73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54 3.61111E-6 L -0.00166 -0.42483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39" y="-21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40905E-7 -0.00052 L 0.06661 0.03923 C 0.08046 0.04791 0.12094 -0.02969 0.13596 -0.06198 C 0.15059 -0.09427 0.13538 -0.21771 0.13791 -0.21858 C 0.13713 -0.22847 0.09197 -0.35643 0.08875 -0.35782 " pathEditMode="relative" rAng="0" ptsTypes="AAAAA">
                                      <p:cBhvr>
                                        <p:cTn id="6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20" y="-158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Text Box 14">
            <a:extLst>
              <a:ext uri="{FF2B5EF4-FFF2-40B4-BE49-F238E27FC236}">
                <a16:creationId xmlns:a16="http://schemas.microsoft.com/office/drawing/2014/main" id="{6C502E9F-FA88-4459-8195-80DA1E47F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17: BẢNG CHIA 3 (TIẾT 2)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4029BEB-2240-48AC-B759-C0A2DED2F5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51" r="91329" b="86536"/>
          <a:stretch/>
        </p:blipFill>
        <p:spPr>
          <a:xfrm>
            <a:off x="214253" y="1547746"/>
            <a:ext cx="838200" cy="811888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979208CF-B439-48AC-8B0A-FC4D798019A5}"/>
              </a:ext>
            </a:extLst>
          </p:cNvPr>
          <p:cNvSpPr txBox="1"/>
          <p:nvPr/>
        </p:nvSpPr>
        <p:spPr>
          <a:xfrm>
            <a:off x="899319" y="1610928"/>
            <a:ext cx="10287000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3400">
                <a:latin typeface="Arial" panose="020B0604020202020204" pitchFamily="34" charset="0"/>
                <a:cs typeface="Arial" panose="020B0604020202020204" pitchFamily="34" charset="0"/>
              </a:rPr>
              <a:t>Nhím con giúp mẹ mang </a:t>
            </a:r>
            <a:r>
              <a:rPr lang="en-US" sz="3400" b="1">
                <a:latin typeface="Arial" panose="020B0604020202020204" pitchFamily="34" charset="0"/>
                <a:cs typeface="Arial" panose="020B0604020202020204" pitchFamily="34" charset="0"/>
              </a:rPr>
              <a:t>18</a:t>
            </a:r>
            <a:r>
              <a:rPr lang="en-US" sz="3400">
                <a:latin typeface="Arial" panose="020B0604020202020204" pitchFamily="34" charset="0"/>
                <a:cs typeface="Arial" panose="020B0604020202020204" pitchFamily="34" charset="0"/>
              </a:rPr>
              <a:t> quả táo về nhà. Mỗi chuyến nhím con mang đ</a:t>
            </a:r>
            <a:r>
              <a:rPr lang="vi-VN" sz="3400">
                <a:latin typeface="Arial" panose="020B0604020202020204" pitchFamily="34" charset="0"/>
                <a:cs typeface="Arial" panose="020B0604020202020204" pitchFamily="34" charset="0"/>
              </a:rPr>
              <a:t>ượ</a:t>
            </a:r>
            <a:r>
              <a:rPr lang="en-US" sz="3400">
                <a:latin typeface="Arial" panose="020B0604020202020204" pitchFamily="34" charset="0"/>
                <a:cs typeface="Arial" panose="020B0604020202020204" pitchFamily="34" charset="0"/>
              </a:rPr>
              <a:t>c 3 quả táo. Hỏi nhím con phải đi mấy chuyến để mang hết số táo về nhà?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B06176A-3BEC-4A41-900C-DEAE3DAF2296}"/>
              </a:ext>
            </a:extLst>
          </p:cNvPr>
          <p:cNvSpPr txBox="1"/>
          <p:nvPr/>
        </p:nvSpPr>
        <p:spPr>
          <a:xfrm>
            <a:off x="2627862" y="3753222"/>
            <a:ext cx="18517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u="sng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Tóm tắt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4868BE-BE9F-417D-9ED2-B484322B71AF}"/>
              </a:ext>
            </a:extLst>
          </p:cNvPr>
          <p:cNvSpPr txBox="1"/>
          <p:nvPr/>
        </p:nvSpPr>
        <p:spPr>
          <a:xfrm>
            <a:off x="263003" y="4641705"/>
            <a:ext cx="693523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5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Mang về nhà: 18 quả táo.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5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Mỗi chuyến: 3 quả táo.</a:t>
            </a:r>
          </a:p>
          <a:p>
            <a:pPr algn="just">
              <a:spcBef>
                <a:spcPts val="1200"/>
              </a:spcBef>
              <a:spcAft>
                <a:spcPts val="1200"/>
              </a:spcAft>
            </a:pPr>
            <a:r>
              <a:rPr lang="en-US" sz="3500" b="1">
                <a:solidFill>
                  <a:srgbClr val="FF3399"/>
                </a:solidFill>
                <a:latin typeface="Arial" pitchFamily="34" charset="0"/>
                <a:cs typeface="Arial" pitchFamily="34" charset="0"/>
              </a:rPr>
              <a:t>- Mấy chuyến để mang hết táo: … chuyến?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6934B1D3-3AEA-4229-95FD-6C050C6FD14A}"/>
              </a:ext>
            </a:extLst>
          </p:cNvPr>
          <p:cNvCxnSpPr/>
          <p:nvPr/>
        </p:nvCxnSpPr>
        <p:spPr>
          <a:xfrm>
            <a:off x="7234479" y="4572000"/>
            <a:ext cx="0" cy="4325033"/>
          </a:xfrm>
          <a:prstGeom prst="line">
            <a:avLst/>
          </a:prstGeom>
          <a:ln>
            <a:solidFill>
              <a:srgbClr val="0000FF"/>
            </a:solidFill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747D6BE8-584B-4E8B-8D77-AB7F5A390253}"/>
              </a:ext>
            </a:extLst>
          </p:cNvPr>
          <p:cNvSpPr txBox="1"/>
          <p:nvPr/>
        </p:nvSpPr>
        <p:spPr>
          <a:xfrm>
            <a:off x="11001593" y="4802698"/>
            <a:ext cx="18261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u="sng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Bài giải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999261D-7D30-40F2-828C-5E2B7D5D22ED}"/>
              </a:ext>
            </a:extLst>
          </p:cNvPr>
          <p:cNvSpPr txBox="1"/>
          <p:nvPr/>
        </p:nvSpPr>
        <p:spPr>
          <a:xfrm>
            <a:off x="7581283" y="5571663"/>
            <a:ext cx="8294451" cy="2821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1000"/>
              </a:spcBef>
              <a:spcAft>
                <a:spcPts val="1000"/>
              </a:spcAft>
            </a:pPr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Nhím con phải đi số chuyến để mang hết số táo về nhà là:</a:t>
            </a:r>
          </a:p>
          <a:p>
            <a:pPr algn="ctr">
              <a:spcBef>
                <a:spcPts val="1000"/>
              </a:spcBef>
              <a:spcAft>
                <a:spcPts val="1000"/>
              </a:spcAft>
            </a:pPr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18 : 3 = 6 (chuyến)</a:t>
            </a:r>
          </a:p>
          <a:p>
            <a:pPr algn="ctr">
              <a:spcBef>
                <a:spcPts val="1000"/>
              </a:spcBef>
              <a:spcAft>
                <a:spcPts val="1000"/>
              </a:spcAft>
            </a:pPr>
            <a:r>
              <a:rPr lang="en-US" sz="3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Đáp số: 6 chuyến.</a:t>
            </a:r>
          </a:p>
        </p:txBody>
      </p:sp>
      <p:pic>
        <p:nvPicPr>
          <p:cNvPr id="16" name="Picture 15" descr="Diagram&#10;&#10;Description automatically generated">
            <a:extLst>
              <a:ext uri="{FF2B5EF4-FFF2-40B4-BE49-F238E27FC236}">
                <a16:creationId xmlns:a16="http://schemas.microsoft.com/office/drawing/2014/main" id="{77236C02-143B-448E-9D14-AF3978B2D1F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" t="7265" r="7638" b="11910"/>
          <a:stretch/>
        </p:blipFill>
        <p:spPr>
          <a:xfrm>
            <a:off x="11262519" y="1568171"/>
            <a:ext cx="5014119" cy="2881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455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5236910" y="0"/>
            <a:ext cx="5492209" cy="930735"/>
            <a:chOff x="4539228" y="172432"/>
            <a:chExt cx="5399539" cy="930735"/>
          </a:xfrm>
        </p:grpSpPr>
        <p:grpSp>
          <p:nvGrpSpPr>
            <p:cNvPr id="3" name="Group 2"/>
            <p:cNvGrpSpPr/>
            <p:nvPr/>
          </p:nvGrpSpPr>
          <p:grpSpPr>
            <a:xfrm>
              <a:off x="4539228" y="172432"/>
              <a:ext cx="5399539" cy="930735"/>
              <a:chOff x="4539228" y="172432"/>
              <a:chExt cx="5399539" cy="930735"/>
            </a:xfrm>
          </p:grpSpPr>
          <p:sp>
            <p:nvSpPr>
              <p:cNvPr id="5" name="TextBox 4"/>
              <p:cNvSpPr txBox="1"/>
              <p:nvPr/>
            </p:nvSpPr>
            <p:spPr>
              <a:xfrm>
                <a:off x="4539228" y="172432"/>
                <a:ext cx="5399539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6" name="TextBox 5"/>
              <p:cNvSpPr txBox="1"/>
              <p:nvPr/>
            </p:nvSpPr>
            <p:spPr>
              <a:xfrm>
                <a:off x="6718466" y="641502"/>
                <a:ext cx="1050721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TOÁN</a:t>
                </a:r>
              </a:p>
            </p:txBody>
          </p:sp>
        </p:grpSp>
        <p:cxnSp>
          <p:nvCxnSpPr>
            <p:cNvPr id="4" name="Straight Connector 3"/>
            <p:cNvCxnSpPr/>
            <p:nvPr/>
          </p:nvCxnSpPr>
          <p:spPr>
            <a:xfrm>
              <a:off x="6830837" y="1051559"/>
              <a:ext cx="816199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8" name="Text Box 14">
            <a:extLst>
              <a:ext uri="{FF2B5EF4-FFF2-40B4-BE49-F238E27FC236}">
                <a16:creationId xmlns:a16="http://schemas.microsoft.com/office/drawing/2014/main" id="{6C502E9F-FA88-4459-8195-80DA1E47F5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80719" y="898134"/>
            <a:ext cx="7026385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>
                <a:solidFill>
                  <a:srgbClr val="0000CC"/>
                </a:solidFill>
                <a:latin typeface="Times New Roman" pitchFamily="18" charset="0"/>
              </a:rPr>
              <a:t>Bài 17: BẢNG CHIA 3 (TIẾT 2)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64A3E49-73D8-40E9-8D85-D949651325B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28"/>
          <a:stretch/>
        </p:blipFill>
        <p:spPr>
          <a:xfrm>
            <a:off x="879256" y="2514600"/>
            <a:ext cx="14518126" cy="101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023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1719" y="218988"/>
            <a:ext cx="14417345" cy="84599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" name="WordArt 3"/>
          <p:cNvSpPr>
            <a:spLocks noChangeArrowheads="1" noChangeShapeType="1" noTextEdit="1"/>
          </p:cNvSpPr>
          <p:nvPr/>
        </p:nvSpPr>
        <p:spPr bwMode="auto">
          <a:xfrm>
            <a:off x="1966119" y="3657600"/>
            <a:ext cx="12649200" cy="15827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1788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1456</TotalTime>
  <Words>217</Words>
  <Application>Microsoft Office PowerPoint</Application>
  <PresentationFormat>Custom</PresentationFormat>
  <Paragraphs>29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Administrator</cp:lastModifiedBy>
  <cp:revision>232</cp:revision>
  <dcterms:created xsi:type="dcterms:W3CDTF">2022-07-10T01:37:20Z</dcterms:created>
  <dcterms:modified xsi:type="dcterms:W3CDTF">2024-07-02T03:39:49Z</dcterms:modified>
</cp:coreProperties>
</file>