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79" r:id="rId3"/>
    <p:sldId id="280" r:id="rId4"/>
    <p:sldId id="277" r:id="rId5"/>
    <p:sldId id="281" r:id="rId6"/>
    <p:sldId id="278" r:id="rId7"/>
    <p:sldId id="268" r:id="rId8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3399"/>
    <a:srgbClr val="88DFE8"/>
    <a:srgbClr val="FFCC29"/>
    <a:srgbClr val="FFDB6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936" y="60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4175919" y="726817"/>
            <a:ext cx="10037260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 TIỂU HỌC CHUYÊN MỸ- KHỐI 3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1496219" y="4343401"/>
            <a:ext cx="13500099" cy="21655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ts val="1800"/>
              </a:spcBef>
              <a:defRPr/>
            </a:pPr>
            <a:r>
              <a:rPr lang="en-US" sz="4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 Toán lớp 3</a:t>
            </a:r>
          </a:p>
          <a:p>
            <a:pPr algn="ctr" eaLnBrk="1" hangingPunct="1">
              <a:lnSpc>
                <a:spcPct val="150000"/>
              </a:lnSpc>
              <a:defRPr/>
            </a:pPr>
            <a:r>
              <a:rPr lang="en-US" sz="5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45: </a:t>
            </a:r>
            <a:r>
              <a:rPr lang="vi-VN" sz="5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LUYỆN TẬP CHUNG (Tiết 2).</a:t>
            </a:r>
            <a:endParaRPr lang="en-US" sz="54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430" y="6471093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314080" y="6875620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8" name="AutoShape 2" descr="https://img.loigiaihay.com/picture/2022/0321/bai-1.jpg">
            <a:extLst>
              <a:ext uri="{FF2B5EF4-FFF2-40B4-BE49-F238E27FC236}">
                <a16:creationId xmlns:a16="http://schemas.microsoft.com/office/drawing/2014/main" id="{070A50D1-F9E5-486B-8B44-FB96DF81191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2863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sp>
        <p:nvSpPr>
          <p:cNvPr id="19" name="Rectangle 3">
            <a:extLst>
              <a:ext uri="{FF2B5EF4-FFF2-40B4-BE49-F238E27FC236}">
                <a16:creationId xmlns:a16="http://schemas.microsoft.com/office/drawing/2014/main" id="{0CF844C2-CCE0-4AE7-A0B2-8DFEF1EAD0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242500"/>
            <a:ext cx="25519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vi-VN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OpenSans"/>
              </a:rPr>
              <a:t>  </a:t>
            </a:r>
            <a:endParaRPr kumimoji="0" lang="vi-VN" altLang="vi-VN" sz="19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OpenSans"/>
            </a:endParaRPr>
          </a:p>
        </p:txBody>
      </p:sp>
      <p:sp>
        <p:nvSpPr>
          <p:cNvPr id="20" name="Text Box 14">
            <a:extLst>
              <a:ext uri="{FF2B5EF4-FFF2-40B4-BE49-F238E27FC236}">
                <a16:creationId xmlns:a16="http://schemas.microsoft.com/office/drawing/2014/main" id="{B168EB3C-CA5B-45A2-AC31-79005B5F93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0719" y="1024222"/>
            <a:ext cx="8991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45: LUYỆN TẬP CHUNG (Tiết 2)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3C88333-26D1-4E08-B9FA-C69DCD7516EF}"/>
              </a:ext>
            </a:extLst>
          </p:cNvPr>
          <p:cNvSpPr txBox="1"/>
          <p:nvPr/>
        </p:nvSpPr>
        <p:spPr>
          <a:xfrm>
            <a:off x="2270919" y="4725443"/>
            <a:ext cx="67818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>
                <a:solidFill>
                  <a:srgbClr val="0000FF"/>
                </a:solidFill>
              </a:rPr>
              <a:t>Bài giải</a:t>
            </a:r>
          </a:p>
          <a:p>
            <a:pPr algn="just"/>
            <a:r>
              <a:rPr lang="vi-VN" sz="3200">
                <a:solidFill>
                  <a:srgbClr val="0000FF"/>
                </a:solidFill>
              </a:rPr>
              <a:t>a) Ô tô đi từ nhà đến bãi biển rồi từ bãi biển về quê thì dùng hết số lít xăng là: </a:t>
            </a:r>
          </a:p>
          <a:p>
            <a:pPr algn="ctr"/>
            <a:r>
              <a:rPr lang="vi-VN" sz="3200">
                <a:solidFill>
                  <a:srgbClr val="0000FF"/>
                </a:solidFill>
              </a:rPr>
              <a:t>15 + 5 = 20 (lít)</a:t>
            </a:r>
          </a:p>
          <a:p>
            <a:pPr algn="r"/>
            <a:r>
              <a:rPr lang="vi-VN" sz="3200">
                <a:solidFill>
                  <a:srgbClr val="0000FF"/>
                </a:solidFill>
              </a:rPr>
              <a:t>Đáp số: a) 20 lít xăng </a:t>
            </a:r>
            <a:r>
              <a:rPr lang="vi-VN" sz="3200"/>
              <a:t>             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07B316C-31F8-4FF9-9632-82E9D96D32D6}"/>
              </a:ext>
            </a:extLst>
          </p:cNvPr>
          <p:cNvSpPr/>
          <p:nvPr/>
        </p:nvSpPr>
        <p:spPr>
          <a:xfrm>
            <a:off x="1374582" y="1690743"/>
            <a:ext cx="698501" cy="598627"/>
          </a:xfrm>
          <a:prstGeom prst="ellips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/>
              <a:t>4</a:t>
            </a:r>
            <a:endParaRPr lang="vi-VN" sz="3600" b="1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24DD35A-8BED-4245-9DC8-F73E6D820E90}"/>
              </a:ext>
            </a:extLst>
          </p:cNvPr>
          <p:cNvSpPr txBox="1"/>
          <p:nvPr/>
        </p:nvSpPr>
        <p:spPr>
          <a:xfrm>
            <a:off x="2073083" y="1687526"/>
            <a:ext cx="13639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200">
                <a:solidFill>
                  <a:schemeClr val="tx2"/>
                </a:solidFill>
              </a:rPr>
              <a:t>Trong bình xăng của một ô tô đang có 40</a:t>
            </a:r>
            <a:r>
              <a:rPr lang="vi-VN" sz="3200" i="1">
                <a:solidFill>
                  <a:schemeClr val="tx2"/>
                </a:solidFill>
                <a:latin typeface="+mj-lt"/>
              </a:rPr>
              <a:t>l</a:t>
            </a:r>
            <a:r>
              <a:rPr lang="vi-VN" sz="3200" i="1">
                <a:solidFill>
                  <a:schemeClr val="tx2"/>
                </a:solidFill>
              </a:rPr>
              <a:t> </a:t>
            </a:r>
            <a:r>
              <a:rPr lang="vi-VN" sz="3200">
                <a:solidFill>
                  <a:schemeClr val="tx2"/>
                </a:solidFill>
              </a:rPr>
              <a:t>xăng. Đi từ nhà đến bãi biển, ô tô cần dùng hết 15</a:t>
            </a:r>
            <a:r>
              <a:rPr lang="vi-VN" sz="3200" i="1">
                <a:solidFill>
                  <a:schemeClr val="tx2"/>
                </a:solidFill>
                <a:latin typeface="+mj-lt"/>
              </a:rPr>
              <a:t>l</a:t>
            </a:r>
            <a:r>
              <a:rPr lang="vi-VN" sz="3200">
                <a:solidFill>
                  <a:schemeClr val="tx2"/>
                </a:solidFill>
              </a:rPr>
              <a:t> xăng. Đi từ bãi biển về quê, ô tô cần dùng hết 5</a:t>
            </a:r>
            <a:r>
              <a:rPr lang="vi-VN" sz="3200" i="1">
                <a:solidFill>
                  <a:schemeClr val="tx2"/>
                </a:solidFill>
                <a:latin typeface="+mj-lt"/>
              </a:rPr>
              <a:t>l</a:t>
            </a:r>
            <a:r>
              <a:rPr lang="vi-VN" sz="3200" i="1">
                <a:solidFill>
                  <a:schemeClr val="tx2"/>
                </a:solidFill>
              </a:rPr>
              <a:t> </a:t>
            </a:r>
            <a:r>
              <a:rPr lang="vi-VN" sz="3200">
                <a:solidFill>
                  <a:schemeClr val="tx2"/>
                </a:solidFill>
              </a:rPr>
              <a:t>xăng.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557B990-344A-4BE5-813D-55988D72AC5A}"/>
              </a:ext>
            </a:extLst>
          </p:cNvPr>
          <p:cNvSpPr/>
          <p:nvPr/>
        </p:nvSpPr>
        <p:spPr>
          <a:xfrm>
            <a:off x="1889919" y="2819400"/>
            <a:ext cx="8153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vi-VN" sz="3200">
                <a:solidFill>
                  <a:srgbClr val="1F497D"/>
                </a:solidFill>
              </a:rPr>
              <a:t>Trả lời các câu hỏi:</a:t>
            </a:r>
          </a:p>
          <a:p>
            <a:pPr lvl="0" algn="just"/>
            <a:r>
              <a:rPr lang="vi-VN" sz="3200">
                <a:solidFill>
                  <a:srgbClr val="1F497D"/>
                </a:solidFill>
              </a:rPr>
              <a:t>a) Ô tô đi từ nhà đến bãi biển rồi từ bãi biển về quê thì dùng hết bao nhiêu lít xăng?</a:t>
            </a:r>
          </a:p>
        </p:txBody>
      </p:sp>
      <p:pic>
        <p:nvPicPr>
          <p:cNvPr id="17" name="Picture 2" descr="https://img.loigiaihay.com/picture/2022/0322/bai-4_2.PNG">
            <a:extLst>
              <a:ext uri="{FF2B5EF4-FFF2-40B4-BE49-F238E27FC236}">
                <a16:creationId xmlns:a16="http://schemas.microsoft.com/office/drawing/2014/main" id="{CAEA1CEC-DA7E-4536-8ECB-71665C64FD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1919" y="2971800"/>
            <a:ext cx="5400912" cy="464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0389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8" name="AutoShape 2" descr="https://img.loigiaihay.com/picture/2022/0321/bai-1.jpg">
            <a:extLst>
              <a:ext uri="{FF2B5EF4-FFF2-40B4-BE49-F238E27FC236}">
                <a16:creationId xmlns:a16="http://schemas.microsoft.com/office/drawing/2014/main" id="{070A50D1-F9E5-486B-8B44-FB96DF81191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2863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sp>
        <p:nvSpPr>
          <p:cNvPr id="19" name="Rectangle 3">
            <a:extLst>
              <a:ext uri="{FF2B5EF4-FFF2-40B4-BE49-F238E27FC236}">
                <a16:creationId xmlns:a16="http://schemas.microsoft.com/office/drawing/2014/main" id="{0CF844C2-CCE0-4AE7-A0B2-8DFEF1EAD0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242500"/>
            <a:ext cx="25519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vi-VN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OpenSans"/>
              </a:rPr>
              <a:t>  </a:t>
            </a:r>
            <a:endParaRPr kumimoji="0" lang="vi-VN" altLang="vi-VN" sz="19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OpenSans"/>
            </a:endParaRPr>
          </a:p>
        </p:txBody>
      </p:sp>
      <p:sp>
        <p:nvSpPr>
          <p:cNvPr id="20" name="Text Box 14">
            <a:extLst>
              <a:ext uri="{FF2B5EF4-FFF2-40B4-BE49-F238E27FC236}">
                <a16:creationId xmlns:a16="http://schemas.microsoft.com/office/drawing/2014/main" id="{B168EB3C-CA5B-45A2-AC31-79005B5F93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0719" y="1024222"/>
            <a:ext cx="8991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45: LUYỆN TẬP CHUNG (Tiết 2)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3C88333-26D1-4E08-B9FA-C69DCD7516EF}"/>
              </a:ext>
            </a:extLst>
          </p:cNvPr>
          <p:cNvSpPr txBox="1"/>
          <p:nvPr/>
        </p:nvSpPr>
        <p:spPr>
          <a:xfrm>
            <a:off x="2089022" y="5072790"/>
            <a:ext cx="772569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>
                <a:solidFill>
                  <a:srgbClr val="0000FF"/>
                </a:solidFill>
              </a:rPr>
              <a:t>Bài giải</a:t>
            </a:r>
          </a:p>
          <a:p>
            <a:pPr algn="just"/>
            <a:r>
              <a:rPr lang="vi-VN" sz="3200">
                <a:solidFill>
                  <a:srgbClr val="0000FF"/>
                </a:solidFill>
              </a:rPr>
              <a:t> Nếu đi theo lộ trình trên thì khi về đến quê trong bình xăng của ô tô còn lại số lít xăng là: </a:t>
            </a:r>
          </a:p>
          <a:p>
            <a:pPr algn="ctr"/>
            <a:r>
              <a:rPr lang="vi-VN" sz="3200">
                <a:solidFill>
                  <a:srgbClr val="0000FF"/>
                </a:solidFill>
              </a:rPr>
              <a:t>40 – 20 = 20 (lít)</a:t>
            </a:r>
          </a:p>
          <a:p>
            <a:pPr algn="r"/>
            <a:r>
              <a:rPr lang="vi-VN" sz="3200">
                <a:solidFill>
                  <a:srgbClr val="0000FF"/>
                </a:solidFill>
              </a:rPr>
              <a:t>Đáp số: b) 20 lít xăng </a:t>
            </a:r>
            <a:r>
              <a:rPr lang="vi-VN" sz="3200"/>
              <a:t>            </a:t>
            </a:r>
          </a:p>
        </p:txBody>
      </p:sp>
      <p:pic>
        <p:nvPicPr>
          <p:cNvPr id="1026" name="Picture 2" descr="https://img.loigiaihay.com/picture/2022/0322/bai-4_2.PNG">
            <a:extLst>
              <a:ext uri="{FF2B5EF4-FFF2-40B4-BE49-F238E27FC236}">
                <a16:creationId xmlns:a16="http://schemas.microsoft.com/office/drawing/2014/main" id="{E53A4BC6-2100-4EC2-AB84-8A77E8591F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1919" y="3352800"/>
            <a:ext cx="5400912" cy="464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607B316C-31F8-4FF9-9632-82E9D96D32D6}"/>
              </a:ext>
            </a:extLst>
          </p:cNvPr>
          <p:cNvSpPr/>
          <p:nvPr/>
        </p:nvSpPr>
        <p:spPr>
          <a:xfrm>
            <a:off x="1390521" y="1736946"/>
            <a:ext cx="698501" cy="598627"/>
          </a:xfrm>
          <a:prstGeom prst="ellips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/>
              <a:t>4</a:t>
            </a:r>
            <a:endParaRPr lang="vi-VN" sz="3600" b="1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24DD35A-8BED-4245-9DC8-F73E6D820E90}"/>
              </a:ext>
            </a:extLst>
          </p:cNvPr>
          <p:cNvSpPr txBox="1"/>
          <p:nvPr/>
        </p:nvSpPr>
        <p:spPr>
          <a:xfrm>
            <a:off x="2156619" y="1736946"/>
            <a:ext cx="13639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200">
                <a:solidFill>
                  <a:schemeClr val="tx2"/>
                </a:solidFill>
              </a:rPr>
              <a:t>Trong bình xăng của một ô tô đang có 40</a:t>
            </a:r>
            <a:r>
              <a:rPr lang="vi-VN" sz="3200" i="1">
                <a:solidFill>
                  <a:schemeClr val="tx2"/>
                </a:solidFill>
                <a:latin typeface="+mj-lt"/>
              </a:rPr>
              <a:t>l</a:t>
            </a:r>
            <a:r>
              <a:rPr lang="vi-VN" sz="3200" i="1">
                <a:solidFill>
                  <a:schemeClr val="tx2"/>
                </a:solidFill>
              </a:rPr>
              <a:t> </a:t>
            </a:r>
            <a:r>
              <a:rPr lang="vi-VN" sz="3200">
                <a:solidFill>
                  <a:schemeClr val="tx2"/>
                </a:solidFill>
              </a:rPr>
              <a:t>xăng. Đi từ nhà đến bãi biển, ô tô cần dùng hết 15</a:t>
            </a:r>
            <a:r>
              <a:rPr lang="vi-VN" sz="3200" i="1">
                <a:solidFill>
                  <a:schemeClr val="tx2"/>
                </a:solidFill>
                <a:latin typeface="+mj-lt"/>
              </a:rPr>
              <a:t>l</a:t>
            </a:r>
            <a:r>
              <a:rPr lang="vi-VN" sz="3200">
                <a:solidFill>
                  <a:schemeClr val="tx2"/>
                </a:solidFill>
              </a:rPr>
              <a:t> xăng. Đi từ bãi biển về quê, ô tô cần dùng hết 5</a:t>
            </a:r>
            <a:r>
              <a:rPr lang="vi-VN" sz="3200" i="1">
                <a:solidFill>
                  <a:schemeClr val="tx2"/>
                </a:solidFill>
                <a:latin typeface="+mj-lt"/>
              </a:rPr>
              <a:t>l</a:t>
            </a:r>
            <a:r>
              <a:rPr lang="vi-VN" sz="3200" i="1">
                <a:solidFill>
                  <a:schemeClr val="tx2"/>
                </a:solidFill>
              </a:rPr>
              <a:t> </a:t>
            </a:r>
            <a:r>
              <a:rPr lang="vi-VN" sz="3200">
                <a:solidFill>
                  <a:schemeClr val="tx2"/>
                </a:solidFill>
              </a:rPr>
              <a:t>xăng.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4ADFBA9-0873-42BD-A886-961885F03A4B}"/>
              </a:ext>
            </a:extLst>
          </p:cNvPr>
          <p:cNvSpPr/>
          <p:nvPr/>
        </p:nvSpPr>
        <p:spPr>
          <a:xfrm>
            <a:off x="2089022" y="2971800"/>
            <a:ext cx="772569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vi-VN" sz="3200">
                <a:solidFill>
                  <a:srgbClr val="1F497D"/>
                </a:solidFill>
              </a:rPr>
              <a:t>Trả lời các câu hỏi:</a:t>
            </a:r>
          </a:p>
          <a:p>
            <a:pPr lvl="0" algn="just"/>
            <a:r>
              <a:rPr lang="vi-VN" sz="3200">
                <a:solidFill>
                  <a:srgbClr val="1F497D"/>
                </a:solidFill>
              </a:rPr>
              <a:t>b) Nếu đi theo lộ trình trên thì khi về đến quê trong bình xăng của ô tô còn lại bao nhiêu lít xăng?</a:t>
            </a:r>
          </a:p>
        </p:txBody>
      </p:sp>
    </p:spTree>
    <p:extLst>
      <p:ext uri="{BB962C8B-B14F-4D97-AF65-F5344CB8AC3E}">
        <p14:creationId xmlns:p14="http://schemas.microsoft.com/office/powerpoint/2010/main" val="955582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136065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8" name="AutoShape 2" descr="https://img.loigiaihay.com/picture/2022/0321/bai-1.jpg">
            <a:extLst>
              <a:ext uri="{FF2B5EF4-FFF2-40B4-BE49-F238E27FC236}">
                <a16:creationId xmlns:a16="http://schemas.microsoft.com/office/drawing/2014/main" id="{070A50D1-F9E5-486B-8B44-FB96DF81191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2863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sp>
        <p:nvSpPr>
          <p:cNvPr id="19" name="Rectangle 3">
            <a:extLst>
              <a:ext uri="{FF2B5EF4-FFF2-40B4-BE49-F238E27FC236}">
                <a16:creationId xmlns:a16="http://schemas.microsoft.com/office/drawing/2014/main" id="{0CF844C2-CCE0-4AE7-A0B2-8DFEF1EAD0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242500"/>
            <a:ext cx="25519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vi-VN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OpenSans"/>
              </a:rPr>
              <a:t>  </a:t>
            </a:r>
            <a:endParaRPr kumimoji="0" lang="vi-VN" altLang="vi-VN" sz="19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OpenSan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A57CEE0-55B3-4DBC-9BBD-C7975AADB307}"/>
              </a:ext>
            </a:extLst>
          </p:cNvPr>
          <p:cNvGrpSpPr/>
          <p:nvPr/>
        </p:nvGrpSpPr>
        <p:grpSpPr>
          <a:xfrm>
            <a:off x="1204119" y="1752600"/>
            <a:ext cx="8382000" cy="4029471"/>
            <a:chOff x="1411458" y="1894713"/>
            <a:chExt cx="8058204" cy="4029471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33D7064A-0DA8-4954-83EF-D9C0CE051195}"/>
                </a:ext>
              </a:extLst>
            </p:cNvPr>
            <p:cNvSpPr/>
            <p:nvPr/>
          </p:nvSpPr>
          <p:spPr>
            <a:xfrm>
              <a:off x="1411458" y="1894713"/>
              <a:ext cx="576650" cy="598627"/>
            </a:xfrm>
            <a:prstGeom prst="ellips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/>
                <a:t>5</a:t>
              </a:r>
              <a:endParaRPr lang="vi-VN" sz="3600" b="1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1EEA8B4-C37F-43F2-BAA5-D25C56D6A846}"/>
                </a:ext>
              </a:extLst>
            </p:cNvPr>
            <p:cNvSpPr txBox="1"/>
            <p:nvPr/>
          </p:nvSpPr>
          <p:spPr>
            <a:xfrm>
              <a:off x="1968908" y="1907700"/>
              <a:ext cx="7500754" cy="40164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vi-VN" sz="3600"/>
                <a:t>a</a:t>
              </a:r>
              <a:r>
                <a:rPr lang="vi-VN" sz="3400"/>
                <a:t>) Chọn chữ đặt trước câu trả lời đúng.</a:t>
              </a:r>
            </a:p>
            <a:p>
              <a:pPr>
                <a:spcBef>
                  <a:spcPts val="600"/>
                </a:spcBef>
              </a:pPr>
              <a:r>
                <a:rPr lang="vi-VN" sz="3400"/>
                <a:t>Nhung hái được 60 quả dâu tây, Xuân hái được 36 quả dâu tây. Hai bạn xếp đều tất cả số dâu tây đó vào 3 hộp. Số quả dâu tây trong mỗi hộp là:</a:t>
              </a:r>
            </a:p>
            <a:p>
              <a:pPr>
                <a:spcBef>
                  <a:spcPts val="600"/>
                </a:spcBef>
              </a:pPr>
              <a:r>
                <a:rPr lang="vi-VN" sz="3400"/>
                <a:t>A. (60 + 36) : 3 = 32 (quả)</a:t>
              </a:r>
            </a:p>
            <a:p>
              <a:pPr>
                <a:spcBef>
                  <a:spcPts val="600"/>
                </a:spcBef>
              </a:pPr>
              <a:r>
                <a:rPr lang="vi-VN" sz="3400"/>
                <a:t>B. 60 + 36 : 3 = 72 (quả)</a:t>
              </a:r>
            </a:p>
          </p:txBody>
        </p:sp>
      </p:grpSp>
      <p:sp>
        <p:nvSpPr>
          <p:cNvPr id="32" name="Text Box 14">
            <a:extLst>
              <a:ext uri="{FF2B5EF4-FFF2-40B4-BE49-F238E27FC236}">
                <a16:creationId xmlns:a16="http://schemas.microsoft.com/office/drawing/2014/main" id="{9D1D131B-8DB2-4A3A-AB29-D214FFD883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0719" y="1024222"/>
            <a:ext cx="8991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45: LUYỆN TẬP CHUNG (Tiết 2)</a:t>
            </a:r>
          </a:p>
        </p:txBody>
      </p:sp>
      <p:pic>
        <p:nvPicPr>
          <p:cNvPr id="2050" name="Picture 2" descr="https://img.loigiaihay.com/picture/2022/0322/5a.PNG">
            <a:extLst>
              <a:ext uri="{FF2B5EF4-FFF2-40B4-BE49-F238E27FC236}">
                <a16:creationId xmlns:a16="http://schemas.microsoft.com/office/drawing/2014/main" id="{01493BE7-F924-477A-9ED6-3DF2B3242D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7060" y="1981201"/>
            <a:ext cx="6119915" cy="3739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1E58B3AB-FFFF-4F9D-BF12-8DE94D8D19E4}"/>
              </a:ext>
            </a:extLst>
          </p:cNvPr>
          <p:cNvSpPr/>
          <p:nvPr/>
        </p:nvSpPr>
        <p:spPr>
          <a:xfrm>
            <a:off x="2368828" y="6324600"/>
            <a:ext cx="13215381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3400"/>
              <a:t>    </a:t>
            </a:r>
            <a:r>
              <a:rPr lang="vi-VN" sz="3400">
                <a:solidFill>
                  <a:srgbClr val="FF0000"/>
                </a:solidFill>
              </a:rPr>
              <a:t>Nhung hái được 60 quả dâu tây, Xuân hái được 36 quả dâu tây. Hai bạn xếp đều tất cả số dâu tây đó vào 3 hộp. </a:t>
            </a:r>
          </a:p>
          <a:p>
            <a:pPr algn="ctr"/>
            <a:r>
              <a:rPr lang="vi-VN" sz="3400">
                <a:solidFill>
                  <a:srgbClr val="FF0000"/>
                </a:solidFill>
              </a:rPr>
              <a:t>Số quả dâu tây trong mỗi hộp là:</a:t>
            </a:r>
          </a:p>
          <a:p>
            <a:pPr algn="ctr"/>
            <a:r>
              <a:rPr lang="vi-VN" sz="3400">
                <a:solidFill>
                  <a:srgbClr val="FF0000"/>
                </a:solidFill>
              </a:rPr>
              <a:t> (60 + 36) : 3 = 32 (quả)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DDCAD758-1084-47F3-9BB2-F0109FE9646B}"/>
              </a:ext>
            </a:extLst>
          </p:cNvPr>
          <p:cNvSpPr/>
          <p:nvPr/>
        </p:nvSpPr>
        <p:spPr>
          <a:xfrm>
            <a:off x="1683028" y="4572000"/>
            <a:ext cx="685800" cy="59862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6511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3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136065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8" name="AutoShape 2" descr="https://img.loigiaihay.com/picture/2022/0321/bai-1.jpg">
            <a:extLst>
              <a:ext uri="{FF2B5EF4-FFF2-40B4-BE49-F238E27FC236}">
                <a16:creationId xmlns:a16="http://schemas.microsoft.com/office/drawing/2014/main" id="{070A50D1-F9E5-486B-8B44-FB96DF81191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2863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sp>
        <p:nvSpPr>
          <p:cNvPr id="19" name="Rectangle 3">
            <a:extLst>
              <a:ext uri="{FF2B5EF4-FFF2-40B4-BE49-F238E27FC236}">
                <a16:creationId xmlns:a16="http://schemas.microsoft.com/office/drawing/2014/main" id="{0CF844C2-CCE0-4AE7-A0B2-8DFEF1EAD0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242500"/>
            <a:ext cx="25519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vi-VN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OpenSans"/>
              </a:rPr>
              <a:t>  </a:t>
            </a:r>
            <a:endParaRPr kumimoji="0" lang="vi-VN" altLang="vi-VN" sz="19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OpenSan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A57CEE0-55B3-4DBC-9BBD-C7975AADB307}"/>
              </a:ext>
            </a:extLst>
          </p:cNvPr>
          <p:cNvGrpSpPr/>
          <p:nvPr/>
        </p:nvGrpSpPr>
        <p:grpSpPr>
          <a:xfrm>
            <a:off x="1204119" y="1752600"/>
            <a:ext cx="8382000" cy="2875309"/>
            <a:chOff x="1411458" y="1894713"/>
            <a:chExt cx="8058204" cy="2875309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33D7064A-0DA8-4954-83EF-D9C0CE051195}"/>
                </a:ext>
              </a:extLst>
            </p:cNvPr>
            <p:cNvSpPr/>
            <p:nvPr/>
          </p:nvSpPr>
          <p:spPr>
            <a:xfrm>
              <a:off x="1411458" y="1894713"/>
              <a:ext cx="576650" cy="598627"/>
            </a:xfrm>
            <a:prstGeom prst="ellips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/>
                <a:t>5</a:t>
              </a:r>
              <a:endParaRPr lang="vi-VN" sz="3600" b="1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1EEA8B4-C37F-43F2-BAA5-D25C56D6A846}"/>
                </a:ext>
              </a:extLst>
            </p:cNvPr>
            <p:cNvSpPr txBox="1"/>
            <p:nvPr/>
          </p:nvSpPr>
          <p:spPr>
            <a:xfrm>
              <a:off x="1968908" y="1907700"/>
              <a:ext cx="7500754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vi-VN" sz="3600"/>
                <a:t>b) Người ta xếp 800 hộp sữa thành các dây, mỗi dây 4 hộp. Sau đó, xếp các dây sữa vào các thùng, mỗi thùng 5 dây sữa. Hỏi người ta xếp được bao nhiêu thùng sữa?</a:t>
              </a:r>
            </a:p>
          </p:txBody>
        </p:sp>
      </p:grpSp>
      <p:sp>
        <p:nvSpPr>
          <p:cNvPr id="32" name="Text Box 14">
            <a:extLst>
              <a:ext uri="{FF2B5EF4-FFF2-40B4-BE49-F238E27FC236}">
                <a16:creationId xmlns:a16="http://schemas.microsoft.com/office/drawing/2014/main" id="{9D1D131B-8DB2-4A3A-AB29-D214FFD883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0719" y="1024222"/>
            <a:ext cx="8991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45: LUYỆN TẬP CHUNG (Tiết 2)</a:t>
            </a:r>
          </a:p>
        </p:txBody>
      </p:sp>
      <p:pic>
        <p:nvPicPr>
          <p:cNvPr id="5122" name="Picture 2" descr="https://img.loigiaihay.com/picture/2022/0322/5b.PNG">
            <a:extLst>
              <a:ext uri="{FF2B5EF4-FFF2-40B4-BE49-F238E27FC236}">
                <a16:creationId xmlns:a16="http://schemas.microsoft.com/office/drawing/2014/main" id="{373BD6E3-92E3-44ED-BF21-D89032DEC1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0919" y="1792360"/>
            <a:ext cx="5588183" cy="2986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7823B2E-9AA5-4E51-BF35-781C9DDDFC2B}"/>
              </a:ext>
            </a:extLst>
          </p:cNvPr>
          <p:cNvSpPr/>
          <p:nvPr/>
        </p:nvSpPr>
        <p:spPr>
          <a:xfrm>
            <a:off x="3185319" y="4934847"/>
            <a:ext cx="9906000" cy="3616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vi-VN" sz="3400">
                <a:solidFill>
                  <a:srgbClr val="FF0000"/>
                </a:solidFill>
              </a:rPr>
              <a:t>Bài giải</a:t>
            </a:r>
          </a:p>
          <a:p>
            <a:pPr algn="ctr">
              <a:spcBef>
                <a:spcPts val="600"/>
              </a:spcBef>
            </a:pPr>
            <a:r>
              <a:rPr lang="en-US" sz="34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 dây sữa có được là:</a:t>
            </a:r>
          </a:p>
          <a:p>
            <a:pPr algn="ctr">
              <a:spcBef>
                <a:spcPts val="600"/>
              </a:spcBef>
            </a:pPr>
            <a:r>
              <a:rPr lang="vi-VN" sz="3400">
                <a:solidFill>
                  <a:srgbClr val="FF0000"/>
                </a:solidFill>
              </a:rPr>
              <a:t>800 : 4 = 200 (dây)</a:t>
            </a:r>
          </a:p>
          <a:p>
            <a:pPr algn="ctr">
              <a:spcBef>
                <a:spcPts val="600"/>
              </a:spcBef>
            </a:pPr>
            <a:r>
              <a:rPr lang="vi-VN" sz="3400">
                <a:solidFill>
                  <a:srgbClr val="FF0000"/>
                </a:solidFill>
              </a:rPr>
              <a:t>Vậy xếp được số thùng sữa là</a:t>
            </a:r>
          </a:p>
          <a:p>
            <a:pPr algn="ctr">
              <a:spcBef>
                <a:spcPts val="600"/>
              </a:spcBef>
            </a:pPr>
            <a:r>
              <a:rPr lang="vi-VN" sz="3400">
                <a:solidFill>
                  <a:srgbClr val="FF0000"/>
                </a:solidFill>
              </a:rPr>
              <a:t>200 : 5 = 40 (thùng)</a:t>
            </a:r>
          </a:p>
          <a:p>
            <a:pPr algn="ctr">
              <a:spcBef>
                <a:spcPts val="600"/>
              </a:spcBef>
            </a:pPr>
            <a:r>
              <a:rPr lang="vi-VN" sz="3400">
                <a:solidFill>
                  <a:srgbClr val="FF0000"/>
                </a:solidFill>
              </a:rPr>
              <a:t>              Đáp số: 40 thùng sữa</a:t>
            </a:r>
          </a:p>
        </p:txBody>
      </p:sp>
    </p:spTree>
    <p:extLst>
      <p:ext uri="{BB962C8B-B14F-4D97-AF65-F5344CB8AC3E}">
        <p14:creationId xmlns:p14="http://schemas.microsoft.com/office/powerpoint/2010/main" val="3737830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42719" y="148281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8" name="AutoShape 2" descr="https://img.loigiaihay.com/picture/2022/0321/bai-1.jpg">
            <a:extLst>
              <a:ext uri="{FF2B5EF4-FFF2-40B4-BE49-F238E27FC236}">
                <a16:creationId xmlns:a16="http://schemas.microsoft.com/office/drawing/2014/main" id="{070A50D1-F9E5-486B-8B44-FB96DF81191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2863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sp>
        <p:nvSpPr>
          <p:cNvPr id="19" name="Rectangle 3">
            <a:extLst>
              <a:ext uri="{FF2B5EF4-FFF2-40B4-BE49-F238E27FC236}">
                <a16:creationId xmlns:a16="http://schemas.microsoft.com/office/drawing/2014/main" id="{0CF844C2-CCE0-4AE7-A0B2-8DFEF1EAD0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242500"/>
            <a:ext cx="25519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vi-VN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OpenSans"/>
              </a:rPr>
              <a:t>  </a:t>
            </a:r>
            <a:endParaRPr kumimoji="0" lang="vi-VN" altLang="vi-VN" sz="19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OpenSans"/>
            </a:endParaRPr>
          </a:p>
        </p:txBody>
      </p:sp>
      <p:sp>
        <p:nvSpPr>
          <p:cNvPr id="39" name="Text Box 14">
            <a:extLst>
              <a:ext uri="{FF2B5EF4-FFF2-40B4-BE49-F238E27FC236}">
                <a16:creationId xmlns:a16="http://schemas.microsoft.com/office/drawing/2014/main" id="{B345C3B9-C583-477A-9316-37CAFD00A0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0719" y="1024222"/>
            <a:ext cx="8991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45: LUYỆN TẬP CHUNG (Tiết 2)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568FF8E1-B416-432C-BA75-F175D55BBD8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341" t="22627" r="72908" b="69873"/>
          <a:stretch/>
        </p:blipFill>
        <p:spPr>
          <a:xfrm>
            <a:off x="1661319" y="1905000"/>
            <a:ext cx="801564" cy="90176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615AB34-1175-4F96-BF17-F31EE9C16A50}"/>
              </a:ext>
            </a:extLst>
          </p:cNvPr>
          <p:cNvSpPr/>
          <p:nvPr/>
        </p:nvSpPr>
        <p:spPr>
          <a:xfrm>
            <a:off x="2325702" y="2035583"/>
            <a:ext cx="6202409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vi-VN" sz="3600">
                <a:solidFill>
                  <a:srgbClr val="000000"/>
                </a:solidFill>
              </a:rPr>
              <a:t>Theo em, bạn nào tính đúng.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vi-VN" sz="3600">
                <a:solidFill>
                  <a:srgbClr val="000000"/>
                </a:solidFill>
              </a:rPr>
              <a:t>An: 20 – 8 : 4  x 2 = 6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vi-VN" sz="3600">
                <a:solidFill>
                  <a:srgbClr val="000000"/>
                </a:solidFill>
              </a:rPr>
              <a:t>Nam 20 – 8 : 4 x 2 = 16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vi-VN" sz="3600">
                <a:solidFill>
                  <a:srgbClr val="000000"/>
                </a:solidFill>
              </a:rPr>
              <a:t>Hiền: 20 – 8 : 4 x 2 = 19</a:t>
            </a:r>
          </a:p>
        </p:txBody>
      </p:sp>
      <p:pic>
        <p:nvPicPr>
          <p:cNvPr id="6146" name="Picture 2" descr="https://img.loigiaihay.com/picture/2022/0322/bai-6.PNG">
            <a:extLst>
              <a:ext uri="{FF2B5EF4-FFF2-40B4-BE49-F238E27FC236}">
                <a16:creationId xmlns:a16="http://schemas.microsoft.com/office/drawing/2014/main" id="{E30DB629-2C75-4781-9D76-ACF552D617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5842" y="2209800"/>
            <a:ext cx="7106898" cy="449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0C8495DF-4924-4D99-A320-671B8C3EEAFB}"/>
              </a:ext>
            </a:extLst>
          </p:cNvPr>
          <p:cNvSpPr/>
          <p:nvPr/>
        </p:nvSpPr>
        <p:spPr>
          <a:xfrm>
            <a:off x="2724311" y="5254270"/>
            <a:ext cx="567955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3600">
                <a:solidFill>
                  <a:srgbClr val="FF0000"/>
                </a:solidFill>
              </a:rPr>
              <a:t>Ta có: </a:t>
            </a:r>
          </a:p>
          <a:p>
            <a:pPr algn="just"/>
            <a:r>
              <a:rPr lang="vi-VN" sz="3600">
                <a:solidFill>
                  <a:srgbClr val="FF0000"/>
                </a:solidFill>
              </a:rPr>
              <a:t>20 – 8 : 4 x 2 = 20 – 2 x 2</a:t>
            </a:r>
          </a:p>
          <a:p>
            <a:pPr algn="just"/>
            <a:r>
              <a:rPr lang="vi-VN" sz="3600">
                <a:solidFill>
                  <a:srgbClr val="FF0000"/>
                </a:solidFill>
              </a:rPr>
              <a:t>                      = 20 – 4</a:t>
            </a:r>
          </a:p>
          <a:p>
            <a:pPr algn="just"/>
            <a:r>
              <a:rPr lang="vi-VN" sz="3600">
                <a:solidFill>
                  <a:srgbClr val="FF0000"/>
                </a:solidFill>
              </a:rPr>
              <a:t>                      = 16</a:t>
            </a:r>
          </a:p>
          <a:p>
            <a:pPr algn="ctr"/>
            <a:r>
              <a:rPr lang="vi-VN" sz="3600">
                <a:solidFill>
                  <a:srgbClr val="FF0000"/>
                </a:solidFill>
              </a:rPr>
              <a:t>Vậy Nam đã tính đúng.</a:t>
            </a:r>
          </a:p>
        </p:txBody>
      </p:sp>
    </p:spTree>
    <p:extLst>
      <p:ext uri="{BB962C8B-B14F-4D97-AF65-F5344CB8AC3E}">
        <p14:creationId xmlns:p14="http://schemas.microsoft.com/office/powerpoint/2010/main" val="2639967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1788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2046</TotalTime>
  <Words>663</Words>
  <Application>Microsoft Office PowerPoint</Application>
  <PresentationFormat>Custom</PresentationFormat>
  <Paragraphs>69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OpenSans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Administrator</cp:lastModifiedBy>
  <cp:revision>611</cp:revision>
  <dcterms:created xsi:type="dcterms:W3CDTF">2022-07-10T01:37:20Z</dcterms:created>
  <dcterms:modified xsi:type="dcterms:W3CDTF">2024-07-02T07:10:19Z</dcterms:modified>
</cp:coreProperties>
</file>