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notesMasterIdLst>
    <p:notesMasterId r:id="rId25"/>
  </p:notesMasterIdLst>
  <p:sldIdLst>
    <p:sldId id="4025" r:id="rId3"/>
    <p:sldId id="296" r:id="rId4"/>
    <p:sldId id="257" r:id="rId5"/>
    <p:sldId id="4023" r:id="rId6"/>
    <p:sldId id="4034" r:id="rId7"/>
    <p:sldId id="4057" r:id="rId8"/>
    <p:sldId id="4035" r:id="rId9"/>
    <p:sldId id="4048" r:id="rId10"/>
    <p:sldId id="256" r:id="rId11"/>
    <p:sldId id="4016" r:id="rId12"/>
    <p:sldId id="4045" r:id="rId13"/>
    <p:sldId id="4050" r:id="rId14"/>
    <p:sldId id="4051" r:id="rId15"/>
    <p:sldId id="4052" r:id="rId16"/>
    <p:sldId id="4055" r:id="rId17"/>
    <p:sldId id="4059" r:id="rId18"/>
    <p:sldId id="4054" r:id="rId19"/>
    <p:sldId id="4042" r:id="rId20"/>
    <p:sldId id="4056" r:id="rId21"/>
    <p:sldId id="4061" r:id="rId22"/>
    <p:sldId id="4062" r:id="rId23"/>
    <p:sldId id="25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微软雅黑" panose="020B0503020204020204" pitchFamily="34" charset="-122"/>
      <p:regular r:id="rId30"/>
      <p:bold r:id="rId31"/>
    </p:embeddedFont>
    <p:embeddedFont>
      <p:font typeface="等线" panose="020B0604020202020204" charset="-122"/>
      <p:regular r:id="rId32"/>
      <p:bold r:id="rId33"/>
    </p:embeddedFont>
    <p:embeddedFont>
      <p:font typeface="宋体" panose="02010600030101010101" pitchFamily="2" charset="-122"/>
      <p:regular r:id="rId34"/>
    </p:embeddedFont>
    <p:embeddedFont>
      <p:font typeface="Sedgwick Ave" panose="020B0604020202020204" charset="0"/>
      <p:regular r:id="rId35"/>
    </p:embeddedFont>
    <p:embeddedFont>
      <p:font typeface="Arial Narrow" panose="020B0606020202030204" pitchFamily="34" charset="0"/>
      <p:regular r:id="rId36"/>
      <p:bold r:id="rId37"/>
      <p:italic r:id="rId38"/>
      <p:boldItalic r:id="rId39"/>
    </p:embeddedFont>
    <p:embeddedFont>
      <p:font typeface="Nunito Black" panose="020B0604020202020204" charset="0"/>
      <p:bold r:id="rId40"/>
      <p:boldItalic r:id="rId41"/>
    </p:embeddedFont>
    <p:embeddedFont>
      <p:font typeface="Arial-Rounded" panose="020B0500000000000000" charset="0"/>
      <p:regular r:id="rId42"/>
      <p:bold r:id="rId43"/>
    </p:embeddedFont>
    <p:embeddedFont>
      <p:font typeface="Bungee" panose="020B0604020202020204" charset="0"/>
      <p:regular r:id="rId44"/>
    </p:embeddedFont>
    <p:embeddedFont>
      <p:font typeface="Sigmar One" panose="020B0604020202020204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73D378"/>
    <a:srgbClr val="FF0066"/>
    <a:srgbClr val="8DDB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1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62995-F88D-4303-9193-05978830F4FC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3A1AF-B840-45CB-9DCA-961E110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3A1AF-B840-45CB-9DCA-961E110AEA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8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967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3A1AF-B840-45CB-9DCA-961E110AEA5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6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"/>
          <p:cNvPicPr>
            <a:picLocks noChangeAspect="1"/>
          </p:cNvPicPr>
          <p:nvPr userDrawn="1"/>
        </p:nvPicPr>
        <p:blipFill>
          <a:blip r:embed="rId2"/>
          <a:srcRect b="15838"/>
          <a:stretch>
            <a:fillRect/>
          </a:stretch>
        </p:blipFill>
        <p:spPr>
          <a:xfrm>
            <a:off x="1" y="8"/>
            <a:ext cx="18326100" cy="10299383"/>
          </a:xfrm>
          <a:prstGeom prst="rect">
            <a:avLst/>
          </a:prstGeom>
        </p:spPr>
      </p:pic>
      <p:sp>
        <p:nvSpPr>
          <p:cNvPr id="12" name="圆角矩形 11"/>
          <p:cNvSpPr/>
          <p:nvPr userDrawn="1"/>
        </p:nvSpPr>
        <p:spPr>
          <a:xfrm>
            <a:off x="614363" y="385764"/>
            <a:ext cx="17202151" cy="95230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</p:spTree>
    <p:extLst>
      <p:ext uri="{BB962C8B-B14F-4D97-AF65-F5344CB8AC3E}">
        <p14:creationId xmlns:p14="http://schemas.microsoft.com/office/powerpoint/2010/main" val="556757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0073C-3C57-78E7-9429-A93D53522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6726D-71DB-40FE-8AB0-F965A7F7AF39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E084B-FC8B-6F1E-E631-97C6CD46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57E53-E863-B79A-8E16-D7A23148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C1AF3-0911-4BF2-B3DD-6853325E83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937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5E903-6C99-4A14-D20A-78B44C52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ABF69-A971-4B3E-8348-ACE4E49696DE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94632-1732-CF60-A77C-D7A431BC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E330-91C1-3850-DA10-717E16DB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25EB0-2D00-4147-B360-6F87B0D4EC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929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4001">
                <a:solidFill>
                  <a:schemeClr val="tx1">
                    <a:tint val="75000"/>
                  </a:schemeClr>
                </a:solidFill>
              </a:defRPr>
            </a:lvl1pPr>
            <a:lvl2pPr marL="914378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75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131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4pPr>
            <a:lvl5pPr marL="3657509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5pPr>
            <a:lvl6pPr marL="4571886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6pPr>
            <a:lvl7pPr marL="5486264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7pPr>
            <a:lvl8pPr marL="6400640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8pPr>
            <a:lvl9pPr marL="7315017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F896B-875C-334C-9222-4081F177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A659-98DE-47EB-978C-43F3A247696D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B5CDE-08A9-20E5-9729-7B9F627F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4E2BD-CB86-42F2-EC73-3F0D6F8F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60601-7DDD-40AA-A616-4479D50401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9426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1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1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0A9B3E-107F-B3A5-4CF5-DEFF45F3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44BC0-5387-434D-A758-E683FEED3085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5DAA8C-2A2F-FA65-5BAC-9657923AC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400972-5D67-8FFD-EB34-84B533F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67DF8-8D71-4362-9A06-C69D40CF67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392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78" indent="0">
              <a:buNone/>
              <a:defRPr sz="4001" b="1"/>
            </a:lvl2pPr>
            <a:lvl3pPr marL="1828755" indent="0">
              <a:buNone/>
              <a:defRPr sz="3600" b="1"/>
            </a:lvl3pPr>
            <a:lvl4pPr marL="2743131" indent="0">
              <a:buNone/>
              <a:defRPr sz="3200" b="1"/>
            </a:lvl4pPr>
            <a:lvl5pPr marL="3657509" indent="0">
              <a:buNone/>
              <a:defRPr sz="3200" b="1"/>
            </a:lvl5pPr>
            <a:lvl6pPr marL="4571886" indent="0">
              <a:buNone/>
              <a:defRPr sz="3200" b="1"/>
            </a:lvl6pPr>
            <a:lvl7pPr marL="5486264" indent="0">
              <a:buNone/>
              <a:defRPr sz="3200" b="1"/>
            </a:lvl7pPr>
            <a:lvl8pPr marL="6400640" indent="0">
              <a:buNone/>
              <a:defRPr sz="3200" b="1"/>
            </a:lvl8pPr>
            <a:lvl9pPr marL="7315017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4800"/>
            </a:lvl1pPr>
            <a:lvl2pPr>
              <a:defRPr sz="4001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4" y="2302670"/>
            <a:ext cx="8083550" cy="95964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78" indent="0">
              <a:buNone/>
              <a:defRPr sz="4001" b="1"/>
            </a:lvl2pPr>
            <a:lvl3pPr marL="1828755" indent="0">
              <a:buNone/>
              <a:defRPr sz="3600" b="1"/>
            </a:lvl3pPr>
            <a:lvl4pPr marL="2743131" indent="0">
              <a:buNone/>
              <a:defRPr sz="3200" b="1"/>
            </a:lvl4pPr>
            <a:lvl5pPr marL="3657509" indent="0">
              <a:buNone/>
              <a:defRPr sz="3200" b="1"/>
            </a:lvl5pPr>
            <a:lvl6pPr marL="4571886" indent="0">
              <a:buNone/>
              <a:defRPr sz="3200" b="1"/>
            </a:lvl6pPr>
            <a:lvl7pPr marL="5486264" indent="0">
              <a:buNone/>
              <a:defRPr sz="3200" b="1"/>
            </a:lvl7pPr>
            <a:lvl8pPr marL="6400640" indent="0">
              <a:buNone/>
              <a:defRPr sz="3200" b="1"/>
            </a:lvl8pPr>
            <a:lvl9pPr marL="7315017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4" y="3262313"/>
            <a:ext cx="8083550" cy="5926932"/>
          </a:xfrm>
        </p:spPr>
        <p:txBody>
          <a:bodyPr/>
          <a:lstStyle>
            <a:lvl1pPr>
              <a:defRPr sz="4800"/>
            </a:lvl1pPr>
            <a:lvl2pPr>
              <a:defRPr sz="4001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551948-29AD-82A1-496B-8E083B100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560BE-9E08-463E-B69A-45776CFAF2DA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80AB1-6EB5-7301-399C-93CB1306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99EDD6-EDB6-F125-8627-0DFB827A9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09309-CE08-4C9D-939B-BA46FBE664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3378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B5D5C7F-08E7-10A6-38D8-7DB74E55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68153-4763-420E-B391-72233766CA3C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014D352-C7AD-21DA-FCF7-71A132B54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CD227FE-178F-68EC-9508-9314E347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F948-B72D-4E22-A2B6-DB3C406996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640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A4DF99E-3A03-7CE6-86C5-F528EB460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58B62-24B8-4C83-9FCE-FE9711C6FB45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1457066-5D72-8FED-0099-506E65AC6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0043845-C463-C388-0749-F8338730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208B3-2D8C-4E5D-BACA-96EC1FEDE4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555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7"/>
          </a:xfrm>
        </p:spPr>
        <p:txBody>
          <a:bodyPr anchor="b"/>
          <a:lstStyle>
            <a:lvl1pPr algn="l">
              <a:defRPr sz="400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9"/>
            <a:ext cx="10223501" cy="8779670"/>
          </a:xfrm>
        </p:spPr>
        <p:txBody>
          <a:bodyPr/>
          <a:lstStyle>
            <a:lvl1pPr>
              <a:defRPr sz="6401"/>
            </a:lvl1pPr>
            <a:lvl2pPr>
              <a:defRPr sz="5600"/>
            </a:lvl2pPr>
            <a:lvl3pPr>
              <a:defRPr sz="4800"/>
            </a:lvl3pPr>
            <a:lvl4pPr>
              <a:defRPr sz="4001"/>
            </a:lvl4pPr>
            <a:lvl5pPr>
              <a:defRPr sz="4001"/>
            </a:lvl5pPr>
            <a:lvl6pPr>
              <a:defRPr sz="4001"/>
            </a:lvl6pPr>
            <a:lvl7pPr>
              <a:defRPr sz="4001"/>
            </a:lvl7pPr>
            <a:lvl8pPr>
              <a:defRPr sz="4001"/>
            </a:lvl8pPr>
            <a:lvl9pPr>
              <a:defRPr sz="40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4"/>
            <a:ext cx="6016626" cy="7036595"/>
          </a:xfrm>
        </p:spPr>
        <p:txBody>
          <a:bodyPr/>
          <a:lstStyle>
            <a:lvl1pPr marL="0" indent="0">
              <a:buNone/>
              <a:defRPr sz="2801"/>
            </a:lvl1pPr>
            <a:lvl2pPr marL="914378" indent="0">
              <a:buNone/>
              <a:defRPr sz="2400"/>
            </a:lvl2pPr>
            <a:lvl3pPr marL="1828755" indent="0">
              <a:buNone/>
              <a:defRPr sz="2000"/>
            </a:lvl3pPr>
            <a:lvl4pPr marL="2743131" indent="0">
              <a:buNone/>
              <a:defRPr sz="1800"/>
            </a:lvl4pPr>
            <a:lvl5pPr marL="3657509" indent="0">
              <a:buNone/>
              <a:defRPr sz="1800"/>
            </a:lvl5pPr>
            <a:lvl6pPr marL="4571886" indent="0">
              <a:buNone/>
              <a:defRPr sz="1800"/>
            </a:lvl6pPr>
            <a:lvl7pPr marL="5486264" indent="0">
              <a:buNone/>
              <a:defRPr sz="1800"/>
            </a:lvl7pPr>
            <a:lvl8pPr marL="6400640" indent="0">
              <a:buNone/>
              <a:defRPr sz="1800"/>
            </a:lvl8pPr>
            <a:lvl9pPr marL="7315017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AD316B4-F833-8348-3761-95068D472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671BE-39CB-4A25-A4FE-6821FB378FD9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4B9F8C-8AA3-ACFC-7A45-D67486A6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EA40C0-D895-274E-156B-CD08B07B1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61CC8-5E7C-46EE-BEB3-250730F06C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026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1"/>
            <a:ext cx="10972800" cy="850109"/>
          </a:xfrm>
        </p:spPr>
        <p:txBody>
          <a:bodyPr anchor="b"/>
          <a:lstStyle>
            <a:lvl1pPr algn="l">
              <a:defRPr sz="400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 rtlCol="0">
            <a:normAutofit/>
          </a:bodyPr>
          <a:lstStyle>
            <a:lvl1pPr marL="0" indent="0">
              <a:buNone/>
              <a:defRPr sz="6401"/>
            </a:lvl1pPr>
            <a:lvl2pPr marL="914378" indent="0">
              <a:buNone/>
              <a:defRPr sz="5600"/>
            </a:lvl2pPr>
            <a:lvl3pPr marL="1828755" indent="0">
              <a:buNone/>
              <a:defRPr sz="4800"/>
            </a:lvl3pPr>
            <a:lvl4pPr marL="2743131" indent="0">
              <a:buNone/>
              <a:defRPr sz="4001"/>
            </a:lvl4pPr>
            <a:lvl5pPr marL="3657509" indent="0">
              <a:buNone/>
              <a:defRPr sz="4001"/>
            </a:lvl5pPr>
            <a:lvl6pPr marL="4571886" indent="0">
              <a:buNone/>
              <a:defRPr sz="4001"/>
            </a:lvl6pPr>
            <a:lvl7pPr marL="5486264" indent="0">
              <a:buNone/>
              <a:defRPr sz="4001"/>
            </a:lvl7pPr>
            <a:lvl8pPr marL="6400640" indent="0">
              <a:buNone/>
              <a:defRPr sz="4001"/>
            </a:lvl8pPr>
            <a:lvl9pPr marL="7315017" indent="0">
              <a:buNone/>
              <a:defRPr sz="4001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8"/>
            <a:ext cx="10972800" cy="1207295"/>
          </a:xfrm>
        </p:spPr>
        <p:txBody>
          <a:bodyPr/>
          <a:lstStyle>
            <a:lvl1pPr marL="0" indent="0">
              <a:buNone/>
              <a:defRPr sz="2801"/>
            </a:lvl1pPr>
            <a:lvl2pPr marL="914378" indent="0">
              <a:buNone/>
              <a:defRPr sz="2400"/>
            </a:lvl2pPr>
            <a:lvl3pPr marL="1828755" indent="0">
              <a:buNone/>
              <a:defRPr sz="2000"/>
            </a:lvl3pPr>
            <a:lvl4pPr marL="2743131" indent="0">
              <a:buNone/>
              <a:defRPr sz="1800"/>
            </a:lvl4pPr>
            <a:lvl5pPr marL="3657509" indent="0">
              <a:buNone/>
              <a:defRPr sz="1800"/>
            </a:lvl5pPr>
            <a:lvl6pPr marL="4571886" indent="0">
              <a:buNone/>
              <a:defRPr sz="1800"/>
            </a:lvl6pPr>
            <a:lvl7pPr marL="5486264" indent="0">
              <a:buNone/>
              <a:defRPr sz="1800"/>
            </a:lvl7pPr>
            <a:lvl8pPr marL="6400640" indent="0">
              <a:buNone/>
              <a:defRPr sz="1800"/>
            </a:lvl8pPr>
            <a:lvl9pPr marL="7315017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C73038-04FB-D352-774E-42EE96513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DC735-C5D4-41B4-B87A-DC08C0D2A796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7AC166-0CB6-306E-7F5D-659E0AA4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8531BA-990E-7770-0466-C420EC9F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0E218-AC52-470C-A312-51F42F9C8A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276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807B8-709E-C7E6-490F-F3A03D688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7671E-31C2-49A2-B3D6-A8AF87A2CD73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A2479-11B2-F62E-B040-359F464D8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08B19-1C06-8066-2A85-4D260406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6C8FC-7EB7-48EA-96EE-E2B7F03B84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237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BECA2-0891-2268-CCD7-980FABED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BE95D-03A0-444D-9F54-80236D5BF7C8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C5C5-B485-F995-EB22-20E117C4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32A24-D8C8-80EF-3020-7D0F588B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03F42-8E17-484E-9D5A-7241AD98D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5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6929E40-965E-0AAF-CFC9-7117265BA81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412751"/>
            <a:ext cx="16459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D4AA341-B930-AEE8-0913-B02A2CF356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2400302"/>
            <a:ext cx="16459200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97B1-64A4-7307-65E0-58206F117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EBEBE9-29EB-434B-80F3-DDA3C6A065AD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2369D-3243-7613-20EC-C48112509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45D7B-01DB-E4DD-C386-F211D2D12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9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D38822-DFE3-4F4A-A235-5EDA5F6834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85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5pPr>
      <a:lvl6pPr marL="914378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6pPr>
      <a:lvl7pPr marL="1828755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7pPr>
      <a:lvl8pPr marL="2743131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8pPr>
      <a:lvl9pPr marL="3657509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9pPr>
    </p:titleStyle>
    <p:bodyStyle>
      <a:lvl1pPr marL="685784" indent="-6857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401" kern="1200">
          <a:solidFill>
            <a:schemeClr val="tx1"/>
          </a:solidFill>
          <a:latin typeface="+mn-lt"/>
          <a:ea typeface="+mn-ea"/>
          <a:cs typeface="+mn-cs"/>
        </a:defRPr>
      </a:lvl1pPr>
      <a:lvl2pPr marL="1485863" indent="-5714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943" indent="-4571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321" indent="-4571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001" kern="1200">
          <a:solidFill>
            <a:schemeClr val="tx1"/>
          </a:solidFill>
          <a:latin typeface="+mn-lt"/>
          <a:ea typeface="+mn-ea"/>
          <a:cs typeface="+mn-cs"/>
        </a:defRPr>
      </a:lvl4pPr>
      <a:lvl5pPr marL="4114697" indent="-4571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4001" kern="1200">
          <a:solidFill>
            <a:schemeClr val="tx1"/>
          </a:solidFill>
          <a:latin typeface="+mn-lt"/>
          <a:ea typeface="+mn-ea"/>
          <a:cs typeface="+mn-cs"/>
        </a:defRPr>
      </a:lvl5pPr>
      <a:lvl6pPr marL="5029074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6pPr>
      <a:lvl7pPr marL="5943452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7pPr>
      <a:lvl8pPr marL="6857829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8pPr>
      <a:lvl9pPr marL="7772205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78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55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131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509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886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264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640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017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6.png"/><Relationship Id="rId7" Type="http://schemas.openxmlformats.org/officeDocument/2006/relationships/image" Target="../media/image8.sv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.png"/><Relationship Id="rId10" Type="http://schemas.openxmlformats.org/officeDocument/2006/relationships/image" Target="../media/image39.png"/><Relationship Id="rId9" Type="http://schemas.openxmlformats.org/officeDocument/2006/relationships/image" Target="../media/image38.png"/><Relationship Id="rId14" Type="http://schemas.openxmlformats.org/officeDocument/2006/relationships/image" Target="../media/image3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3.svg"/><Relationship Id="rId18" Type="http://schemas.openxmlformats.org/officeDocument/2006/relationships/image" Target="../media/image55.png"/><Relationship Id="rId3" Type="http://schemas.openxmlformats.org/officeDocument/2006/relationships/image" Target="../media/image73.svg"/><Relationship Id="rId21" Type="http://schemas.openxmlformats.org/officeDocument/2006/relationships/image" Target="../media/image91.svg"/><Relationship Id="rId7" Type="http://schemas.openxmlformats.org/officeDocument/2006/relationships/image" Target="../media/image77.svg"/><Relationship Id="rId12" Type="http://schemas.openxmlformats.org/officeDocument/2006/relationships/image" Target="../media/image52.png"/><Relationship Id="rId17" Type="http://schemas.openxmlformats.org/officeDocument/2006/relationships/image" Target="../media/image87.svg"/><Relationship Id="rId2" Type="http://schemas.openxmlformats.org/officeDocument/2006/relationships/image" Target="../media/image47.png"/><Relationship Id="rId16" Type="http://schemas.openxmlformats.org/officeDocument/2006/relationships/image" Target="../media/image54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81.svg"/><Relationship Id="rId24" Type="http://schemas.openxmlformats.org/officeDocument/2006/relationships/image" Target="../media/image58.png"/><Relationship Id="rId5" Type="http://schemas.openxmlformats.org/officeDocument/2006/relationships/image" Target="../media/image75.svg"/><Relationship Id="rId15" Type="http://schemas.openxmlformats.org/officeDocument/2006/relationships/image" Target="../media/image85.svg"/><Relationship Id="rId23" Type="http://schemas.openxmlformats.org/officeDocument/2006/relationships/image" Target="../media/image93.svg"/><Relationship Id="rId10" Type="http://schemas.openxmlformats.org/officeDocument/2006/relationships/image" Target="../media/image51.png"/><Relationship Id="rId19" Type="http://schemas.openxmlformats.org/officeDocument/2006/relationships/image" Target="../media/image89.svg"/><Relationship Id="rId4" Type="http://schemas.openxmlformats.org/officeDocument/2006/relationships/image" Target="../media/image48.png"/><Relationship Id="rId9" Type="http://schemas.openxmlformats.org/officeDocument/2006/relationships/image" Target="../media/image79.svg"/><Relationship Id="rId14" Type="http://schemas.openxmlformats.org/officeDocument/2006/relationships/image" Target="../media/image53.png"/><Relationship Id="rId22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.jpg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8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12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4.sv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9852D9DC-4DF7-C172-4B7B-5BA4B479B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59" y="330525"/>
            <a:ext cx="18520553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36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ỦY BAN NHÂN DÂN HUYỆN PHÚ XUYÊN</a:t>
            </a:r>
            <a:endParaRPr lang="en-US" altLang="en-US" sz="3600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3600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TRƯỜNG TIỂU HỌC CHUYÊN MỸ</a:t>
            </a:r>
            <a:endParaRPr lang="vi-VN" altLang="en-US" sz="3600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C8ECC5C0-F8E5-4007-AC73-0F4A76C16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8" y="-62526"/>
            <a:ext cx="2295330" cy="2295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184F089-4B97-5256-206B-77C53E76E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91" y="1889952"/>
            <a:ext cx="18520553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CHÀO MỪNG HỘI THI GIÁO VIÊN DẠY GIỎI</a:t>
            </a:r>
            <a:endParaRPr lang="vi-VN" alt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D01C675-83A3-A78F-80AB-0D8081CC9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2" y="3162300"/>
            <a:ext cx="18288001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8000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LỚP 3</a:t>
            </a:r>
            <a:endParaRPr lang="vi-VN" altLang="en-US" sz="8000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D07D60-458E-14C8-6081-05D071AA6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610100"/>
            <a:ext cx="1585992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BỘ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SÁCH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: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KẾT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NỐI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TRI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THỨC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VỚI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CUỘC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SỐNG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TIẾNG VIỆT</a:t>
            </a: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LUYỆN TẬP: MỞ RỘNG VỐN TỪ VỀ NGHỀ NGHIỆP</a:t>
            </a: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;</a:t>
            </a: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CÂU HỎI</a:t>
            </a:r>
            <a:endParaRPr lang="vi-VN" altLang="en-US" sz="4500" b="1" dirty="0">
              <a:solidFill>
                <a:srgbClr val="FF000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AEA2974-3B5F-8CC9-053C-CE2915D66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68" y="8156591"/>
            <a:ext cx="18520553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Giáo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viên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dạy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: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Nguyễn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Thị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Hạnh</a:t>
            </a:r>
            <a:endParaRPr lang="en-US" altLang="en-US" sz="4800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Trường </a:t>
            </a: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Tiểu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học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Chuyên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Mỹ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-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huyện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Phú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Xuyên</a:t>
            </a:r>
            <a:r>
              <a:rPr lang="en-US" altLang="en-US" sz="4800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- TP. </a:t>
            </a: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Hà</a:t>
            </a:r>
            <a:r>
              <a:rPr lang="en-US" altLang="en-US" sz="480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</a:t>
            </a:r>
            <a:r>
              <a:rPr lang="en-US" altLang="en-US" sz="4800" dirty="0" err="1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Nội</a:t>
            </a:r>
            <a:endParaRPr lang="vi-VN" altLang="en-US" sz="4800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31">
            <a:extLst>
              <a:ext uri="{FF2B5EF4-FFF2-40B4-BE49-F238E27FC236}">
                <a16:creationId xmlns:a16="http://schemas.microsoft.com/office/drawing/2014/main" id="{BFC0BA77-814D-D3C3-2C35-95EFBFFC5EDF}"/>
              </a:ext>
            </a:extLst>
          </p:cNvPr>
          <p:cNvSpPr/>
          <p:nvPr/>
        </p:nvSpPr>
        <p:spPr>
          <a:xfrm>
            <a:off x="-2286000" y="0"/>
            <a:ext cx="22479000" cy="102870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rgbClr val="F46F18"/>
              </a:solidFill>
              <a:latin typeface="Sigmar One" panose="00000500000000000000" pitchFamily="2" charset="0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711200" y="449128"/>
            <a:ext cx="16459200" cy="9258671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887484" y="6967584"/>
            <a:ext cx="3120251" cy="33194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3507" y="5272332"/>
            <a:ext cx="4653618" cy="46113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977484">
            <a:off x="14605524" y="-235375"/>
            <a:ext cx="3684173" cy="39887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33104" y="-196789"/>
            <a:ext cx="3776472" cy="3911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66778">
            <a:off x="11293918" y="818042"/>
            <a:ext cx="2576500" cy="283414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38200" y="874214"/>
            <a:ext cx="8512309" cy="2139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98"/>
              </a:lnSpc>
            </a:pPr>
            <a:r>
              <a:rPr lang="en-US" sz="9600" dirty="0" err="1">
                <a:solidFill>
                  <a:srgbClr val="680100"/>
                </a:solidFill>
                <a:latin typeface="Bungee"/>
              </a:rPr>
              <a:t>TRÒ</a:t>
            </a:r>
            <a:r>
              <a:rPr lang="en-US" sz="9600" dirty="0">
                <a:solidFill>
                  <a:srgbClr val="680100"/>
                </a:solidFill>
                <a:latin typeface="Bungee"/>
              </a:rPr>
              <a:t> </a:t>
            </a:r>
            <a:r>
              <a:rPr lang="en-US" sz="9600" dirty="0" err="1">
                <a:solidFill>
                  <a:srgbClr val="680100"/>
                </a:solidFill>
                <a:latin typeface="Bungee"/>
              </a:rPr>
              <a:t>CHƠI</a:t>
            </a:r>
            <a:endParaRPr lang="en-US" sz="9600" dirty="0">
              <a:solidFill>
                <a:srgbClr val="680100"/>
              </a:solidFill>
              <a:latin typeface="Bunge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743200" y="3979664"/>
            <a:ext cx="14427199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8"/>
              </a:lnSpc>
            </a:pPr>
            <a:r>
              <a:rPr lang="en-US" sz="20800" b="1" spc="720" dirty="0" err="1">
                <a:solidFill>
                  <a:srgbClr val="3A872B"/>
                </a:solidFill>
                <a:latin typeface="Sedgwick Ave"/>
              </a:rPr>
              <a:t>Truyền</a:t>
            </a:r>
            <a:r>
              <a:rPr lang="en-US" sz="20800" b="1" spc="72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20800" b="1" spc="720" dirty="0" err="1">
                <a:solidFill>
                  <a:srgbClr val="3A872B"/>
                </a:solidFill>
                <a:latin typeface="Sedgwick Ave"/>
              </a:rPr>
              <a:t>điện</a:t>
            </a:r>
            <a:endParaRPr lang="en-US" sz="20800" b="1" spc="720" dirty="0">
              <a:solidFill>
                <a:srgbClr val="3A872B"/>
              </a:solidFill>
              <a:latin typeface="Sedgwick Av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404FDD-2A2A-E1A7-1D66-3AA4B8336815}"/>
              </a:ext>
            </a:extLst>
          </p:cNvPr>
          <p:cNvSpPr txBox="1"/>
          <p:nvPr/>
        </p:nvSpPr>
        <p:spPr>
          <a:xfrm>
            <a:off x="5057125" y="6589953"/>
            <a:ext cx="10915152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8"/>
              </a:lnSpc>
            </a:pPr>
            <a:r>
              <a:rPr lang="en-US" sz="12000" spc="720" dirty="0">
                <a:solidFill>
                  <a:srgbClr val="7030A0"/>
                </a:solidFill>
                <a:latin typeface="Sedgwick Ave"/>
              </a:rPr>
              <a:t>=</a:t>
            </a:r>
            <a:r>
              <a:rPr lang="en-US" sz="12000" spc="72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12000" spc="72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âm</a:t>
            </a:r>
            <a:r>
              <a:rPr lang="en-US" sz="12000" spc="72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 </a:t>
            </a:r>
            <a:r>
              <a:rPr lang="en-US" sz="12000" spc="72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nhạc</a:t>
            </a:r>
            <a:r>
              <a:rPr lang="en-US" sz="12000" spc="72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0678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300387" y="152400"/>
            <a:ext cx="17225613" cy="98679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1125200" y="114770"/>
            <a:ext cx="6857999" cy="276532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909987" y="1744980"/>
            <a:ext cx="14711013" cy="4389120"/>
            <a:chOff x="144378" y="1276178"/>
            <a:chExt cx="11591224" cy="2926080"/>
          </a:xfrm>
        </p:grpSpPr>
        <p:sp>
          <p:nvSpPr>
            <p:cNvPr id="8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311442" y="1639013"/>
              <a:ext cx="10424160" cy="1585451"/>
            </a:xfrm>
            <a:custGeom>
              <a:avLst/>
              <a:gdLst>
                <a:gd name="connsiteX0" fmla="*/ 0 w 10424160"/>
                <a:gd name="connsiteY0" fmla="*/ 264247 h 1585451"/>
                <a:gd name="connsiteX1" fmla="*/ 264247 w 10424160"/>
                <a:gd name="connsiteY1" fmla="*/ 0 h 1585451"/>
                <a:gd name="connsiteX2" fmla="*/ 10159913 w 10424160"/>
                <a:gd name="connsiteY2" fmla="*/ 0 h 1585451"/>
                <a:gd name="connsiteX3" fmla="*/ 10424160 w 10424160"/>
                <a:gd name="connsiteY3" fmla="*/ 264247 h 1585451"/>
                <a:gd name="connsiteX4" fmla="*/ 10424160 w 10424160"/>
                <a:gd name="connsiteY4" fmla="*/ 1321204 h 1585451"/>
                <a:gd name="connsiteX5" fmla="*/ 10159913 w 10424160"/>
                <a:gd name="connsiteY5" fmla="*/ 1585451 h 1585451"/>
                <a:gd name="connsiteX6" fmla="*/ 264247 w 10424160"/>
                <a:gd name="connsiteY6" fmla="*/ 1585451 h 1585451"/>
                <a:gd name="connsiteX7" fmla="*/ 0 w 10424160"/>
                <a:gd name="connsiteY7" fmla="*/ 1321204 h 1585451"/>
                <a:gd name="connsiteX8" fmla="*/ 0 w 10424160"/>
                <a:gd name="connsiteY8" fmla="*/ 264247 h 15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1585451" fill="none" extrusionOk="0">
                  <a:moveTo>
                    <a:pt x="0" y="264247"/>
                  </a:moveTo>
                  <a:cubicBezTo>
                    <a:pt x="-14130" y="119983"/>
                    <a:pt x="120693" y="2135"/>
                    <a:pt x="264247" y="0"/>
                  </a:cubicBezTo>
                  <a:cubicBezTo>
                    <a:pt x="3807967" y="60018"/>
                    <a:pt x="8892481" y="-77971"/>
                    <a:pt x="10159913" y="0"/>
                  </a:cubicBezTo>
                  <a:cubicBezTo>
                    <a:pt x="10322225" y="-11687"/>
                    <a:pt x="10414455" y="107798"/>
                    <a:pt x="10424160" y="264247"/>
                  </a:cubicBezTo>
                  <a:cubicBezTo>
                    <a:pt x="10462604" y="647765"/>
                    <a:pt x="10507242" y="1110018"/>
                    <a:pt x="10424160" y="1321204"/>
                  </a:cubicBezTo>
                  <a:cubicBezTo>
                    <a:pt x="10428665" y="1466684"/>
                    <a:pt x="10307481" y="1579410"/>
                    <a:pt x="10159913" y="1585451"/>
                  </a:cubicBezTo>
                  <a:cubicBezTo>
                    <a:pt x="5587529" y="1698318"/>
                    <a:pt x="4340756" y="1491078"/>
                    <a:pt x="264247" y="1585451"/>
                  </a:cubicBezTo>
                  <a:cubicBezTo>
                    <a:pt x="120327" y="1585903"/>
                    <a:pt x="20709" y="1467712"/>
                    <a:pt x="0" y="1321204"/>
                  </a:cubicBezTo>
                  <a:cubicBezTo>
                    <a:pt x="18799" y="1177503"/>
                    <a:pt x="65645" y="424982"/>
                    <a:pt x="0" y="264247"/>
                  </a:cubicBezTo>
                  <a:close/>
                </a:path>
                <a:path w="10424160" h="1585451" stroke="0" extrusionOk="0">
                  <a:moveTo>
                    <a:pt x="0" y="264247"/>
                  </a:moveTo>
                  <a:cubicBezTo>
                    <a:pt x="-10190" y="121184"/>
                    <a:pt x="111995" y="-39"/>
                    <a:pt x="264247" y="0"/>
                  </a:cubicBezTo>
                  <a:cubicBezTo>
                    <a:pt x="1613805" y="39249"/>
                    <a:pt x="6194711" y="1994"/>
                    <a:pt x="10159913" y="0"/>
                  </a:cubicBezTo>
                  <a:cubicBezTo>
                    <a:pt x="10305250" y="2249"/>
                    <a:pt x="10448951" y="124056"/>
                    <a:pt x="10424160" y="264247"/>
                  </a:cubicBezTo>
                  <a:cubicBezTo>
                    <a:pt x="10344977" y="431715"/>
                    <a:pt x="10409587" y="850113"/>
                    <a:pt x="10424160" y="1321204"/>
                  </a:cubicBezTo>
                  <a:cubicBezTo>
                    <a:pt x="10441778" y="1464748"/>
                    <a:pt x="10321296" y="1563794"/>
                    <a:pt x="10159913" y="1585451"/>
                  </a:cubicBezTo>
                  <a:cubicBezTo>
                    <a:pt x="8079602" y="1653447"/>
                    <a:pt x="4708473" y="1601626"/>
                    <a:pt x="264247" y="1585451"/>
                  </a:cubicBezTo>
                  <a:cubicBezTo>
                    <a:pt x="137068" y="1582302"/>
                    <a:pt x="17721" y="1463364"/>
                    <a:pt x="0" y="1321204"/>
                  </a:cubicBezTo>
                  <a:cubicBezTo>
                    <a:pt x="-88406" y="1135388"/>
                    <a:pt x="-39144" y="605309"/>
                    <a:pt x="0" y="264247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xmlns="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3DFD9DB-8ECD-4A20-A7BB-D3009369CC13}"/>
              </a:ext>
            </a:extLst>
          </p:cNvPr>
          <p:cNvSpPr txBox="1"/>
          <p:nvPr/>
        </p:nvSpPr>
        <p:spPr>
          <a:xfrm>
            <a:off x="5181600" y="2826486"/>
            <a:ext cx="8486270" cy="1250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en-US" sz="66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Bác</a:t>
            </a:r>
            <a:r>
              <a:rPr lang="en-US" sz="66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làm</a:t>
            </a:r>
            <a:r>
              <a:rPr lang="en-US" sz="66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nghề</a:t>
            </a:r>
            <a:r>
              <a:rPr lang="en-US" sz="66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gì</a:t>
            </a:r>
            <a:r>
              <a:rPr lang="en-US" sz="66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ạ ?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5" y="-23070376"/>
            <a:ext cx="1658589" cy="1658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D5A5042-F1E3-4C10-94E9-85CEFC0F70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24" y="5570500"/>
            <a:ext cx="9583776" cy="42973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5400000">
            <a:off x="-1916062" y="2236839"/>
            <a:ext cx="6857999" cy="27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C73146-B91A-4C54-B7DA-A96057DA31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06" b="95027" l="48939" r="964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72"/>
          <a:stretch/>
        </p:blipFill>
        <p:spPr>
          <a:xfrm>
            <a:off x="14944320" y="3187302"/>
            <a:ext cx="3334557" cy="70615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CE406E-C46D-438F-ABFE-9190D2E1F9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2" y="-3619500"/>
            <a:ext cx="16916401" cy="18440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AF00E4-EA93-4F37-BE80-837ACABD6B65}"/>
              </a:ext>
            </a:extLst>
          </p:cNvPr>
          <p:cNvSpPr txBox="1"/>
          <p:nvPr/>
        </p:nvSpPr>
        <p:spPr>
          <a:xfrm>
            <a:off x="1828800" y="1783259"/>
            <a:ext cx="1310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Tìm từ được dùng để hỏi trong mỗi câu dưới đây: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49BA1D-B330-402E-A7FB-14D918A45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548" y="3467100"/>
            <a:ext cx="11299052" cy="5557391"/>
          </a:xfrm>
          <a:prstGeom prst="rect">
            <a:avLst/>
          </a:prstGeom>
        </p:spPr>
      </p:pic>
      <p:cxnSp>
        <p:nvCxnSpPr>
          <p:cNvPr id="5" name="Straight Connector 4"/>
          <p:cNvCxnSpPr>
            <a:endCxn id="7" idx="2"/>
          </p:cNvCxnSpPr>
          <p:nvPr/>
        </p:nvCxnSpPr>
        <p:spPr>
          <a:xfrm>
            <a:off x="3733800" y="2552700"/>
            <a:ext cx="4648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20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FC2F792A-0BF2-46C7-BB40-7EC6AE613B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1234" y="-4039764"/>
            <a:ext cx="10461823" cy="18191707"/>
          </a:xfrm>
          <a:prstGeom prst="rect">
            <a:avLst/>
          </a:prstGeom>
        </p:spPr>
      </p:pic>
      <p:sp>
        <p:nvSpPr>
          <p:cNvPr id="4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5788018" y="-3470280"/>
            <a:ext cx="6267003" cy="16294564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13">
            <a:extLst>
              <a:ext uri="{FF2B5EF4-FFF2-40B4-BE49-F238E27FC236}">
                <a16:creationId xmlns:a16="http://schemas.microsoft.com/office/drawing/2014/main" id="{E2D3FE59-A997-4A6C-A18F-B840F249C6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11206378" y="7048500"/>
            <a:ext cx="7078993" cy="2825221"/>
          </a:xfrm>
          <a:prstGeom prst="rect">
            <a:avLst/>
          </a:prstGeom>
        </p:spPr>
      </p:pic>
      <p:pic>
        <p:nvPicPr>
          <p:cNvPr id="6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37" y="434598"/>
            <a:ext cx="2029153" cy="1890603"/>
          </a:xfrm>
          <a:prstGeom prst="rect">
            <a:avLst/>
          </a:prstGeom>
        </p:spPr>
      </p:pic>
      <p:sp>
        <p:nvSpPr>
          <p:cNvPr id="7" name="文本框 15">
            <a:extLst>
              <a:ext uri="{FF2B5EF4-FFF2-40B4-BE49-F238E27FC236}">
                <a16:creationId xmlns:a16="http://schemas.microsoft.com/office/drawing/2014/main" id="{3E48F18C-2CA2-4207-AB37-BEFE9C273EB3}"/>
              </a:ext>
            </a:extLst>
          </p:cNvPr>
          <p:cNvSpPr txBox="1"/>
          <p:nvPr/>
        </p:nvSpPr>
        <p:spPr>
          <a:xfrm>
            <a:off x="1600200" y="3608012"/>
            <a:ext cx="15207734" cy="18620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15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a. </a:t>
            </a:r>
            <a:r>
              <a:rPr kumimoji="1" lang="en-US" altLang="zh-CN" sz="11500" b="1" i="0" u="none" strike="noStrike" kern="120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Bố</a:t>
            </a:r>
            <a:r>
              <a:rPr kumimoji="1" lang="en-US" altLang="zh-CN" sz="115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11500" b="1" i="0" u="none" strike="noStrike" kern="1200" normalizeH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cậu</a:t>
            </a:r>
            <a:r>
              <a:rPr kumimoji="1" lang="en-US" altLang="zh-CN" sz="115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11500" b="1" i="0" u="none" strike="noStrike" kern="1200" normalizeH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làm</a:t>
            </a:r>
            <a:r>
              <a:rPr kumimoji="1" lang="en-US" altLang="zh-CN" sz="115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11500" b="1" i="0" u="none" strike="noStrike" kern="1200" normalizeH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nghề</a:t>
            </a:r>
            <a:r>
              <a:rPr kumimoji="1" lang="en-US" altLang="zh-CN" sz="115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11500" b="1" i="0" u="none" strike="noStrike" kern="1200" normalizeH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gì</a:t>
            </a:r>
            <a:r>
              <a:rPr kumimoji="1" lang="en-US" altLang="zh-CN" sz="115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UTM Showcard" panose="02040603050506020204" pitchFamily="18" charset="0"/>
                <a:ea typeface="小单纯体" panose="02010601030101010101" pitchFamily="2" charset="-122"/>
                <a:cs typeface="微软雅黑" panose="020B0503020204020204" pitchFamily="34" charset="-122"/>
              </a:rPr>
              <a:t> ?</a:t>
            </a:r>
            <a:endParaRPr kumimoji="1" lang="zh-CN" altLang="en-US" sz="115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UTM Showcard" panose="02040603050506020204" pitchFamily="18" charset="0"/>
              <a:ea typeface="小单纯体" panose="02010601030101010101" pitchFamily="2" charset="-122"/>
              <a:cs typeface="微软雅黑" panose="020B0503020204020204" pitchFamily="34" charset="-122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AE044449-805B-4F75-8926-637B4628EC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4478000" y="-218661"/>
            <a:ext cx="3500993" cy="2255948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:a16="http://schemas.microsoft.com/office/drawing/2014/main" id="{87F5A154-FA34-44C4-9678-D6C3076FEF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5001107" y="434598"/>
            <a:ext cx="2093924" cy="1349269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F1C2495A-6B1E-4A3A-BE3D-6D0E4AF58C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1214261" y="495430"/>
            <a:ext cx="2093924" cy="134926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4E8876DE-3A54-4979-8DF5-BB2DACBA7E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15780696" y="1981984"/>
            <a:ext cx="2054476" cy="132385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13173383" y="3563022"/>
            <a:ext cx="1457017" cy="2025048"/>
          </a:xfrm>
          <a:prstGeom prst="ellipse">
            <a:avLst/>
          </a:prstGeom>
          <a:solidFill>
            <a:srgbClr val="FF0066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AAD30F-6FFC-4002-8F85-BB34B8220D68}"/>
              </a:ext>
            </a:extLst>
          </p:cNvPr>
          <p:cNvSpPr txBox="1"/>
          <p:nvPr/>
        </p:nvSpPr>
        <p:spPr>
          <a:xfrm>
            <a:off x="2133600" y="2400300"/>
            <a:ext cx="120252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M: 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a: 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Từ</a:t>
            </a:r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để</a:t>
            </a:r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hỏi</a:t>
            </a:r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từ</a:t>
            </a:r>
            <a:r>
              <a:rPr lang="en-US" sz="6600" b="1" i="0" dirty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“</a:t>
            </a:r>
            <a:r>
              <a:rPr lang="en-US" sz="6600" b="1" i="0" dirty="0" err="1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lang="en-US" sz="6600" b="1" i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”.</a:t>
            </a:r>
            <a:endParaRPr lang="en-US" sz="6600" b="1" dirty="0">
              <a:solidFill>
                <a:srgbClr val="00206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4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425078" y="266700"/>
            <a:ext cx="17759013" cy="98298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0441695" y="486391"/>
            <a:ext cx="7770105" cy="31331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471195" y="2095500"/>
            <a:ext cx="17283405" cy="5696835"/>
            <a:chOff x="261452" y="2274222"/>
            <a:chExt cx="11846304" cy="2926080"/>
          </a:xfrm>
        </p:grpSpPr>
        <p:sp>
          <p:nvSpPr>
            <p:cNvPr id="6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683596" y="2684845"/>
              <a:ext cx="10424160" cy="1585451"/>
            </a:xfrm>
            <a:custGeom>
              <a:avLst/>
              <a:gdLst>
                <a:gd name="connsiteX0" fmla="*/ 0 w 10424160"/>
                <a:gd name="connsiteY0" fmla="*/ 264247 h 1585451"/>
                <a:gd name="connsiteX1" fmla="*/ 264247 w 10424160"/>
                <a:gd name="connsiteY1" fmla="*/ 0 h 1585451"/>
                <a:gd name="connsiteX2" fmla="*/ 10159913 w 10424160"/>
                <a:gd name="connsiteY2" fmla="*/ 0 h 1585451"/>
                <a:gd name="connsiteX3" fmla="*/ 10424160 w 10424160"/>
                <a:gd name="connsiteY3" fmla="*/ 264247 h 1585451"/>
                <a:gd name="connsiteX4" fmla="*/ 10424160 w 10424160"/>
                <a:gd name="connsiteY4" fmla="*/ 1321204 h 1585451"/>
                <a:gd name="connsiteX5" fmla="*/ 10159913 w 10424160"/>
                <a:gd name="connsiteY5" fmla="*/ 1585451 h 1585451"/>
                <a:gd name="connsiteX6" fmla="*/ 264247 w 10424160"/>
                <a:gd name="connsiteY6" fmla="*/ 1585451 h 1585451"/>
                <a:gd name="connsiteX7" fmla="*/ 0 w 10424160"/>
                <a:gd name="connsiteY7" fmla="*/ 1321204 h 1585451"/>
                <a:gd name="connsiteX8" fmla="*/ 0 w 10424160"/>
                <a:gd name="connsiteY8" fmla="*/ 264247 h 15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1585451" fill="none" extrusionOk="0">
                  <a:moveTo>
                    <a:pt x="0" y="264247"/>
                  </a:moveTo>
                  <a:cubicBezTo>
                    <a:pt x="-14130" y="119983"/>
                    <a:pt x="120693" y="2135"/>
                    <a:pt x="264247" y="0"/>
                  </a:cubicBezTo>
                  <a:cubicBezTo>
                    <a:pt x="3807967" y="60018"/>
                    <a:pt x="8892481" y="-77971"/>
                    <a:pt x="10159913" y="0"/>
                  </a:cubicBezTo>
                  <a:cubicBezTo>
                    <a:pt x="10322225" y="-11687"/>
                    <a:pt x="10414455" y="107798"/>
                    <a:pt x="10424160" y="264247"/>
                  </a:cubicBezTo>
                  <a:cubicBezTo>
                    <a:pt x="10462604" y="647765"/>
                    <a:pt x="10507242" y="1110018"/>
                    <a:pt x="10424160" y="1321204"/>
                  </a:cubicBezTo>
                  <a:cubicBezTo>
                    <a:pt x="10428665" y="1466684"/>
                    <a:pt x="10307481" y="1579410"/>
                    <a:pt x="10159913" y="1585451"/>
                  </a:cubicBezTo>
                  <a:cubicBezTo>
                    <a:pt x="5587529" y="1698318"/>
                    <a:pt x="4340756" y="1491078"/>
                    <a:pt x="264247" y="1585451"/>
                  </a:cubicBezTo>
                  <a:cubicBezTo>
                    <a:pt x="120327" y="1585903"/>
                    <a:pt x="20709" y="1467712"/>
                    <a:pt x="0" y="1321204"/>
                  </a:cubicBezTo>
                  <a:cubicBezTo>
                    <a:pt x="18799" y="1177503"/>
                    <a:pt x="65645" y="424982"/>
                    <a:pt x="0" y="264247"/>
                  </a:cubicBezTo>
                  <a:close/>
                </a:path>
                <a:path w="10424160" h="1585451" stroke="0" extrusionOk="0">
                  <a:moveTo>
                    <a:pt x="0" y="264247"/>
                  </a:moveTo>
                  <a:cubicBezTo>
                    <a:pt x="-10190" y="121184"/>
                    <a:pt x="111995" y="-39"/>
                    <a:pt x="264247" y="0"/>
                  </a:cubicBezTo>
                  <a:cubicBezTo>
                    <a:pt x="1613805" y="39249"/>
                    <a:pt x="6194711" y="1994"/>
                    <a:pt x="10159913" y="0"/>
                  </a:cubicBezTo>
                  <a:cubicBezTo>
                    <a:pt x="10305250" y="2249"/>
                    <a:pt x="10448951" y="124056"/>
                    <a:pt x="10424160" y="264247"/>
                  </a:cubicBezTo>
                  <a:cubicBezTo>
                    <a:pt x="10344977" y="431715"/>
                    <a:pt x="10409587" y="850113"/>
                    <a:pt x="10424160" y="1321204"/>
                  </a:cubicBezTo>
                  <a:cubicBezTo>
                    <a:pt x="10441778" y="1464748"/>
                    <a:pt x="10321296" y="1563794"/>
                    <a:pt x="10159913" y="1585451"/>
                  </a:cubicBezTo>
                  <a:cubicBezTo>
                    <a:pt x="8079602" y="1653447"/>
                    <a:pt x="4708473" y="1601626"/>
                    <a:pt x="264247" y="1585451"/>
                  </a:cubicBezTo>
                  <a:cubicBezTo>
                    <a:pt x="137068" y="1582302"/>
                    <a:pt x="17721" y="1463364"/>
                    <a:pt x="0" y="1321204"/>
                  </a:cubicBezTo>
                  <a:cubicBezTo>
                    <a:pt x="-88406" y="1135388"/>
                    <a:pt x="-39144" y="605309"/>
                    <a:pt x="0" y="264247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452" y="2274222"/>
              <a:ext cx="1818410" cy="292608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3DFD9DB-8ECD-4A20-A7BB-D3009369CC13}"/>
              </a:ext>
            </a:extLst>
          </p:cNvPr>
          <p:cNvSpPr txBox="1"/>
          <p:nvPr/>
        </p:nvSpPr>
        <p:spPr>
          <a:xfrm>
            <a:off x="3088349" y="3924300"/>
            <a:ext cx="14123289" cy="934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vi-VN" sz="4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Tìm từ được dùng để hỏi trong mỗi câu</a:t>
            </a:r>
            <a:r>
              <a:rPr lang="en-US" sz="4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en-US" sz="4800" b="1" dirty="0" err="1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US" sz="4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tập</a:t>
            </a:r>
            <a:r>
              <a:rPr lang="en-US" sz="4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2 ?</a:t>
            </a:r>
            <a:r>
              <a:rPr lang="vi-VN" sz="4800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5" y="-23070376"/>
            <a:ext cx="1658589" cy="1658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D5A5042-F1E3-4C10-94E9-85CEFC0F70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09" y="5448300"/>
            <a:ext cx="8955191" cy="4953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241605" y="1028700"/>
            <a:ext cx="97277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HOẠT ĐỘNG </a:t>
            </a:r>
            <a:r>
              <a:rPr lang="en-US" sz="8000" b="1" dirty="0" smtClean="0">
                <a:ln w="12700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CÁ NHÂN</a:t>
            </a:r>
            <a:endParaRPr lang="en-US" sz="8000" b="1" cap="none" spc="0" dirty="0">
              <a:ln w="12700">
                <a:noFill/>
                <a:prstDash val="solid"/>
              </a:ln>
              <a:solidFill>
                <a:srgbClr val="0070C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849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5177665D-CD3A-4596-0C7B-BEEC6328E0F0}"/>
              </a:ext>
            </a:extLst>
          </p:cNvPr>
          <p:cNvGrpSpPr/>
          <p:nvPr/>
        </p:nvGrpSpPr>
        <p:grpSpPr>
          <a:xfrm>
            <a:off x="304800" y="332851"/>
            <a:ext cx="17373600" cy="9613386"/>
            <a:chOff x="0" y="0"/>
            <a:chExt cx="4148828" cy="236427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68AF19A-ED26-E0CF-0B6A-8A30DF70B1E2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065" y="0"/>
                  </a:moveTo>
                  <a:lnTo>
                    <a:pt x="4123763" y="0"/>
                  </a:lnTo>
                  <a:cubicBezTo>
                    <a:pt x="4130410" y="0"/>
                    <a:pt x="4136786" y="2641"/>
                    <a:pt x="4141486" y="7341"/>
                  </a:cubicBezTo>
                  <a:cubicBezTo>
                    <a:pt x="4146187" y="12042"/>
                    <a:pt x="4148828" y="18417"/>
                    <a:pt x="4148828" y="25065"/>
                  </a:cubicBezTo>
                  <a:lnTo>
                    <a:pt x="4148828" y="2339208"/>
                  </a:lnTo>
                  <a:cubicBezTo>
                    <a:pt x="4148828" y="2345856"/>
                    <a:pt x="4146187" y="2352231"/>
                    <a:pt x="4141486" y="2356932"/>
                  </a:cubicBezTo>
                  <a:cubicBezTo>
                    <a:pt x="4136786" y="2361632"/>
                    <a:pt x="4130410" y="2364273"/>
                    <a:pt x="4123763" y="2364273"/>
                  </a:cubicBezTo>
                  <a:lnTo>
                    <a:pt x="25065" y="2364273"/>
                  </a:lnTo>
                  <a:cubicBezTo>
                    <a:pt x="18417" y="2364273"/>
                    <a:pt x="12042" y="2361632"/>
                    <a:pt x="7341" y="2356932"/>
                  </a:cubicBezTo>
                  <a:cubicBezTo>
                    <a:pt x="2641" y="2352231"/>
                    <a:pt x="0" y="2345856"/>
                    <a:pt x="0" y="2339208"/>
                  </a:cubicBezTo>
                  <a:lnTo>
                    <a:pt x="0" y="25065"/>
                  </a:lnTo>
                  <a:cubicBezTo>
                    <a:pt x="0" y="18417"/>
                    <a:pt x="2641" y="12042"/>
                    <a:pt x="7341" y="7341"/>
                  </a:cubicBezTo>
                  <a:cubicBezTo>
                    <a:pt x="12042" y="2641"/>
                    <a:pt x="18417" y="0"/>
                    <a:pt x="2506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EA613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B2EF4B8B-E51D-4897-9CD7-EE6B6945F8C0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15">
            <a:extLst>
              <a:ext uri="{FF2B5EF4-FFF2-40B4-BE49-F238E27FC236}">
                <a16:creationId xmlns:a16="http://schemas.microsoft.com/office/drawing/2014/main" id="{B9F2173B-341F-5948-0D3A-1F7285AD045C}"/>
              </a:ext>
            </a:extLst>
          </p:cNvPr>
          <p:cNvSpPr/>
          <p:nvPr/>
        </p:nvSpPr>
        <p:spPr>
          <a:xfrm rot="1730502">
            <a:off x="14360283" y="1128706"/>
            <a:ext cx="2680136" cy="1438697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DB8D7B84-04B4-36ED-5A1B-6C687E66FA04}"/>
              </a:ext>
            </a:extLst>
          </p:cNvPr>
          <p:cNvGrpSpPr/>
          <p:nvPr/>
        </p:nvGrpSpPr>
        <p:grpSpPr>
          <a:xfrm>
            <a:off x="3798272" y="727392"/>
            <a:ext cx="4219757" cy="1520508"/>
            <a:chOff x="0" y="0"/>
            <a:chExt cx="6766458" cy="1236784"/>
          </a:xfrm>
        </p:grpSpPr>
        <p:grpSp>
          <p:nvGrpSpPr>
            <p:cNvPr id="10" name="Group 17">
              <a:extLst>
                <a:ext uri="{FF2B5EF4-FFF2-40B4-BE49-F238E27FC236}">
                  <a16:creationId xmlns:a16="http://schemas.microsoft.com/office/drawing/2014/main" id="{70DE37B0-175B-A25E-C430-1FD8663AA146}"/>
                </a:ext>
              </a:extLst>
            </p:cNvPr>
            <p:cNvGrpSpPr/>
            <p:nvPr/>
          </p:nvGrpSpPr>
          <p:grpSpPr>
            <a:xfrm>
              <a:off x="0" y="0"/>
              <a:ext cx="6766458" cy="1236784"/>
              <a:chOff x="0" y="0"/>
              <a:chExt cx="1573601" cy="287625"/>
            </a:xfrm>
          </p:grpSpPr>
          <p:sp>
            <p:nvSpPr>
              <p:cNvPr id="14" name="Freeform 18">
                <a:extLst>
                  <a:ext uri="{FF2B5EF4-FFF2-40B4-BE49-F238E27FC236}">
                    <a16:creationId xmlns:a16="http://schemas.microsoft.com/office/drawing/2014/main" id="{D5777302-F0CE-43C0-BA69-1E4B1AB1FC0E}"/>
                  </a:ext>
                </a:extLst>
              </p:cNvPr>
              <p:cNvSpPr/>
              <p:nvPr/>
            </p:nvSpPr>
            <p:spPr>
              <a:xfrm>
                <a:off x="0" y="0"/>
                <a:ext cx="1573601" cy="287625"/>
              </a:xfrm>
              <a:custGeom>
                <a:avLst/>
                <a:gdLst/>
                <a:ahLst/>
                <a:cxnLst/>
                <a:rect l="l" t="t" r="r" b="b"/>
                <a:pathLst>
                  <a:path w="1573601" h="287625">
                    <a:moveTo>
                      <a:pt x="1573601" y="0"/>
                    </a:moveTo>
                    <a:lnTo>
                      <a:pt x="0" y="0"/>
                    </a:lnTo>
                    <a:lnTo>
                      <a:pt x="101600" y="143813"/>
                    </a:lnTo>
                    <a:lnTo>
                      <a:pt x="0" y="287625"/>
                    </a:lnTo>
                    <a:lnTo>
                      <a:pt x="1573601" y="287625"/>
                    </a:lnTo>
                    <a:lnTo>
                      <a:pt x="1472001" y="143813"/>
                    </a:lnTo>
                    <a:lnTo>
                      <a:pt x="1573601" y="0"/>
                    </a:lnTo>
                    <a:close/>
                  </a:path>
                </a:pathLst>
              </a:custGeom>
              <a:solidFill>
                <a:srgbClr val="7DC995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9">
                <a:extLst>
                  <a:ext uri="{FF2B5EF4-FFF2-40B4-BE49-F238E27FC236}">
                    <a16:creationId xmlns:a16="http://schemas.microsoft.com/office/drawing/2014/main" id="{1FEE03CE-2425-E025-CD0C-8C2B573483DE}"/>
                  </a:ext>
                </a:extLst>
              </p:cNvPr>
              <p:cNvSpPr txBox="1"/>
              <p:nvPr/>
            </p:nvSpPr>
            <p:spPr>
              <a:xfrm>
                <a:off x="88900" y="-47625"/>
                <a:ext cx="1395801" cy="3352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20">
              <a:extLst>
                <a:ext uri="{FF2B5EF4-FFF2-40B4-BE49-F238E27FC236}">
                  <a16:creationId xmlns:a16="http://schemas.microsoft.com/office/drawing/2014/main" id="{1006A550-8220-29B2-1B83-D02A33D6C1EF}"/>
                </a:ext>
              </a:extLst>
            </p:cNvPr>
            <p:cNvGrpSpPr/>
            <p:nvPr/>
          </p:nvGrpSpPr>
          <p:grpSpPr>
            <a:xfrm>
              <a:off x="264632" y="115788"/>
              <a:ext cx="6237193" cy="1005208"/>
              <a:chOff x="0" y="0"/>
              <a:chExt cx="1573601" cy="253607"/>
            </a:xfrm>
          </p:grpSpPr>
          <p:sp>
            <p:nvSpPr>
              <p:cNvPr id="12" name="Freeform 21">
                <a:extLst>
                  <a:ext uri="{FF2B5EF4-FFF2-40B4-BE49-F238E27FC236}">
                    <a16:creationId xmlns:a16="http://schemas.microsoft.com/office/drawing/2014/main" id="{5A9C734F-2FAB-BA4C-B028-A927FB12C629}"/>
                  </a:ext>
                </a:extLst>
              </p:cNvPr>
              <p:cNvSpPr/>
              <p:nvPr/>
            </p:nvSpPr>
            <p:spPr>
              <a:xfrm>
                <a:off x="0" y="0"/>
                <a:ext cx="1573601" cy="253607"/>
              </a:xfrm>
              <a:custGeom>
                <a:avLst/>
                <a:gdLst/>
                <a:ahLst/>
                <a:cxnLst/>
                <a:rect l="l" t="t" r="r" b="b"/>
                <a:pathLst>
                  <a:path w="1573601" h="253607">
                    <a:moveTo>
                      <a:pt x="1573601" y="0"/>
                    </a:moveTo>
                    <a:lnTo>
                      <a:pt x="0" y="0"/>
                    </a:lnTo>
                    <a:lnTo>
                      <a:pt x="101600" y="126804"/>
                    </a:lnTo>
                    <a:lnTo>
                      <a:pt x="0" y="253607"/>
                    </a:lnTo>
                    <a:lnTo>
                      <a:pt x="1573601" y="253607"/>
                    </a:lnTo>
                    <a:lnTo>
                      <a:pt x="1472001" y="126804"/>
                    </a:lnTo>
                    <a:lnTo>
                      <a:pt x="1573601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FFFFFF">
                    <a:alpha val="63922"/>
                  </a:srgbClr>
                </a:solidFill>
                <a:prstDash val="lgDash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22">
                <a:extLst>
                  <a:ext uri="{FF2B5EF4-FFF2-40B4-BE49-F238E27FC236}">
                    <a16:creationId xmlns:a16="http://schemas.microsoft.com/office/drawing/2014/main" id="{FAF5F979-2423-75D2-41D8-9A084449E196}"/>
                  </a:ext>
                </a:extLst>
              </p:cNvPr>
              <p:cNvSpPr txBox="1"/>
              <p:nvPr/>
            </p:nvSpPr>
            <p:spPr>
              <a:xfrm>
                <a:off x="88900" y="-47625"/>
                <a:ext cx="1395801" cy="3012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6" name="Freeform 24">
            <a:extLst>
              <a:ext uri="{FF2B5EF4-FFF2-40B4-BE49-F238E27FC236}">
                <a16:creationId xmlns:a16="http://schemas.microsoft.com/office/drawing/2014/main" id="{738F7465-598A-3F5F-6064-58AD31D70C16}"/>
              </a:ext>
            </a:extLst>
          </p:cNvPr>
          <p:cNvSpPr/>
          <p:nvPr/>
        </p:nvSpPr>
        <p:spPr>
          <a:xfrm>
            <a:off x="2133600" y="703147"/>
            <a:ext cx="1664671" cy="1402402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27">
            <a:extLst>
              <a:ext uri="{FF2B5EF4-FFF2-40B4-BE49-F238E27FC236}">
                <a16:creationId xmlns:a16="http://schemas.microsoft.com/office/drawing/2014/main" id="{EB1C0AEF-8894-64DF-8FDB-EE58DEE150EB}"/>
              </a:ext>
            </a:extLst>
          </p:cNvPr>
          <p:cNvSpPr/>
          <p:nvPr/>
        </p:nvSpPr>
        <p:spPr>
          <a:xfrm flipH="1">
            <a:off x="8155657" y="1166694"/>
            <a:ext cx="1003339" cy="938855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83CB08BB-8736-6B31-8022-F265C4868754}"/>
              </a:ext>
            </a:extLst>
          </p:cNvPr>
          <p:cNvSpPr/>
          <p:nvPr/>
        </p:nvSpPr>
        <p:spPr>
          <a:xfrm>
            <a:off x="193863" y="8207124"/>
            <a:ext cx="17900273" cy="1763358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438803" y="6894467"/>
            <a:ext cx="3455280" cy="2434714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5571429" y="6551091"/>
            <a:ext cx="2212155" cy="28057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8D325717-9908-BE83-D194-68F68D253675}"/>
              </a:ext>
            </a:extLst>
          </p:cNvPr>
          <p:cNvSpPr/>
          <p:nvPr/>
        </p:nvSpPr>
        <p:spPr>
          <a:xfrm>
            <a:off x="6815107" y="6986707"/>
            <a:ext cx="5529293" cy="2685850"/>
          </a:xfrm>
          <a:custGeom>
            <a:avLst/>
            <a:gdLst/>
            <a:ahLst/>
            <a:cxnLst/>
            <a:rect l="l" t="t" r="r" b="b"/>
            <a:pathLst>
              <a:path w="6863211" h="4351695">
                <a:moveTo>
                  <a:pt x="0" y="0"/>
                </a:moveTo>
                <a:lnTo>
                  <a:pt x="6863210" y="0"/>
                </a:lnTo>
                <a:lnTo>
                  <a:pt x="6863210" y="4351696"/>
                </a:lnTo>
                <a:lnTo>
                  <a:pt x="0" y="43516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645D6A-D92E-6418-A9C6-DAB054AFA6F2}"/>
              </a:ext>
            </a:extLst>
          </p:cNvPr>
          <p:cNvSpPr txBox="1"/>
          <p:nvPr/>
        </p:nvSpPr>
        <p:spPr>
          <a:xfrm>
            <a:off x="3971800" y="955231"/>
            <a:ext cx="3800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UTM Cookies" panose="02040603050506020204" pitchFamily="18" charset="0"/>
              </a:rPr>
              <a:t>BÀI 2</a:t>
            </a:r>
            <a:endParaRPr lang="en-US" sz="6000" dirty="0"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57043" y="3009900"/>
            <a:ext cx="8501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24200" y="4381500"/>
            <a:ext cx="8501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4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4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tá</a:t>
            </a:r>
            <a:r>
              <a:rPr lang="en-US" sz="4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à ?</a:t>
            </a:r>
            <a:endParaRPr lang="en-US" sz="5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57043" y="5697720"/>
            <a:ext cx="10636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733800" y="3840897"/>
            <a:ext cx="1645236" cy="1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407822" y="5295900"/>
            <a:ext cx="364578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657600" y="3009900"/>
            <a:ext cx="1937084" cy="76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15200" y="4388703"/>
            <a:ext cx="1006642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ư ?</a:t>
            </a:r>
            <a:endParaRPr lang="en-US" sz="5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10058400" y="6515100"/>
            <a:ext cx="838200" cy="13617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82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288000" cy="10285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0" y="2095500"/>
            <a:ext cx="128900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71600">
              <a:defRPr/>
            </a:pPr>
            <a:r>
              <a:rPr lang="en-US" sz="44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vi-VN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những câu kể dưới đây thành câu hỏi.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0" y="3238500"/>
            <a:ext cx="9144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Nam đi học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sz="5400" dirty="0">
              <a:solidFill>
                <a:srgbClr val="FFFF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Cô giáo vào lớp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sz="5400" dirty="0">
              <a:solidFill>
                <a:srgbClr val="FFFF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Cậu ấy thích nghề xây dựng.</a:t>
            </a:r>
          </a:p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Trời mưa.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2864941"/>
            <a:ext cx="5334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106400" y="2864941"/>
            <a:ext cx="3200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12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28571D-5446-4C66-BBDB-607A768D8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00801" y="8141405"/>
            <a:ext cx="2871339" cy="1169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4C7CC3-32F6-4FD1-8A34-3ABDB3443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2766" y="6896099"/>
            <a:ext cx="2985080" cy="331815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858000" y="1638300"/>
            <a:ext cx="3048000" cy="1066800"/>
          </a:xfrm>
          <a:prstGeom prst="roundRect">
            <a:avLst/>
          </a:prstGeom>
          <a:ln w="381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Nam </a:t>
            </a:r>
            <a:r>
              <a:rPr lang="en-US" sz="4400" dirty="0" err="1" smtClean="0">
                <a:solidFill>
                  <a:schemeClr val="tx1"/>
                </a:solidFill>
              </a:rPr>
              <a:t>đi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học</a:t>
            </a:r>
            <a:r>
              <a:rPr lang="en-US" sz="4400" dirty="0" smtClean="0">
                <a:solidFill>
                  <a:schemeClr val="tx1"/>
                </a:solidFill>
              </a:rPr>
              <a:t>.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52600" y="3598587"/>
            <a:ext cx="5562600" cy="914400"/>
          </a:xfrm>
          <a:prstGeom prst="roundRect">
            <a:avLst/>
          </a:prstGeom>
          <a:ln w="38100">
            <a:solidFill>
              <a:srgbClr val="73D37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1. Nam </a:t>
            </a:r>
            <a:r>
              <a:rPr lang="en-US" sz="4800" dirty="0" err="1" smtClean="0"/>
              <a:t>đi</a:t>
            </a:r>
            <a:r>
              <a:rPr lang="en-US" sz="4800" dirty="0" smtClean="0"/>
              <a:t> </a:t>
            </a:r>
            <a:r>
              <a:rPr lang="en-US" sz="4800" dirty="0" err="1" smtClean="0"/>
              <a:t>học</a:t>
            </a:r>
            <a:r>
              <a:rPr lang="en-US" sz="4800" dirty="0" smtClean="0"/>
              <a:t> </a:t>
            </a:r>
            <a:r>
              <a:rPr lang="en-US" sz="4800" dirty="0" err="1" smtClean="0"/>
              <a:t>chưa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sp>
        <p:nvSpPr>
          <p:cNvPr id="20" name="Rounded Rectangle 19"/>
          <p:cNvSpPr/>
          <p:nvPr/>
        </p:nvSpPr>
        <p:spPr>
          <a:xfrm>
            <a:off x="9313966" y="3598587"/>
            <a:ext cx="4554434" cy="803826"/>
          </a:xfrm>
          <a:prstGeom prst="roundRect">
            <a:avLst/>
          </a:prstGeom>
          <a:ln w="38100">
            <a:solidFill>
              <a:srgbClr val="73D37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/>
              <a:t>2</a:t>
            </a:r>
            <a:r>
              <a:rPr lang="en-US" sz="4800" dirty="0" smtClean="0"/>
              <a:t>. Nam </a:t>
            </a:r>
            <a:r>
              <a:rPr lang="en-US" sz="4800" dirty="0" err="1" smtClean="0"/>
              <a:t>đi</a:t>
            </a:r>
            <a:r>
              <a:rPr lang="en-US" sz="4800" dirty="0" smtClean="0"/>
              <a:t> </a:t>
            </a:r>
            <a:r>
              <a:rPr lang="en-US" sz="4800" dirty="0" err="1" smtClean="0"/>
              <a:t>học</a:t>
            </a:r>
            <a:r>
              <a:rPr lang="en-US" sz="4800" dirty="0" smtClean="0"/>
              <a:t> à ?</a:t>
            </a:r>
            <a:endParaRPr lang="en-US" sz="4800" dirty="0"/>
          </a:p>
        </p:txBody>
      </p:sp>
      <p:sp>
        <p:nvSpPr>
          <p:cNvPr id="21" name="Rounded Rectangle 20"/>
          <p:cNvSpPr/>
          <p:nvPr/>
        </p:nvSpPr>
        <p:spPr>
          <a:xfrm>
            <a:off x="9313966" y="5878033"/>
            <a:ext cx="6236018" cy="836522"/>
          </a:xfrm>
          <a:prstGeom prst="roundRect">
            <a:avLst/>
          </a:prstGeom>
          <a:ln w="38100">
            <a:solidFill>
              <a:srgbClr val="73D37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/>
              <a:t>4</a:t>
            </a:r>
            <a:r>
              <a:rPr lang="en-US" sz="4800" dirty="0" smtClean="0"/>
              <a:t>. </a:t>
            </a:r>
            <a:r>
              <a:rPr lang="en-US" sz="4800" dirty="0" err="1" smtClean="0"/>
              <a:t>Bao</a:t>
            </a:r>
            <a:r>
              <a:rPr lang="en-US" sz="4800" dirty="0" smtClean="0"/>
              <a:t> </a:t>
            </a:r>
            <a:r>
              <a:rPr lang="en-US" sz="4800" dirty="0" err="1" smtClean="0"/>
              <a:t>giờ</a:t>
            </a:r>
            <a:r>
              <a:rPr lang="en-US" sz="4800" dirty="0" smtClean="0"/>
              <a:t> Nam </a:t>
            </a:r>
            <a:r>
              <a:rPr lang="en-US" sz="4800" dirty="0" err="1" smtClean="0"/>
              <a:t>đi</a:t>
            </a:r>
            <a:r>
              <a:rPr lang="en-US" sz="4800" dirty="0" smtClean="0"/>
              <a:t> </a:t>
            </a:r>
            <a:r>
              <a:rPr lang="en-US" sz="4800" dirty="0" err="1" smtClean="0"/>
              <a:t>học</a:t>
            </a:r>
            <a:r>
              <a:rPr lang="en-US" sz="4800" dirty="0" smtClean="0"/>
              <a:t> ?</a:t>
            </a:r>
            <a:endParaRPr lang="en-US" sz="4800" dirty="0"/>
          </a:p>
        </p:txBody>
      </p:sp>
      <p:sp>
        <p:nvSpPr>
          <p:cNvPr id="22" name="Rounded Rectangle 21"/>
          <p:cNvSpPr/>
          <p:nvPr/>
        </p:nvSpPr>
        <p:spPr>
          <a:xfrm>
            <a:off x="1752600" y="5914455"/>
            <a:ext cx="6705600" cy="800100"/>
          </a:xfrm>
          <a:prstGeom prst="roundRect">
            <a:avLst/>
          </a:prstGeom>
          <a:ln w="38100">
            <a:solidFill>
              <a:srgbClr val="73D378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/>
              <a:t>3</a:t>
            </a:r>
            <a:r>
              <a:rPr lang="en-US" sz="4800" dirty="0" smtClean="0"/>
              <a:t>. Nam </a:t>
            </a:r>
            <a:r>
              <a:rPr lang="en-US" sz="4800" dirty="0" err="1" smtClean="0"/>
              <a:t>có</a:t>
            </a:r>
            <a:r>
              <a:rPr lang="en-US" sz="4800" dirty="0" smtClean="0"/>
              <a:t> </a:t>
            </a:r>
            <a:r>
              <a:rPr lang="en-US" sz="4800" dirty="0" err="1" smtClean="0"/>
              <a:t>đi</a:t>
            </a:r>
            <a:r>
              <a:rPr lang="en-US" sz="4800" dirty="0" smtClean="0"/>
              <a:t> </a:t>
            </a:r>
            <a:r>
              <a:rPr lang="en-US" sz="4800" dirty="0" err="1" smtClean="0"/>
              <a:t>học</a:t>
            </a:r>
            <a:r>
              <a:rPr lang="en-US" sz="4800" dirty="0" smtClean="0"/>
              <a:t> </a:t>
            </a:r>
            <a:r>
              <a:rPr lang="en-US" sz="4800" dirty="0" err="1" smtClean="0"/>
              <a:t>không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pic>
        <p:nvPicPr>
          <p:cNvPr id="23" name="图片 3">
            <a:extLst>
              <a:ext uri="{FF2B5EF4-FFF2-40B4-BE49-F238E27FC236}">
                <a16:creationId xmlns:a16="http://schemas.microsoft.com/office/drawing/2014/main" id="{4B2A32B6-F4DA-4692-8C21-914B70E7AE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92" r="54716" b="21667"/>
          <a:stretch/>
        </p:blipFill>
        <p:spPr>
          <a:xfrm>
            <a:off x="-609600" y="-294355"/>
            <a:ext cx="4572000" cy="28470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22496" y="943570"/>
            <a:ext cx="15921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Bài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4402413"/>
            <a:ext cx="1295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198781" y="6591300"/>
            <a:ext cx="14974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0125817" y="6591300"/>
            <a:ext cx="168518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954000" y="4305300"/>
            <a:ext cx="4191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810000" y="6591300"/>
            <a:ext cx="6096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3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304800" y="228600"/>
            <a:ext cx="17430750" cy="98298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1429993" y="-1"/>
            <a:ext cx="6858000" cy="27653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0DF0A3-9E2F-4E67-BB2B-E3434E6FB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751" y="5530647"/>
            <a:ext cx="6958712" cy="4516323"/>
          </a:xfrm>
          <a:prstGeom prst="rect">
            <a:avLst/>
          </a:prstGeom>
        </p:spPr>
      </p:pic>
      <p:pic>
        <p:nvPicPr>
          <p:cNvPr id="15" name="Picture 14" descr="A picture containing dark, doll&#10;&#10;Description automatically generated">
            <a:extLst>
              <a:ext uri="{FF2B5EF4-FFF2-40B4-BE49-F238E27FC236}">
                <a16:creationId xmlns:a16="http://schemas.microsoft.com/office/drawing/2014/main" id="{7E4C8322-D3BE-4063-8A5B-EFAA1CBB88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260" y="2768788"/>
            <a:ext cx="2414143" cy="26188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719" y="-34605563"/>
            <a:ext cx="1658589" cy="1658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962400" y="3345240"/>
            <a:ext cx="1196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0070C0"/>
                </a:solidFill>
              </a:rPr>
              <a:t>THẢO LUẬN THEO TỔ</a:t>
            </a:r>
            <a:endParaRPr lang="en-US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12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1" y="228600"/>
            <a:ext cx="18287992" cy="98298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8763000" y="-3"/>
            <a:ext cx="9524993" cy="36195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0DF0A3-9E2F-4E67-BB2B-E3434E6FB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751" y="5530647"/>
            <a:ext cx="6958712" cy="4516323"/>
          </a:xfrm>
          <a:prstGeom prst="rect">
            <a:avLst/>
          </a:prstGeom>
        </p:spPr>
      </p:pic>
      <p:pic>
        <p:nvPicPr>
          <p:cNvPr id="6" name="Picture 5" descr="A picture containing dark, doll&#10;&#10;Description automatically generated">
            <a:extLst>
              <a:ext uri="{FF2B5EF4-FFF2-40B4-BE49-F238E27FC236}">
                <a16:creationId xmlns:a16="http://schemas.microsoft.com/office/drawing/2014/main" id="{7E4C8322-D3BE-4063-8A5B-EFAA1CBB88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260" y="2768788"/>
            <a:ext cx="2414143" cy="26188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719" y="-34605563"/>
            <a:ext cx="1658589" cy="1658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962400" y="3345240"/>
            <a:ext cx="1196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0070C0"/>
                </a:solidFill>
              </a:rPr>
              <a:t>THẢO LUẬN THEO TỔ</a:t>
            </a:r>
            <a:endParaRPr lang="en-US" sz="9600" b="1" dirty="0">
              <a:solidFill>
                <a:srgbClr val="0070C0"/>
              </a:solidFill>
            </a:endParaRPr>
          </a:p>
        </p:txBody>
      </p:sp>
      <p:pic>
        <p:nvPicPr>
          <p:cNvPr id="9" name="Nhac-nen-powerpoint-vui-nho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62200" y="7140167"/>
            <a:ext cx="2103060" cy="210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1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M MUỐN LÀM CẢNH SÁT">
            <a:hlinkClick r:id="" action="ppaction://media"/>
            <a:extLst>
              <a:ext uri="{FF2B5EF4-FFF2-40B4-BE49-F238E27FC236}">
                <a16:creationId xmlns:a16="http://schemas.microsoft.com/office/drawing/2014/main" id="{6409EC9D-AC58-4F57-B552-7D2A1BACCA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4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288000" cy="10285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0" y="2095500"/>
            <a:ext cx="128900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71600">
              <a:defRPr/>
            </a:pPr>
            <a:r>
              <a:rPr lang="en-US" sz="44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vi-VN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những câu kể dưới đây thành câu hỏi.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0" y="3238500"/>
            <a:ext cx="9144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Nam đi học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sz="5400" dirty="0">
              <a:solidFill>
                <a:srgbClr val="FFFF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Cô giáo vào lớp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sz="5400" dirty="0">
              <a:solidFill>
                <a:srgbClr val="FFFF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Cậu ấy thích nghề xây dựng.</a:t>
            </a:r>
          </a:p>
          <a:p>
            <a:pPr algn="just"/>
            <a:r>
              <a:rPr lang="vi-VN" sz="5400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Trời mưa.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2864941"/>
            <a:ext cx="5334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106400" y="2864941"/>
            <a:ext cx="3200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74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>
            <a:extLst>
              <a:ext uri="{FF2B5EF4-FFF2-40B4-BE49-F238E27FC236}">
                <a16:creationId xmlns:a16="http://schemas.microsoft.com/office/drawing/2014/main" id="{FC2F792A-0BF2-46C7-BB40-7EC6AE613B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1234" y="-4001665"/>
            <a:ext cx="10461823" cy="18191707"/>
          </a:xfrm>
          <a:prstGeom prst="rect">
            <a:avLst/>
          </a:prstGeom>
        </p:spPr>
      </p:pic>
      <p:sp>
        <p:nvSpPr>
          <p:cNvPr id="10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6702419" y="-4384680"/>
            <a:ext cx="4438201" cy="16294564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34598"/>
            <a:ext cx="2133600" cy="1987919"/>
          </a:xfrm>
          <a:prstGeom prst="rect">
            <a:avLst/>
          </a:prstGeom>
        </p:spPr>
      </p:pic>
      <p:pic>
        <p:nvPicPr>
          <p:cNvPr id="13" name="图片 16">
            <a:extLst>
              <a:ext uri="{FF2B5EF4-FFF2-40B4-BE49-F238E27FC236}">
                <a16:creationId xmlns:a16="http://schemas.microsoft.com/office/drawing/2014/main" id="{AE044449-805B-4F75-8926-637B4628EC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4478000" y="-218661"/>
            <a:ext cx="3500993" cy="2255948"/>
          </a:xfrm>
          <a:prstGeom prst="rect">
            <a:avLst/>
          </a:prstGeom>
        </p:spPr>
      </p:pic>
      <p:pic>
        <p:nvPicPr>
          <p:cNvPr id="14" name="图片 17">
            <a:extLst>
              <a:ext uri="{FF2B5EF4-FFF2-40B4-BE49-F238E27FC236}">
                <a16:creationId xmlns:a16="http://schemas.microsoft.com/office/drawing/2014/main" id="{87F5A154-FA34-44C4-9678-D6C3076FEF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5001107" y="434598"/>
            <a:ext cx="2093924" cy="1349269"/>
          </a:xfrm>
          <a:prstGeom prst="rect">
            <a:avLst/>
          </a:prstGeom>
        </p:spPr>
      </p:pic>
      <p:pic>
        <p:nvPicPr>
          <p:cNvPr id="15" name="图片 18">
            <a:extLst>
              <a:ext uri="{FF2B5EF4-FFF2-40B4-BE49-F238E27FC236}">
                <a16:creationId xmlns:a16="http://schemas.microsoft.com/office/drawing/2014/main" id="{F1C2495A-6B1E-4A3A-BE3D-6D0E4AF58C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1214261" y="495430"/>
            <a:ext cx="2093924" cy="1349269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4E8876DE-3A54-4979-8DF5-BB2DACBA7E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15780696" y="1981984"/>
            <a:ext cx="2054476" cy="13238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657" y="6210299"/>
            <a:ext cx="6237343" cy="376079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377827" y="3134261"/>
            <a:ext cx="169101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CỐ GẮNG – KIÊN TRÌ – THÀNH CÔNG</a:t>
            </a:r>
            <a:endParaRPr lang="en-US" sz="80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24" name="图片 13">
            <a:extLst>
              <a:ext uri="{FF2B5EF4-FFF2-40B4-BE49-F238E27FC236}">
                <a16:creationId xmlns:a16="http://schemas.microsoft.com/office/drawing/2014/main" id="{E2D3FE59-A997-4A6C-A18F-B840F249C6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13030200" y="8267700"/>
            <a:ext cx="5255171" cy="1606021"/>
          </a:xfrm>
          <a:prstGeom prst="rect">
            <a:avLst/>
          </a:prstGeom>
        </p:spPr>
      </p:pic>
      <p:pic>
        <p:nvPicPr>
          <p:cNvPr id="25" name="图片 13">
            <a:extLst>
              <a:ext uri="{FF2B5EF4-FFF2-40B4-BE49-F238E27FC236}">
                <a16:creationId xmlns:a16="http://schemas.microsoft.com/office/drawing/2014/main" id="{E2D3FE59-A997-4A6C-A18F-B840F249C6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649014" y="8365075"/>
            <a:ext cx="5255171" cy="160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9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7491552">
            <a:off x="15811281" y="4638518"/>
            <a:ext cx="1729706" cy="84539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91832">
            <a:off x="890593" y="4995058"/>
            <a:ext cx="1065302" cy="184867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13320441" y="-600325"/>
            <a:ext cx="5697994" cy="50880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49945" y="-424048"/>
            <a:ext cx="4431985" cy="569115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00910" y="1333500"/>
            <a:ext cx="16219072" cy="6186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22">
              <a:lnSpc>
                <a:spcPct val="200000"/>
              </a:lnSpc>
            </a:pPr>
            <a:r>
              <a:rPr lang="en-US" sz="66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Xin </a:t>
            </a:r>
            <a:r>
              <a:rPr lang="en-US" sz="6600" dirty="0" err="1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chân</a:t>
            </a:r>
            <a:r>
              <a:rPr lang="en-US" sz="66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 </a:t>
            </a:r>
            <a:r>
              <a:rPr lang="en-US" sz="6600" dirty="0" err="1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thành</a:t>
            </a:r>
            <a:r>
              <a:rPr lang="en-US" sz="66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 </a:t>
            </a:r>
            <a:r>
              <a:rPr lang="en-US" sz="6600" dirty="0" err="1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cảm</a:t>
            </a:r>
            <a:r>
              <a:rPr lang="en-US" sz="66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 </a:t>
            </a:r>
            <a:r>
              <a:rPr lang="en-US" sz="6600" dirty="0" err="1" smtClean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ơn</a:t>
            </a:r>
            <a:r>
              <a:rPr lang="en-US" sz="6600" dirty="0" smtClean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!</a:t>
            </a:r>
            <a:endParaRPr lang="en-US" sz="6600" dirty="0">
              <a:solidFill>
                <a:srgbClr val="1F497D">
                  <a:lumMod val="50000"/>
                </a:srgbClr>
              </a:solidFill>
              <a:latin typeface="Nunito Black" pitchFamily="2" charset="0"/>
            </a:endParaRPr>
          </a:p>
          <a:p>
            <a:pPr algn="ctr" defTabSz="914422">
              <a:lnSpc>
                <a:spcPct val="150000"/>
              </a:lnSpc>
            </a:pP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Kính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chúc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các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thầy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,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cô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giáo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</a:p>
          <a:p>
            <a:pPr algn="ctr" defTabSz="914422">
              <a:lnSpc>
                <a:spcPct val="150000"/>
              </a:lnSpc>
            </a:pP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sức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khỏe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,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hạnh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unito Black" pitchFamily="2" charset="0"/>
              </a:rPr>
              <a:t>phúc</a:t>
            </a:r>
            <a:r>
              <a:rPr lang="en-US" sz="6000" dirty="0">
                <a:solidFill>
                  <a:srgbClr val="7030A0"/>
                </a:solidFill>
                <a:latin typeface="Nunito Black" pitchFamily="2" charset="0"/>
              </a:rPr>
              <a:t>!</a:t>
            </a:r>
          </a:p>
          <a:p>
            <a:pPr algn="ctr" defTabSz="914422">
              <a:lnSpc>
                <a:spcPct val="150000"/>
              </a:lnSpc>
            </a:pP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Chúc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các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 con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học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sinh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chăm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ngoan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,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học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unito Black" pitchFamily="2" charset="0"/>
              </a:rPr>
              <a:t>giỏi</a:t>
            </a:r>
            <a:r>
              <a:rPr lang="en-US" sz="6000" dirty="0">
                <a:solidFill>
                  <a:srgbClr val="00B050"/>
                </a:solidFill>
                <a:latin typeface="Nunito Black" pitchFamily="2" charset="0"/>
              </a:rPr>
              <a:t>!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005751">
            <a:off x="-1257783" y="6888266"/>
            <a:ext cx="6450958" cy="44391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230806" y="-281705"/>
            <a:ext cx="3155876" cy="292635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469368" y="7886700"/>
            <a:ext cx="3974568" cy="24859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14637677" y="6636677"/>
            <a:ext cx="318584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0800000">
            <a:off x="12801600" y="7748663"/>
            <a:ext cx="5486400" cy="261975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3945604" y="-225677"/>
            <a:ext cx="3446715" cy="299864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11197" y="-130150"/>
            <a:ext cx="3533407" cy="3334652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3A80170-5832-3FBD-D181-20EC79AB8B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 rot="21393371">
            <a:off x="5147588" y="7802066"/>
            <a:ext cx="8439292" cy="2278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698265"/>
            <a:ext cx="16764000" cy="8633084"/>
            <a:chOff x="0" y="0"/>
            <a:chExt cx="3739902" cy="190193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3741172" cy="1900663"/>
            </a:xfrm>
            <a:custGeom>
              <a:avLst/>
              <a:gdLst/>
              <a:ahLst/>
              <a:cxnLst/>
              <a:rect l="l" t="t" r="r" b="b"/>
              <a:pathLst>
                <a:path w="3741172" h="1900663">
                  <a:moveTo>
                    <a:pt x="3729742" y="27940"/>
                  </a:moveTo>
                  <a:cubicBezTo>
                    <a:pt x="3720852" y="24130"/>
                    <a:pt x="3711961" y="21590"/>
                    <a:pt x="3703072" y="21590"/>
                  </a:cubicBezTo>
                  <a:cubicBezTo>
                    <a:pt x="3676402" y="20320"/>
                    <a:pt x="3621115" y="20320"/>
                    <a:pt x="3560042" y="17780"/>
                  </a:cubicBezTo>
                  <a:cubicBezTo>
                    <a:pt x="3420444" y="12700"/>
                    <a:pt x="3283754" y="6350"/>
                    <a:pt x="3144156" y="3810"/>
                  </a:cubicBezTo>
                  <a:cubicBezTo>
                    <a:pt x="3030733" y="1270"/>
                    <a:pt x="2920218" y="3810"/>
                    <a:pt x="2806795" y="2540"/>
                  </a:cubicBezTo>
                  <a:cubicBezTo>
                    <a:pt x="2757354" y="2540"/>
                    <a:pt x="2707913" y="0"/>
                    <a:pt x="2658472" y="2540"/>
                  </a:cubicBezTo>
                  <a:cubicBezTo>
                    <a:pt x="2539232" y="10160"/>
                    <a:pt x="2419992" y="11430"/>
                    <a:pt x="2297844" y="8890"/>
                  </a:cubicBezTo>
                  <a:cubicBezTo>
                    <a:pt x="2236770" y="7620"/>
                    <a:pt x="2175696" y="7620"/>
                    <a:pt x="2114622" y="7620"/>
                  </a:cubicBezTo>
                  <a:cubicBezTo>
                    <a:pt x="2004107" y="7620"/>
                    <a:pt x="1893592" y="7620"/>
                    <a:pt x="1783077" y="6350"/>
                  </a:cubicBezTo>
                  <a:cubicBezTo>
                    <a:pt x="1666745" y="5080"/>
                    <a:pt x="520879" y="2540"/>
                    <a:pt x="407456" y="1270"/>
                  </a:cubicBezTo>
                  <a:cubicBezTo>
                    <a:pt x="314390" y="0"/>
                    <a:pt x="224233" y="1270"/>
                    <a:pt x="131168" y="1270"/>
                  </a:cubicBezTo>
                  <a:cubicBezTo>
                    <a:pt x="6718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24476"/>
                    <a:pt x="16510" y="205692"/>
                    <a:pt x="17780" y="285483"/>
                  </a:cubicBezTo>
                  <a:cubicBezTo>
                    <a:pt x="19050" y="366700"/>
                    <a:pt x="17780" y="447916"/>
                    <a:pt x="16510" y="530557"/>
                  </a:cubicBezTo>
                  <a:cubicBezTo>
                    <a:pt x="15240" y="614622"/>
                    <a:pt x="2540" y="1496601"/>
                    <a:pt x="2540" y="1580667"/>
                  </a:cubicBezTo>
                  <a:cubicBezTo>
                    <a:pt x="2540" y="1663308"/>
                    <a:pt x="1270" y="1745949"/>
                    <a:pt x="0" y="1828589"/>
                  </a:cubicBezTo>
                  <a:cubicBezTo>
                    <a:pt x="0" y="1846053"/>
                    <a:pt x="3810" y="1856213"/>
                    <a:pt x="15240" y="1861293"/>
                  </a:cubicBezTo>
                  <a:cubicBezTo>
                    <a:pt x="22860" y="1865103"/>
                    <a:pt x="31750" y="1867643"/>
                    <a:pt x="40640" y="1868913"/>
                  </a:cubicBezTo>
                  <a:cubicBezTo>
                    <a:pt x="128260" y="1873993"/>
                    <a:pt x="238775" y="1877803"/>
                    <a:pt x="349290" y="1882882"/>
                  </a:cubicBezTo>
                  <a:cubicBezTo>
                    <a:pt x="410364" y="1885422"/>
                    <a:pt x="471438" y="1890503"/>
                    <a:pt x="532512" y="1891772"/>
                  </a:cubicBezTo>
                  <a:cubicBezTo>
                    <a:pt x="634302" y="1894313"/>
                    <a:pt x="1768535" y="1895582"/>
                    <a:pt x="1870325" y="1896853"/>
                  </a:cubicBezTo>
                  <a:cubicBezTo>
                    <a:pt x="1884867" y="1896853"/>
                    <a:pt x="1899408" y="1896853"/>
                    <a:pt x="1913949" y="1896853"/>
                  </a:cubicBezTo>
                  <a:cubicBezTo>
                    <a:pt x="1983748" y="1896853"/>
                    <a:pt x="2056456" y="1895582"/>
                    <a:pt x="2126255" y="1895582"/>
                  </a:cubicBezTo>
                  <a:cubicBezTo>
                    <a:pt x="2207687" y="1895582"/>
                    <a:pt x="2286211" y="1896853"/>
                    <a:pt x="2367643" y="1896853"/>
                  </a:cubicBezTo>
                  <a:cubicBezTo>
                    <a:pt x="2486883" y="1896853"/>
                    <a:pt x="2609031" y="1896853"/>
                    <a:pt x="2728271" y="1896853"/>
                  </a:cubicBezTo>
                  <a:cubicBezTo>
                    <a:pt x="2838786" y="1896853"/>
                    <a:pt x="2949301" y="1898122"/>
                    <a:pt x="3059816" y="1899393"/>
                  </a:cubicBezTo>
                  <a:cubicBezTo>
                    <a:pt x="3109257" y="1899393"/>
                    <a:pt x="3161606" y="1900663"/>
                    <a:pt x="3211047" y="1900663"/>
                  </a:cubicBezTo>
                  <a:cubicBezTo>
                    <a:pt x="3371002" y="1899393"/>
                    <a:pt x="3528050" y="1893043"/>
                    <a:pt x="3680211" y="1893043"/>
                  </a:cubicBezTo>
                  <a:cubicBezTo>
                    <a:pt x="3684022" y="1893043"/>
                    <a:pt x="3689102" y="1890503"/>
                    <a:pt x="3692911" y="1887963"/>
                  </a:cubicBezTo>
                  <a:cubicBezTo>
                    <a:pt x="3697992" y="1884153"/>
                    <a:pt x="3700531" y="1877803"/>
                    <a:pt x="3703072" y="1875263"/>
                  </a:cubicBezTo>
                  <a:cubicBezTo>
                    <a:pt x="3704342" y="1818616"/>
                    <a:pt x="3705611" y="1758772"/>
                    <a:pt x="3706881" y="1698929"/>
                  </a:cubicBezTo>
                  <a:cubicBezTo>
                    <a:pt x="3708152" y="1606314"/>
                    <a:pt x="3718311" y="717211"/>
                    <a:pt x="3719581" y="624596"/>
                  </a:cubicBezTo>
                  <a:cubicBezTo>
                    <a:pt x="3719581" y="569027"/>
                    <a:pt x="3720852" y="513458"/>
                    <a:pt x="3722122" y="457890"/>
                  </a:cubicBezTo>
                  <a:cubicBezTo>
                    <a:pt x="3723392" y="398046"/>
                    <a:pt x="3724661" y="338203"/>
                    <a:pt x="3727202" y="278359"/>
                  </a:cubicBezTo>
                  <a:cubicBezTo>
                    <a:pt x="3728472" y="242738"/>
                    <a:pt x="3728472" y="205692"/>
                    <a:pt x="3733552" y="170071"/>
                  </a:cubicBezTo>
                  <a:cubicBezTo>
                    <a:pt x="3738631" y="127326"/>
                    <a:pt x="3741172" y="86005"/>
                    <a:pt x="3739902" y="44450"/>
                  </a:cubicBezTo>
                  <a:cubicBezTo>
                    <a:pt x="3739902" y="38100"/>
                    <a:pt x="3736092" y="30480"/>
                    <a:pt x="372974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6226" y="213643"/>
            <a:ext cx="2152996" cy="13364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955848">
            <a:off x="11687379" y="1042461"/>
            <a:ext cx="5713549" cy="1542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385" y="4076701"/>
            <a:ext cx="5917537" cy="5243118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58517" y="148773"/>
            <a:ext cx="12300283" cy="817837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96518" y="3155016"/>
            <a:ext cx="8686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699" y="304799"/>
            <a:ext cx="16922353" cy="91725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AF00E4-EA93-4F37-BE80-837ACABD6B65}"/>
              </a:ext>
            </a:extLst>
          </p:cNvPr>
          <p:cNvSpPr txBox="1"/>
          <p:nvPr/>
        </p:nvSpPr>
        <p:spPr>
          <a:xfrm>
            <a:off x="2819400" y="1311414"/>
            <a:ext cx="1242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1: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Tìm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phù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cột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bảng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F52450-74E3-4B1A-ADBF-F8A7BA2472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8" y="660764"/>
            <a:ext cx="1961939" cy="18919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16360B-EA51-4CB8-B3C4-3B014123E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2552700"/>
            <a:ext cx="11913655" cy="62484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5562600" y="2095500"/>
            <a:ext cx="381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78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0" y="152398"/>
            <a:ext cx="17754600" cy="9677402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2801600" y="152399"/>
            <a:ext cx="5257800" cy="327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0DF0A3-9E2F-4E67-BB2B-E3434E6FB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75" y="7505700"/>
            <a:ext cx="7004825" cy="26593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2422358" y="1401616"/>
            <a:ext cx="12882220" cy="6150263"/>
            <a:chOff x="144378" y="1276178"/>
            <a:chExt cx="9603099" cy="2926080"/>
          </a:xfrm>
        </p:grpSpPr>
        <p:sp>
          <p:nvSpPr>
            <p:cNvPr id="7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738173" y="1892483"/>
              <a:ext cx="8009304" cy="2265831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>
            <a:off x="5458008" y="2632650"/>
            <a:ext cx="8450681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Thảo</a:t>
            </a:r>
            <a:r>
              <a:rPr 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luận</a:t>
            </a:r>
            <a:r>
              <a:rPr 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nhóm</a:t>
            </a:r>
            <a:r>
              <a:rPr 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4</a:t>
            </a:r>
            <a:endParaRPr lang="en-US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302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0" y="152398"/>
            <a:ext cx="17754600" cy="9677402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2801600" y="152399"/>
            <a:ext cx="5257800" cy="327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0DF0A3-9E2F-4E67-BB2B-E3434E6FB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75" y="7505700"/>
            <a:ext cx="7004825" cy="26593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2422358" y="1401616"/>
            <a:ext cx="12882220" cy="6150263"/>
            <a:chOff x="144378" y="1276178"/>
            <a:chExt cx="9603099" cy="2926080"/>
          </a:xfrm>
        </p:grpSpPr>
        <p:sp>
          <p:nvSpPr>
            <p:cNvPr id="7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738173" y="1892483"/>
              <a:ext cx="8009304" cy="2265831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=""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5458008" y="2632650"/>
            <a:ext cx="8450681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Thảo</a:t>
            </a:r>
            <a:r>
              <a:rPr 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luận</a:t>
            </a:r>
            <a:r>
              <a:rPr 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3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nhóm</a:t>
            </a:r>
            <a:r>
              <a:rPr 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4</a:t>
            </a:r>
            <a:endParaRPr lang="en-US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Nhac-nen-powerpoint-vui-nho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9088" y="7334250"/>
            <a:ext cx="20193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9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699" y="152399"/>
            <a:ext cx="14166627" cy="9574953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2"/>
            <a:ext cx="6858000" cy="27653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32874D-A32F-4B06-BF64-3C1FE156A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2"/>
            <a:ext cx="6858000" cy="2765324"/>
          </a:xfrm>
          <a:prstGeom prst="rect">
            <a:avLst/>
          </a:prstGeom>
        </p:spPr>
      </p:pic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59B00E5F-5C6F-4599-94BA-0E0CB6594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230591" y="48143"/>
            <a:ext cx="18039011" cy="100583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17017" y="1992418"/>
            <a:ext cx="5593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CHIA SẺ TRƯỚC LỚP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1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66700"/>
            <a:ext cx="17297400" cy="9753600"/>
          </a:xfrm>
          <a:prstGeom prst="roundRect">
            <a:avLst/>
          </a:prstGeom>
          <a:noFill/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68473"/>
              </p:ext>
            </p:extLst>
          </p:nvPr>
        </p:nvGraphicFramePr>
        <p:xfrm>
          <a:off x="914401" y="895870"/>
          <a:ext cx="16535399" cy="851483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86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7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1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18918">
                <a:tc gridSpan="3"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rgbClr val="FF0000"/>
                          </a:solidFill>
                        </a:rPr>
                        <a:t>NGHỀ</a:t>
                      </a:r>
                      <a:r>
                        <a:rPr lang="en-US" sz="5400" baseline="0" dirty="0" smtClean="0">
                          <a:solidFill>
                            <a:srgbClr val="FF0000"/>
                          </a:solidFill>
                        </a:rPr>
                        <a:t> NGHIỆP</a:t>
                      </a:r>
                      <a:endParaRPr lang="en-US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8918">
                <a:tc>
                  <a:txBody>
                    <a:bodyPr/>
                    <a:lstStyle/>
                    <a:p>
                      <a:pPr algn="l"/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lang="en-US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endParaRPr lang="en-US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endParaRPr lang="en-US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8918">
                <a:tc rowSpan="2"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dưỡng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Chăm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sóc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bệnh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891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Bác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sĩ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Chữa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bệnh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337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dược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Dược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sĩ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Tư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vấn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cung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cấp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thuốc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hướng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dẫn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bệnh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sử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thuốc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bảo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quản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lưu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trữ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xuất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thuốc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… 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891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nông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Nông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trọt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chăn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endParaRPr lang="en-US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6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2028" y="0"/>
            <a:ext cx="3657600" cy="1907445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id="{9701D78F-99CE-4344-9CB7-5728248BBE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1" y="-48971"/>
            <a:ext cx="2816874" cy="19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1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32" presetClass="emph" presetSubtype="0" repeatCount="9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1200" y="449128"/>
            <a:ext cx="16459200" cy="9258671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887484" y="6967584"/>
            <a:ext cx="3120251" cy="33194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03507" y="5322850"/>
            <a:ext cx="4653618" cy="46113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977484">
            <a:off x="14605524" y="-235375"/>
            <a:ext cx="3684173" cy="39887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233104" y="-196789"/>
            <a:ext cx="3776472" cy="3911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266778">
            <a:off x="11293918" y="818042"/>
            <a:ext cx="2576500" cy="283414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76400" y="874214"/>
            <a:ext cx="8512309" cy="2139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98"/>
              </a:lnSpc>
            </a:pPr>
            <a:r>
              <a:rPr lang="en-US" sz="9600" dirty="0" err="1">
                <a:solidFill>
                  <a:srgbClr val="680100"/>
                </a:solidFill>
                <a:latin typeface="Bungee"/>
              </a:rPr>
              <a:t>TRÒ</a:t>
            </a:r>
            <a:r>
              <a:rPr lang="en-US" sz="9600" dirty="0">
                <a:solidFill>
                  <a:srgbClr val="680100"/>
                </a:solidFill>
                <a:latin typeface="Bungee"/>
              </a:rPr>
              <a:t> </a:t>
            </a:r>
            <a:r>
              <a:rPr lang="en-US" sz="9600" dirty="0" err="1">
                <a:solidFill>
                  <a:srgbClr val="680100"/>
                </a:solidFill>
                <a:latin typeface="Bungee"/>
              </a:rPr>
              <a:t>CHƠI</a:t>
            </a:r>
            <a:endParaRPr lang="en-US" sz="9600" dirty="0">
              <a:solidFill>
                <a:srgbClr val="680100"/>
              </a:solidFill>
              <a:latin typeface="Bunge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10000" y="4132064"/>
            <a:ext cx="14076104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8"/>
              </a:lnSpc>
            </a:pPr>
            <a:r>
              <a:rPr lang="en-US" sz="19900" b="1" spc="720" dirty="0" err="1">
                <a:solidFill>
                  <a:srgbClr val="3A872B"/>
                </a:solidFill>
                <a:latin typeface="Sedgwick Ave"/>
              </a:rPr>
              <a:t>Truyền</a:t>
            </a:r>
            <a:r>
              <a:rPr lang="en-US" sz="19900" b="1" spc="72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19900" b="1" spc="720" dirty="0" err="1">
                <a:solidFill>
                  <a:srgbClr val="3A872B"/>
                </a:solidFill>
                <a:latin typeface="Sedgwick Ave"/>
              </a:rPr>
              <a:t>điện</a:t>
            </a:r>
            <a:endParaRPr lang="en-US" sz="19900" b="1" spc="720" dirty="0">
              <a:solidFill>
                <a:srgbClr val="3A872B"/>
              </a:solidFill>
              <a:latin typeface="Sedgwick Av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404FDD-2A2A-E1A7-1D66-3AA4B8336815}"/>
              </a:ext>
            </a:extLst>
          </p:cNvPr>
          <p:cNvSpPr txBox="1"/>
          <p:nvPr/>
        </p:nvSpPr>
        <p:spPr>
          <a:xfrm>
            <a:off x="4267200" y="7333593"/>
            <a:ext cx="10915152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8"/>
              </a:lnSpc>
            </a:pPr>
            <a:r>
              <a:rPr lang="en-US" sz="12000" spc="720" dirty="0">
                <a:solidFill>
                  <a:srgbClr val="7030A0"/>
                </a:solidFill>
                <a:latin typeface="Sedgwick Ave"/>
              </a:rPr>
              <a:t>=</a:t>
            </a:r>
            <a:r>
              <a:rPr lang="en-US" sz="12000" spc="72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12000" spc="72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âm</a:t>
            </a:r>
            <a:r>
              <a:rPr lang="en-US" sz="12000" spc="72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 </a:t>
            </a:r>
            <a:r>
              <a:rPr lang="en-US" sz="12000" spc="72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nhạc</a:t>
            </a:r>
            <a:r>
              <a:rPr lang="en-US" sz="12000" spc="72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!</a:t>
            </a:r>
          </a:p>
        </p:txBody>
      </p:sp>
      <p:pic>
        <p:nvPicPr>
          <p:cNvPr id="12" name="Nhạc Rap câu đố hại não--Beat nhạc nền Rap IQ">
            <a:hlinkClick r:id="" action="ppaction://media"/>
            <a:extLst>
              <a:ext uri="{FF2B5EF4-FFF2-40B4-BE49-F238E27FC236}">
                <a16:creationId xmlns:a16="http://schemas.microsoft.com/office/drawing/2014/main" id="{E72BF03E-430A-4526-DDFE-F6D1C9C42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08868" y="8929515"/>
            <a:ext cx="766924" cy="766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46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484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10978</TotalTime>
  <Words>444</Words>
  <Application>Microsoft Office PowerPoint</Application>
  <PresentationFormat>Custom</PresentationFormat>
  <Paragraphs>75</Paragraphs>
  <Slides>22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Calibri</vt:lpstr>
      <vt:lpstr>微软雅黑</vt:lpstr>
      <vt:lpstr>等线</vt:lpstr>
      <vt:lpstr>Arial</vt:lpstr>
      <vt:lpstr>UTM Cookies</vt:lpstr>
      <vt:lpstr>宋体</vt:lpstr>
      <vt:lpstr>Sedgwick Ave</vt:lpstr>
      <vt:lpstr>Patrick Hand</vt:lpstr>
      <vt:lpstr>Arial Narrow</vt:lpstr>
      <vt:lpstr>Nunito Black</vt:lpstr>
      <vt:lpstr>UTM Showcard</vt:lpstr>
      <vt:lpstr>Arial-Rounded</vt:lpstr>
      <vt:lpstr>Bungee</vt:lpstr>
      <vt:lpstr>小单纯体</vt:lpstr>
      <vt:lpstr>Sigmar One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Từ ngữ chỉ đặc điểm</dc:title>
  <dc:creator>Admin</dc:creator>
  <cp:lastModifiedBy>Personal</cp:lastModifiedBy>
  <cp:revision>141</cp:revision>
  <dcterms:created xsi:type="dcterms:W3CDTF">2006-08-16T00:00:00Z</dcterms:created>
  <dcterms:modified xsi:type="dcterms:W3CDTF">2023-12-13T03:12:25Z</dcterms:modified>
  <dc:identifier>DAFMrDM_qns</dc:identifier>
</cp:coreProperties>
</file>