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635" r:id="rId2"/>
    <p:sldId id="547" r:id="rId3"/>
    <p:sldId id="613" r:id="rId4"/>
    <p:sldId id="550" r:id="rId5"/>
    <p:sldId id="548" r:id="rId6"/>
    <p:sldId id="480" r:id="rId7"/>
    <p:sldId id="614" r:id="rId8"/>
    <p:sldId id="551" r:id="rId9"/>
    <p:sldId id="615" r:id="rId10"/>
    <p:sldId id="616" r:id="rId11"/>
    <p:sldId id="617" r:id="rId12"/>
    <p:sldId id="618" r:id="rId13"/>
    <p:sldId id="621" r:id="rId14"/>
    <p:sldId id="622" r:id="rId15"/>
    <p:sldId id="623" r:id="rId16"/>
    <p:sldId id="624" r:id="rId17"/>
    <p:sldId id="620" r:id="rId18"/>
    <p:sldId id="625" r:id="rId19"/>
    <p:sldId id="626" r:id="rId20"/>
    <p:sldId id="619" r:id="rId21"/>
    <p:sldId id="627" r:id="rId22"/>
    <p:sldId id="628" r:id="rId23"/>
    <p:sldId id="597" r:id="rId24"/>
    <p:sldId id="629" r:id="rId25"/>
    <p:sldId id="630" r:id="rId26"/>
    <p:sldId id="575" r:id="rId27"/>
    <p:sldId id="632" r:id="rId28"/>
    <p:sldId id="631" r:id="rId29"/>
    <p:sldId id="633" r:id="rId30"/>
    <p:sldId id="579" r:id="rId31"/>
    <p:sldId id="580" r:id="rId32"/>
    <p:sldId id="508" r:id="rId33"/>
    <p:sldId id="445" r:id="rId34"/>
    <p:sldId id="634" r:id="rId35"/>
    <p:sldId id="473" r:id="rId36"/>
    <p:sldId id="451" r:id="rId3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CC00"/>
    <a:srgbClr val="0000CC"/>
    <a:srgbClr val="009900"/>
    <a:srgbClr val="FFFF99"/>
    <a:srgbClr val="33CC33"/>
    <a:srgbClr val="FF3399"/>
    <a:srgbClr val="008000"/>
    <a:srgbClr val="0CE2E2"/>
    <a:srgbClr val="CC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643" autoAdjust="0"/>
    <p:restoredTop sz="88810" autoAdjust="0"/>
  </p:normalViewPr>
  <p:slideViewPr>
    <p:cSldViewPr>
      <p:cViewPr>
        <p:scale>
          <a:sx n="80" d="100"/>
          <a:sy n="80" d="100"/>
        </p:scale>
        <p:origin x="-2598" y="-10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20E58-505A-4D85-B56F-8B4029475562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3CAB7-4CC0-4A55-B518-9B187561A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4068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Thảo</a:t>
            </a:r>
            <a:r>
              <a:rPr lang="en-US" baseline="0" smtClean="0"/>
              <a:t> </a:t>
            </a:r>
            <a:r>
              <a:rPr lang="en-US" smtClean="0"/>
              <a:t>uận</a:t>
            </a:r>
            <a:r>
              <a:rPr lang="en-US" baseline="0" smtClean="0"/>
              <a:t> nhóm 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CAB7-4CC0-4A55-B518-9B187561AED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8730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CAB7-4CC0-4A55-B518-9B187561AED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812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CAB7-4CC0-4A55-B518-9B187561AED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812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5853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1331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9325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9523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3742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1445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345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8050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0375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673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4073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E7991-2FAD-4FAD-91D0-F5406E83A19C}" type="datetimeFigureOut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D3EFB-67F9-4BBD-9A1E-0CE3DCE37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885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14" name="chimes.wav"/>
          </p:stSnd>
        </p:sndAc>
      </p:transition>
    </mc:Choice>
    <mc:Fallback>
      <p:transition spd="slow">
        <p:split orient="vert"/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1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1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1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WordArt 20"/>
          <p:cNvSpPr>
            <a:spLocks noChangeArrowheads="1" noChangeShapeType="1" noTextEdit="1"/>
          </p:cNvSpPr>
          <p:nvPr/>
        </p:nvSpPr>
        <p:spPr bwMode="auto">
          <a:xfrm>
            <a:off x="685800" y="1257300"/>
            <a:ext cx="781050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Lịch</a:t>
            </a:r>
            <a:r>
              <a:rPr lang="en-US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sử</a:t>
            </a:r>
            <a:r>
              <a:rPr lang="vi-VN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vi-VN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– Lớp </a:t>
            </a:r>
            <a:r>
              <a:rPr lang="vi-VN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</a:t>
            </a:r>
            <a:endParaRPr lang="en-US" sz="36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16" name="WordArt 21"/>
          <p:cNvSpPr>
            <a:spLocks noChangeArrowheads="1" noChangeShapeType="1" noTextEdit="1"/>
          </p:cNvSpPr>
          <p:nvPr/>
        </p:nvSpPr>
        <p:spPr bwMode="auto">
          <a:xfrm>
            <a:off x="381000" y="2228850"/>
            <a:ext cx="8534400" cy="2743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“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Bình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Tây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Đại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nguyên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soái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”</a:t>
            </a:r>
          </a:p>
          <a:p>
            <a:pPr algn="ctr"/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Trương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Định</a:t>
            </a:r>
            <a:r>
              <a:rPr lang="vi-VN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vi-VN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8" y="0"/>
            <a:chExt cx="5760" cy="4320"/>
          </a:xfrm>
        </p:grpSpPr>
        <p:pic>
          <p:nvPicPr>
            <p:cNvPr id="13318" name="Picture 6" descr="GRANS02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31882" flipH="1">
              <a:off x="4848" y="3394"/>
              <a:ext cx="912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7" descr="GRANS02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465066">
              <a:off x="96" y="3394"/>
              <a:ext cx="961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8" y="0"/>
              <a:ext cx="5760" cy="4320"/>
              <a:chOff x="672" y="0"/>
              <a:chExt cx="5760" cy="4320"/>
            </a:xfrm>
          </p:grpSpPr>
          <p:pic>
            <p:nvPicPr>
              <p:cNvPr id="13321" name="Picture 9" descr="BD21325_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72" y="4176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22" name="Picture 10" descr="BD21325_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72" y="0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23" name="Picture 11" descr="BD21325_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288" y="192"/>
                <a:ext cx="144" cy="398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24" name="Picture 12" descr="BD21325_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72" y="0"/>
                <a:ext cx="153" cy="422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133350"/>
            <a:ext cx="8763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smtClean="0">
                <a:latin typeface="Arial" pitchFamily="34" charset="0"/>
                <a:cs typeface="Arial" pitchFamily="34" charset="0"/>
                <a:sym typeface="Wingdings"/>
              </a:rPr>
              <a:t></a:t>
            </a:r>
            <a:r>
              <a:rPr lang="en-US" sz="4400" b="1" smtClean="0">
                <a:latin typeface="Arial" pitchFamily="34" charset="0"/>
                <a:cs typeface="Arial" pitchFamily="34" charset="0"/>
              </a:rPr>
              <a:t> Một </a:t>
            </a:r>
            <a:r>
              <a:rPr lang="en-US" sz="4400" b="1">
                <a:latin typeface="Arial" pitchFamily="34" charset="0"/>
                <a:cs typeface="Arial" pitchFamily="34" charset="0"/>
              </a:rPr>
              <a:t>số cuộc khởi nghĩa tiêu biểu của nhân dân Nam </a:t>
            </a:r>
            <a:r>
              <a:rPr lang="en-US" sz="4400" b="1" smtClean="0">
                <a:latin typeface="Arial" pitchFamily="34" charset="0"/>
                <a:cs typeface="Arial" pitchFamily="34" charset="0"/>
              </a:rPr>
              <a:t>Kì : khởi nghĩa Nguyễn Hữu Huân, Võ Duy Dương, Nguyễn Trường Tộ,... </a:t>
            </a:r>
            <a:r>
              <a:rPr lang="en-US" sz="4400" b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Lớn nhất phong trào kháng chiến dưới sự chỉ huy của Trương Định.</a:t>
            </a:r>
            <a:endParaRPr lang="en-US" sz="4400" b="1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55339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ập tin:Trương Định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53000" y="-2"/>
            <a:ext cx="4191000" cy="5159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" y="-19050"/>
            <a:ext cx="4648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Trương Công Định</a:t>
            </a:r>
          </a:p>
          <a:p>
            <a:pPr algn="just">
              <a:lnSpc>
                <a:spcPct val="150000"/>
              </a:lnSpc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 Trương Đăng Định</a:t>
            </a:r>
          </a:p>
          <a:p>
            <a:pPr algn="just">
              <a:lnSpc>
                <a:spcPct val="150000"/>
              </a:lnSpc>
            </a:pPr>
            <a:r>
              <a:rPr lang="en-US" sz="320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- Sinh tại Quảng Ngãi</a:t>
            </a:r>
          </a:p>
          <a:p>
            <a:pPr algn="just">
              <a:lnSpc>
                <a:spcPct val="150000"/>
              </a:lnSpc>
            </a:pPr>
            <a:r>
              <a:rPr lang="en-US" sz="32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Là một lãnh tụ nghĩa quân chống Pháp giai đoạn 1859 – 1864, thời vua Tự Đức. </a:t>
            </a:r>
            <a:endParaRPr lang="en-US" sz="32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430576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2400" y="2266950"/>
            <a:ext cx="8915399" cy="1915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200" b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Trương Định kiên quyết cùng nhân dân chống quân xâm lược.</a:t>
            </a:r>
            <a:endParaRPr lang="en-US" sz="4200" b="1">
              <a:solidFill>
                <a:srgbClr val="FF0000"/>
              </a:solidFill>
              <a:latin typeface="Times New Roman" pitchFamily="18" charset="0"/>
              <a:ea typeface="HP001 5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697973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401" y="-19050"/>
            <a:ext cx="8839199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2. Trương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Định kiên quyết cùng nhân dân chống quân xâm lược.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1497201"/>
            <a:ext cx="8763000" cy="2640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en-US" sz="340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 Năm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1862, sự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kiện gì xảy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ra ? </a:t>
            </a:r>
            <a:endParaRPr lang="en-US" sz="34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en-US" sz="340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 Triều đình nhà Nguyễn có thái độ như thế nào trước cuộc xâm lược của thực dân Pháp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859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401" y="-19050"/>
            <a:ext cx="8839199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u="sng" smtClean="0">
                <a:solidFill>
                  <a:srgbClr val="0000CC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II. Trương </a:t>
            </a:r>
            <a:r>
              <a:rPr lang="en-US" sz="3200" b="1" u="sng">
                <a:solidFill>
                  <a:srgbClr val="0000CC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Định kiên quyết cùng nhân dân chống quân xâm lược.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1497201"/>
            <a:ext cx="8763000" cy="2640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en-US" sz="340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 Năm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1862,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triều đình nhà Nguyễn lại ban lệnh xuống buộc Trương Định phải </a:t>
            </a:r>
            <a:r>
              <a:rPr lang="en-US" sz="3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 tán nghĩa quân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và đi nhận chức ở An Giang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67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401" y="-19050"/>
            <a:ext cx="8839199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II. Trương </a:t>
            </a:r>
            <a:r>
              <a:rPr lang="en-US" sz="3200" b="1" u="sng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Định kiên quyết cùng nhân dân chống quân xâm lược.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1497201"/>
            <a:ext cx="8763000" cy="1751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en-US" sz="3400" smtClean="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Triều đình nhà Nguyễn có thái độ như thế nào trước cuộc xâm lược của thực dân Pháp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581150"/>
            <a:ext cx="8763000" cy="2352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 smtClean="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Triều đình nhà Nguyễn nhượng bộ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, nhường 3 tỉnh miền Đông Nam Kì cho Pháp,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không kiên quyết chiến đấu bảo vệ đất nước.</a:t>
            </a:r>
          </a:p>
        </p:txBody>
      </p:sp>
    </p:spTree>
    <p:extLst>
      <p:ext uri="{BB962C8B-B14F-4D97-AF65-F5344CB8AC3E}">
        <p14:creationId xmlns:p14="http://schemas.microsoft.com/office/powerpoint/2010/main" xmlns="" val="1924943297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Freeform 2"/>
          <p:cNvSpPr/>
          <p:nvPr/>
        </p:nvSpPr>
        <p:spPr>
          <a:xfrm>
            <a:off x="4611183" y="646893"/>
            <a:ext cx="1795646" cy="1870788"/>
          </a:xfrm>
          <a:custGeom>
            <a:avLst/>
            <a:gdLst>
              <a:gd name="connsiteX0" fmla="*/ 49882 w 1795646"/>
              <a:gd name="connsiteY0" fmla="*/ 30001 h 1870788"/>
              <a:gd name="connsiteX1" fmla="*/ 49882 w 1795646"/>
              <a:gd name="connsiteY1" fmla="*/ 83439 h 1870788"/>
              <a:gd name="connsiteX2" fmla="*/ 49882 w 1795646"/>
              <a:gd name="connsiteY2" fmla="*/ 119065 h 1870788"/>
              <a:gd name="connsiteX3" fmla="*/ 103321 w 1795646"/>
              <a:gd name="connsiteY3" fmla="*/ 225943 h 1870788"/>
              <a:gd name="connsiteX4" fmla="*/ 67695 w 1795646"/>
              <a:gd name="connsiteY4" fmla="*/ 267507 h 1870788"/>
              <a:gd name="connsiteX5" fmla="*/ 2381 w 1795646"/>
              <a:gd name="connsiteY5" fmla="*/ 332821 h 1870788"/>
              <a:gd name="connsiteX6" fmla="*/ 14256 w 1795646"/>
              <a:gd name="connsiteY6" fmla="*/ 451575 h 1870788"/>
              <a:gd name="connsiteX7" fmla="*/ 14256 w 1795646"/>
              <a:gd name="connsiteY7" fmla="*/ 594078 h 1870788"/>
              <a:gd name="connsiteX8" fmla="*/ 103321 w 1795646"/>
              <a:gd name="connsiteY8" fmla="*/ 629704 h 1870788"/>
              <a:gd name="connsiteX9" fmla="*/ 180511 w 1795646"/>
              <a:gd name="connsiteY9" fmla="*/ 754395 h 1870788"/>
              <a:gd name="connsiteX10" fmla="*/ 233949 w 1795646"/>
              <a:gd name="connsiteY10" fmla="*/ 801897 h 1870788"/>
              <a:gd name="connsiteX11" fmla="*/ 263638 w 1795646"/>
              <a:gd name="connsiteY11" fmla="*/ 908775 h 1870788"/>
              <a:gd name="connsiteX12" fmla="*/ 305201 w 1795646"/>
              <a:gd name="connsiteY12" fmla="*/ 991902 h 1870788"/>
              <a:gd name="connsiteX13" fmla="*/ 376453 w 1795646"/>
              <a:gd name="connsiteY13" fmla="*/ 1080967 h 1870788"/>
              <a:gd name="connsiteX14" fmla="*/ 429892 w 1795646"/>
              <a:gd name="connsiteY14" fmla="*/ 1152219 h 1870788"/>
              <a:gd name="connsiteX15" fmla="*/ 459581 w 1795646"/>
              <a:gd name="connsiteY15" fmla="*/ 1205658 h 1870788"/>
              <a:gd name="connsiteX16" fmla="*/ 447705 w 1795646"/>
              <a:gd name="connsiteY16" fmla="*/ 1247221 h 1870788"/>
              <a:gd name="connsiteX17" fmla="*/ 459581 w 1795646"/>
              <a:gd name="connsiteY17" fmla="*/ 1312536 h 1870788"/>
              <a:gd name="connsiteX18" fmla="*/ 501144 w 1795646"/>
              <a:gd name="connsiteY18" fmla="*/ 1276910 h 1870788"/>
              <a:gd name="connsiteX19" fmla="*/ 507082 w 1795646"/>
              <a:gd name="connsiteY19" fmla="*/ 1342224 h 1870788"/>
              <a:gd name="connsiteX20" fmla="*/ 613960 w 1795646"/>
              <a:gd name="connsiteY20" fmla="*/ 1472852 h 1870788"/>
              <a:gd name="connsiteX21" fmla="*/ 720838 w 1795646"/>
              <a:gd name="connsiteY21" fmla="*/ 1460977 h 1870788"/>
              <a:gd name="connsiteX22" fmla="*/ 774277 w 1795646"/>
              <a:gd name="connsiteY22" fmla="*/ 1532229 h 1870788"/>
              <a:gd name="connsiteX23" fmla="*/ 809903 w 1795646"/>
              <a:gd name="connsiteY23" fmla="*/ 1633169 h 1870788"/>
              <a:gd name="connsiteX24" fmla="*/ 869279 w 1795646"/>
              <a:gd name="connsiteY24" fmla="*/ 1722234 h 1870788"/>
              <a:gd name="connsiteX25" fmla="*/ 916781 w 1795646"/>
              <a:gd name="connsiteY25" fmla="*/ 1668795 h 1870788"/>
              <a:gd name="connsiteX26" fmla="*/ 1005846 w 1795646"/>
              <a:gd name="connsiteY26" fmla="*/ 1763798 h 1870788"/>
              <a:gd name="connsiteX27" fmla="*/ 1029596 w 1795646"/>
              <a:gd name="connsiteY27" fmla="*/ 1799424 h 1870788"/>
              <a:gd name="connsiteX28" fmla="*/ 1017721 w 1795646"/>
              <a:gd name="connsiteY28" fmla="*/ 1870676 h 1870788"/>
              <a:gd name="connsiteX29" fmla="*/ 1148349 w 1795646"/>
              <a:gd name="connsiteY29" fmla="*/ 1781611 h 1870788"/>
              <a:gd name="connsiteX30" fmla="*/ 1278978 w 1795646"/>
              <a:gd name="connsiteY30" fmla="*/ 1787549 h 1870788"/>
              <a:gd name="connsiteX31" fmla="*/ 1486796 w 1795646"/>
              <a:gd name="connsiteY31" fmla="*/ 1704421 h 1870788"/>
              <a:gd name="connsiteX32" fmla="*/ 1676801 w 1795646"/>
              <a:gd name="connsiteY32" fmla="*/ 1650982 h 1870788"/>
              <a:gd name="connsiteX33" fmla="*/ 1795555 w 1795646"/>
              <a:gd name="connsiteY33" fmla="*/ 1514416 h 1870788"/>
              <a:gd name="connsiteX34" fmla="*/ 1658988 w 1795646"/>
              <a:gd name="connsiteY34" fmla="*/ 1270972 h 1870788"/>
              <a:gd name="connsiteX35" fmla="*/ 1617425 w 1795646"/>
              <a:gd name="connsiteY35" fmla="*/ 1217533 h 1870788"/>
              <a:gd name="connsiteX36" fmla="*/ 1658988 w 1795646"/>
              <a:gd name="connsiteY36" fmla="*/ 1098780 h 1870788"/>
              <a:gd name="connsiteX37" fmla="*/ 1635238 w 1795646"/>
              <a:gd name="connsiteY37" fmla="*/ 849398 h 1870788"/>
              <a:gd name="connsiteX38" fmla="*/ 1575861 w 1795646"/>
              <a:gd name="connsiteY38" fmla="*/ 742520 h 1870788"/>
              <a:gd name="connsiteX39" fmla="*/ 1308666 w 1795646"/>
              <a:gd name="connsiteY39" fmla="*/ 641580 h 1870788"/>
              <a:gd name="connsiteX40" fmla="*/ 1112723 w 1795646"/>
              <a:gd name="connsiteY40" fmla="*/ 463450 h 1870788"/>
              <a:gd name="connsiteX41" fmla="*/ 1088973 w 1795646"/>
              <a:gd name="connsiteY41" fmla="*/ 320946 h 1870788"/>
              <a:gd name="connsiteX42" fmla="*/ 928656 w 1795646"/>
              <a:gd name="connsiteY42" fmla="*/ 184380 h 1870788"/>
              <a:gd name="connsiteX43" fmla="*/ 774277 w 1795646"/>
              <a:gd name="connsiteY43" fmla="*/ 65626 h 1870788"/>
              <a:gd name="connsiteX44" fmla="*/ 584272 w 1795646"/>
              <a:gd name="connsiteY44" fmla="*/ 53751 h 1870788"/>
              <a:gd name="connsiteX45" fmla="*/ 352703 w 1795646"/>
              <a:gd name="connsiteY45" fmla="*/ 312 h 1870788"/>
              <a:gd name="connsiteX46" fmla="*/ 49882 w 1795646"/>
              <a:gd name="connsiteY46" fmla="*/ 30001 h 187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795646" h="1870788">
                <a:moveTo>
                  <a:pt x="49882" y="30001"/>
                </a:moveTo>
                <a:cubicBezTo>
                  <a:pt x="-588" y="43855"/>
                  <a:pt x="49882" y="83439"/>
                  <a:pt x="49882" y="83439"/>
                </a:cubicBezTo>
                <a:cubicBezTo>
                  <a:pt x="49882" y="98283"/>
                  <a:pt x="40975" y="95314"/>
                  <a:pt x="49882" y="119065"/>
                </a:cubicBezTo>
                <a:cubicBezTo>
                  <a:pt x="58789" y="142816"/>
                  <a:pt x="100352" y="201203"/>
                  <a:pt x="103321" y="225943"/>
                </a:cubicBezTo>
                <a:cubicBezTo>
                  <a:pt x="106290" y="250683"/>
                  <a:pt x="84518" y="249694"/>
                  <a:pt x="67695" y="267507"/>
                </a:cubicBezTo>
                <a:cubicBezTo>
                  <a:pt x="50872" y="285320"/>
                  <a:pt x="11287" y="302143"/>
                  <a:pt x="2381" y="332821"/>
                </a:cubicBezTo>
                <a:cubicBezTo>
                  <a:pt x="-6525" y="363499"/>
                  <a:pt x="12277" y="408032"/>
                  <a:pt x="14256" y="451575"/>
                </a:cubicBezTo>
                <a:cubicBezTo>
                  <a:pt x="16235" y="495118"/>
                  <a:pt x="-588" y="564390"/>
                  <a:pt x="14256" y="594078"/>
                </a:cubicBezTo>
                <a:cubicBezTo>
                  <a:pt x="29100" y="623766"/>
                  <a:pt x="75612" y="602985"/>
                  <a:pt x="103321" y="629704"/>
                </a:cubicBezTo>
                <a:cubicBezTo>
                  <a:pt x="131030" y="656423"/>
                  <a:pt x="158740" y="725696"/>
                  <a:pt x="180511" y="754395"/>
                </a:cubicBezTo>
                <a:cubicBezTo>
                  <a:pt x="202282" y="783094"/>
                  <a:pt x="220095" y="776167"/>
                  <a:pt x="233949" y="801897"/>
                </a:cubicBezTo>
                <a:cubicBezTo>
                  <a:pt x="247804" y="827627"/>
                  <a:pt x="251763" y="877107"/>
                  <a:pt x="263638" y="908775"/>
                </a:cubicBezTo>
                <a:cubicBezTo>
                  <a:pt x="275513" y="940443"/>
                  <a:pt x="286398" y="963203"/>
                  <a:pt x="305201" y="991902"/>
                </a:cubicBezTo>
                <a:cubicBezTo>
                  <a:pt x="324004" y="1020601"/>
                  <a:pt x="355671" y="1054248"/>
                  <a:pt x="376453" y="1080967"/>
                </a:cubicBezTo>
                <a:cubicBezTo>
                  <a:pt x="397235" y="1107686"/>
                  <a:pt x="416037" y="1131437"/>
                  <a:pt x="429892" y="1152219"/>
                </a:cubicBezTo>
                <a:cubicBezTo>
                  <a:pt x="443747" y="1173001"/>
                  <a:pt x="456612" y="1189824"/>
                  <a:pt x="459581" y="1205658"/>
                </a:cubicBezTo>
                <a:cubicBezTo>
                  <a:pt x="462550" y="1221492"/>
                  <a:pt x="447705" y="1229408"/>
                  <a:pt x="447705" y="1247221"/>
                </a:cubicBezTo>
                <a:cubicBezTo>
                  <a:pt x="447705" y="1265034"/>
                  <a:pt x="450675" y="1307588"/>
                  <a:pt x="459581" y="1312536"/>
                </a:cubicBezTo>
                <a:cubicBezTo>
                  <a:pt x="468487" y="1317484"/>
                  <a:pt x="493227" y="1271962"/>
                  <a:pt x="501144" y="1276910"/>
                </a:cubicBezTo>
                <a:cubicBezTo>
                  <a:pt x="509061" y="1281858"/>
                  <a:pt x="488279" y="1309567"/>
                  <a:pt x="507082" y="1342224"/>
                </a:cubicBezTo>
                <a:cubicBezTo>
                  <a:pt x="525885" y="1374881"/>
                  <a:pt x="578334" y="1453060"/>
                  <a:pt x="613960" y="1472852"/>
                </a:cubicBezTo>
                <a:cubicBezTo>
                  <a:pt x="649586" y="1492644"/>
                  <a:pt x="694118" y="1451081"/>
                  <a:pt x="720838" y="1460977"/>
                </a:cubicBezTo>
                <a:cubicBezTo>
                  <a:pt x="747558" y="1470873"/>
                  <a:pt x="759433" y="1503530"/>
                  <a:pt x="774277" y="1532229"/>
                </a:cubicBezTo>
                <a:cubicBezTo>
                  <a:pt x="789121" y="1560928"/>
                  <a:pt x="794069" y="1601502"/>
                  <a:pt x="809903" y="1633169"/>
                </a:cubicBezTo>
                <a:cubicBezTo>
                  <a:pt x="825737" y="1664836"/>
                  <a:pt x="851466" y="1716296"/>
                  <a:pt x="869279" y="1722234"/>
                </a:cubicBezTo>
                <a:cubicBezTo>
                  <a:pt x="887092" y="1728172"/>
                  <a:pt x="894020" y="1661868"/>
                  <a:pt x="916781" y="1668795"/>
                </a:cubicBezTo>
                <a:cubicBezTo>
                  <a:pt x="939542" y="1675722"/>
                  <a:pt x="987044" y="1742027"/>
                  <a:pt x="1005846" y="1763798"/>
                </a:cubicBezTo>
                <a:cubicBezTo>
                  <a:pt x="1024648" y="1785569"/>
                  <a:pt x="1027617" y="1781611"/>
                  <a:pt x="1029596" y="1799424"/>
                </a:cubicBezTo>
                <a:cubicBezTo>
                  <a:pt x="1031575" y="1817237"/>
                  <a:pt x="997929" y="1873645"/>
                  <a:pt x="1017721" y="1870676"/>
                </a:cubicBezTo>
                <a:cubicBezTo>
                  <a:pt x="1037513" y="1867707"/>
                  <a:pt x="1104806" y="1795465"/>
                  <a:pt x="1148349" y="1781611"/>
                </a:cubicBezTo>
                <a:cubicBezTo>
                  <a:pt x="1191892" y="1767757"/>
                  <a:pt x="1222570" y="1800414"/>
                  <a:pt x="1278978" y="1787549"/>
                </a:cubicBezTo>
                <a:cubicBezTo>
                  <a:pt x="1335386" y="1774684"/>
                  <a:pt x="1420492" y="1727182"/>
                  <a:pt x="1486796" y="1704421"/>
                </a:cubicBezTo>
                <a:cubicBezTo>
                  <a:pt x="1553100" y="1681660"/>
                  <a:pt x="1625341" y="1682649"/>
                  <a:pt x="1676801" y="1650982"/>
                </a:cubicBezTo>
                <a:cubicBezTo>
                  <a:pt x="1728261" y="1619315"/>
                  <a:pt x="1798524" y="1577751"/>
                  <a:pt x="1795555" y="1514416"/>
                </a:cubicBezTo>
                <a:cubicBezTo>
                  <a:pt x="1792586" y="1451081"/>
                  <a:pt x="1688676" y="1320452"/>
                  <a:pt x="1658988" y="1270972"/>
                </a:cubicBezTo>
                <a:cubicBezTo>
                  <a:pt x="1629300" y="1221492"/>
                  <a:pt x="1617425" y="1246232"/>
                  <a:pt x="1617425" y="1217533"/>
                </a:cubicBezTo>
                <a:cubicBezTo>
                  <a:pt x="1617425" y="1188834"/>
                  <a:pt x="1656019" y="1160136"/>
                  <a:pt x="1658988" y="1098780"/>
                </a:cubicBezTo>
                <a:cubicBezTo>
                  <a:pt x="1661957" y="1037424"/>
                  <a:pt x="1649092" y="908775"/>
                  <a:pt x="1635238" y="849398"/>
                </a:cubicBezTo>
                <a:cubicBezTo>
                  <a:pt x="1621384" y="790021"/>
                  <a:pt x="1630290" y="777156"/>
                  <a:pt x="1575861" y="742520"/>
                </a:cubicBezTo>
                <a:cubicBezTo>
                  <a:pt x="1521432" y="707884"/>
                  <a:pt x="1385856" y="688092"/>
                  <a:pt x="1308666" y="641580"/>
                </a:cubicBezTo>
                <a:cubicBezTo>
                  <a:pt x="1231476" y="595068"/>
                  <a:pt x="1149338" y="516889"/>
                  <a:pt x="1112723" y="463450"/>
                </a:cubicBezTo>
                <a:cubicBezTo>
                  <a:pt x="1076108" y="410011"/>
                  <a:pt x="1119651" y="367458"/>
                  <a:pt x="1088973" y="320946"/>
                </a:cubicBezTo>
                <a:cubicBezTo>
                  <a:pt x="1058295" y="274434"/>
                  <a:pt x="981105" y="226933"/>
                  <a:pt x="928656" y="184380"/>
                </a:cubicBezTo>
                <a:cubicBezTo>
                  <a:pt x="876207" y="141827"/>
                  <a:pt x="831674" y="87398"/>
                  <a:pt x="774277" y="65626"/>
                </a:cubicBezTo>
                <a:cubicBezTo>
                  <a:pt x="716880" y="43855"/>
                  <a:pt x="654534" y="64637"/>
                  <a:pt x="584272" y="53751"/>
                </a:cubicBezTo>
                <a:cubicBezTo>
                  <a:pt x="514010" y="42865"/>
                  <a:pt x="440778" y="3281"/>
                  <a:pt x="352703" y="312"/>
                </a:cubicBezTo>
                <a:cubicBezTo>
                  <a:pt x="264628" y="-2657"/>
                  <a:pt x="100352" y="16147"/>
                  <a:pt x="49882" y="30001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3401601" y="564057"/>
            <a:ext cx="2059097" cy="2052696"/>
          </a:xfrm>
          <a:custGeom>
            <a:avLst/>
            <a:gdLst>
              <a:gd name="connsiteX0" fmla="*/ 1229776 w 2059097"/>
              <a:gd name="connsiteY0" fmla="*/ 118774 h 2052696"/>
              <a:gd name="connsiteX1" fmla="*/ 1105085 w 2059097"/>
              <a:gd name="connsiteY1" fmla="*/ 95024 h 2052696"/>
              <a:gd name="connsiteX2" fmla="*/ 1027895 w 2059097"/>
              <a:gd name="connsiteY2" fmla="*/ 130649 h 2052696"/>
              <a:gd name="connsiteX3" fmla="*/ 938830 w 2059097"/>
              <a:gd name="connsiteY3" fmla="*/ 59398 h 2052696"/>
              <a:gd name="connsiteX4" fmla="*/ 808202 w 2059097"/>
              <a:gd name="connsiteY4" fmla="*/ 41585 h 2052696"/>
              <a:gd name="connsiteX5" fmla="*/ 653822 w 2059097"/>
              <a:gd name="connsiteY5" fmla="*/ 21 h 2052696"/>
              <a:gd name="connsiteX6" fmla="*/ 552882 w 2059097"/>
              <a:gd name="connsiteY6" fmla="*/ 47522 h 2052696"/>
              <a:gd name="connsiteX7" fmla="*/ 475693 w 2059097"/>
              <a:gd name="connsiteY7" fmla="*/ 166275 h 2052696"/>
              <a:gd name="connsiteX8" fmla="*/ 333189 w 2059097"/>
              <a:gd name="connsiteY8" fmla="*/ 130649 h 2052696"/>
              <a:gd name="connsiteX9" fmla="*/ 285687 w 2059097"/>
              <a:gd name="connsiteY9" fmla="*/ 201901 h 2052696"/>
              <a:gd name="connsiteX10" fmla="*/ 309438 w 2059097"/>
              <a:gd name="connsiteY10" fmla="*/ 290966 h 2052696"/>
              <a:gd name="connsiteX11" fmla="*/ 362877 w 2059097"/>
              <a:gd name="connsiteY11" fmla="*/ 338468 h 2052696"/>
              <a:gd name="connsiteX12" fmla="*/ 392565 w 2059097"/>
              <a:gd name="connsiteY12" fmla="*/ 427533 h 2052696"/>
              <a:gd name="connsiteX13" fmla="*/ 351002 w 2059097"/>
              <a:gd name="connsiteY13" fmla="*/ 475034 h 2052696"/>
              <a:gd name="connsiteX14" fmla="*/ 220373 w 2059097"/>
              <a:gd name="connsiteY14" fmla="*/ 427533 h 2052696"/>
              <a:gd name="connsiteX15" fmla="*/ 125370 w 2059097"/>
              <a:gd name="connsiteY15" fmla="*/ 338468 h 2052696"/>
              <a:gd name="connsiteX16" fmla="*/ 89744 w 2059097"/>
              <a:gd name="connsiteY16" fmla="*/ 326592 h 2052696"/>
              <a:gd name="connsiteX17" fmla="*/ 149121 w 2059097"/>
              <a:gd name="connsiteY17" fmla="*/ 451283 h 2052696"/>
              <a:gd name="connsiteX18" fmla="*/ 226311 w 2059097"/>
              <a:gd name="connsiteY18" fmla="*/ 528473 h 2052696"/>
              <a:gd name="connsiteX19" fmla="*/ 279750 w 2059097"/>
              <a:gd name="connsiteY19" fmla="*/ 498785 h 2052696"/>
              <a:gd name="connsiteX20" fmla="*/ 345064 w 2059097"/>
              <a:gd name="connsiteY20" fmla="*/ 552224 h 2052696"/>
              <a:gd name="connsiteX21" fmla="*/ 202560 w 2059097"/>
              <a:gd name="connsiteY21" fmla="*/ 653164 h 2052696"/>
              <a:gd name="connsiteX22" fmla="*/ 18493 w 2059097"/>
              <a:gd name="connsiteY22" fmla="*/ 730353 h 2052696"/>
              <a:gd name="connsiteX23" fmla="*/ 18493 w 2059097"/>
              <a:gd name="connsiteY23" fmla="*/ 813481 h 2052696"/>
              <a:gd name="connsiteX24" fmla="*/ 125370 w 2059097"/>
              <a:gd name="connsiteY24" fmla="*/ 896608 h 2052696"/>
              <a:gd name="connsiteX25" fmla="*/ 113495 w 2059097"/>
              <a:gd name="connsiteY25" fmla="*/ 991611 h 2052696"/>
              <a:gd name="connsiteX26" fmla="*/ 244124 w 2059097"/>
              <a:gd name="connsiteY26" fmla="*/ 1050987 h 2052696"/>
              <a:gd name="connsiteX27" fmla="*/ 315376 w 2059097"/>
              <a:gd name="connsiteY27" fmla="*/ 1217242 h 2052696"/>
              <a:gd name="connsiteX28" fmla="*/ 428191 w 2059097"/>
              <a:gd name="connsiteY28" fmla="*/ 1341933 h 2052696"/>
              <a:gd name="connsiteX29" fmla="*/ 558820 w 2059097"/>
              <a:gd name="connsiteY29" fmla="*/ 1425060 h 2052696"/>
              <a:gd name="connsiteX30" fmla="*/ 671635 w 2059097"/>
              <a:gd name="connsiteY30" fmla="*/ 1454748 h 2052696"/>
              <a:gd name="connsiteX31" fmla="*/ 849765 w 2059097"/>
              <a:gd name="connsiteY31" fmla="*/ 1490374 h 2052696"/>
              <a:gd name="connsiteX32" fmla="*/ 921017 w 2059097"/>
              <a:gd name="connsiteY32" fmla="*/ 1502249 h 2052696"/>
              <a:gd name="connsiteX33" fmla="*/ 1093209 w 2059097"/>
              <a:gd name="connsiteY33" fmla="*/ 1662566 h 2052696"/>
              <a:gd name="connsiteX34" fmla="*/ 1170399 w 2059097"/>
              <a:gd name="connsiteY34" fmla="*/ 1769444 h 2052696"/>
              <a:gd name="connsiteX35" fmla="*/ 1223838 w 2059097"/>
              <a:gd name="connsiteY35" fmla="*/ 1793195 h 2052696"/>
              <a:gd name="connsiteX36" fmla="*/ 1194150 w 2059097"/>
              <a:gd name="connsiteY36" fmla="*/ 1822883 h 2052696"/>
              <a:gd name="connsiteX37" fmla="*/ 1295090 w 2059097"/>
              <a:gd name="connsiteY37" fmla="*/ 1876322 h 2052696"/>
              <a:gd name="connsiteX38" fmla="*/ 1372280 w 2059097"/>
              <a:gd name="connsiteY38" fmla="*/ 1811008 h 2052696"/>
              <a:gd name="connsiteX39" fmla="*/ 1360404 w 2059097"/>
              <a:gd name="connsiteY39" fmla="*/ 1906011 h 2052696"/>
              <a:gd name="connsiteX40" fmla="*/ 1384155 w 2059097"/>
              <a:gd name="connsiteY40" fmla="*/ 1959449 h 2052696"/>
              <a:gd name="connsiteX41" fmla="*/ 1425718 w 2059097"/>
              <a:gd name="connsiteY41" fmla="*/ 2001013 h 2052696"/>
              <a:gd name="connsiteX42" fmla="*/ 1633537 w 2059097"/>
              <a:gd name="connsiteY42" fmla="*/ 2036639 h 2052696"/>
              <a:gd name="connsiteX43" fmla="*/ 1740415 w 2059097"/>
              <a:gd name="connsiteY43" fmla="*/ 2042577 h 2052696"/>
              <a:gd name="connsiteX44" fmla="*/ 1758228 w 2059097"/>
              <a:gd name="connsiteY44" fmla="*/ 1900073 h 2052696"/>
              <a:gd name="connsiteX45" fmla="*/ 1805729 w 2059097"/>
              <a:gd name="connsiteY45" fmla="*/ 1852572 h 2052696"/>
              <a:gd name="connsiteX46" fmla="*/ 1859168 w 2059097"/>
              <a:gd name="connsiteY46" fmla="*/ 1816946 h 2052696"/>
              <a:gd name="connsiteX47" fmla="*/ 1900731 w 2059097"/>
              <a:gd name="connsiteY47" fmla="*/ 1911948 h 2052696"/>
              <a:gd name="connsiteX48" fmla="*/ 2055111 w 2059097"/>
              <a:gd name="connsiteY48" fmla="*/ 1858509 h 2052696"/>
              <a:gd name="connsiteX49" fmla="*/ 2013547 w 2059097"/>
              <a:gd name="connsiteY49" fmla="*/ 1775382 h 2052696"/>
              <a:gd name="connsiteX50" fmla="*/ 2013547 w 2059097"/>
              <a:gd name="connsiteY50" fmla="*/ 1668504 h 2052696"/>
              <a:gd name="connsiteX51" fmla="*/ 1906669 w 2059097"/>
              <a:gd name="connsiteY51" fmla="*/ 1561626 h 2052696"/>
              <a:gd name="connsiteX52" fmla="*/ 1776041 w 2059097"/>
              <a:gd name="connsiteY52" fmla="*/ 1543813 h 2052696"/>
              <a:gd name="connsiteX53" fmla="*/ 1692913 w 2059097"/>
              <a:gd name="connsiteY53" fmla="*/ 1395372 h 2052696"/>
              <a:gd name="connsiteX54" fmla="*/ 1621661 w 2059097"/>
              <a:gd name="connsiteY54" fmla="*/ 1365683 h 2052696"/>
              <a:gd name="connsiteX55" fmla="*/ 1663225 w 2059097"/>
              <a:gd name="connsiteY55" fmla="*/ 1306307 h 2052696"/>
              <a:gd name="connsiteX56" fmla="*/ 1473220 w 2059097"/>
              <a:gd name="connsiteY56" fmla="*/ 985673 h 2052696"/>
              <a:gd name="connsiteX57" fmla="*/ 1390093 w 2059097"/>
              <a:gd name="connsiteY57" fmla="*/ 807543 h 2052696"/>
              <a:gd name="connsiteX58" fmla="*/ 1247589 w 2059097"/>
              <a:gd name="connsiteY58" fmla="*/ 688790 h 2052696"/>
              <a:gd name="connsiteX59" fmla="*/ 1217900 w 2059097"/>
              <a:gd name="connsiteY59" fmla="*/ 665039 h 2052696"/>
              <a:gd name="connsiteX60" fmla="*/ 1211963 w 2059097"/>
              <a:gd name="connsiteY60" fmla="*/ 516598 h 2052696"/>
              <a:gd name="connsiteX61" fmla="*/ 1217900 w 2059097"/>
              <a:gd name="connsiteY61" fmla="*/ 403782 h 2052696"/>
              <a:gd name="connsiteX62" fmla="*/ 1330716 w 2059097"/>
              <a:gd name="connsiteY62" fmla="*/ 302842 h 2052696"/>
              <a:gd name="connsiteX63" fmla="*/ 1229776 w 2059097"/>
              <a:gd name="connsiteY63" fmla="*/ 118774 h 2052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059097" h="2052696">
                <a:moveTo>
                  <a:pt x="1229776" y="118774"/>
                </a:moveTo>
                <a:cubicBezTo>
                  <a:pt x="1192171" y="84138"/>
                  <a:pt x="1138732" y="93045"/>
                  <a:pt x="1105085" y="95024"/>
                </a:cubicBezTo>
                <a:cubicBezTo>
                  <a:pt x="1071438" y="97003"/>
                  <a:pt x="1055604" y="136587"/>
                  <a:pt x="1027895" y="130649"/>
                </a:cubicBezTo>
                <a:cubicBezTo>
                  <a:pt x="1000186" y="124711"/>
                  <a:pt x="975445" y="74242"/>
                  <a:pt x="938830" y="59398"/>
                </a:cubicBezTo>
                <a:cubicBezTo>
                  <a:pt x="902215" y="44554"/>
                  <a:pt x="855703" y="51481"/>
                  <a:pt x="808202" y="41585"/>
                </a:cubicBezTo>
                <a:cubicBezTo>
                  <a:pt x="760701" y="31689"/>
                  <a:pt x="696375" y="-968"/>
                  <a:pt x="653822" y="21"/>
                </a:cubicBezTo>
                <a:cubicBezTo>
                  <a:pt x="611269" y="1010"/>
                  <a:pt x="582570" y="19813"/>
                  <a:pt x="552882" y="47522"/>
                </a:cubicBezTo>
                <a:cubicBezTo>
                  <a:pt x="523194" y="75231"/>
                  <a:pt x="512308" y="152421"/>
                  <a:pt x="475693" y="166275"/>
                </a:cubicBezTo>
                <a:cubicBezTo>
                  <a:pt x="439077" y="180130"/>
                  <a:pt x="364857" y="124711"/>
                  <a:pt x="333189" y="130649"/>
                </a:cubicBezTo>
                <a:cubicBezTo>
                  <a:pt x="301521" y="136587"/>
                  <a:pt x="289645" y="175182"/>
                  <a:pt x="285687" y="201901"/>
                </a:cubicBezTo>
                <a:cubicBezTo>
                  <a:pt x="281729" y="228620"/>
                  <a:pt x="296573" y="268205"/>
                  <a:pt x="309438" y="290966"/>
                </a:cubicBezTo>
                <a:cubicBezTo>
                  <a:pt x="322303" y="313727"/>
                  <a:pt x="349023" y="315707"/>
                  <a:pt x="362877" y="338468"/>
                </a:cubicBezTo>
                <a:cubicBezTo>
                  <a:pt x="376731" y="361229"/>
                  <a:pt x="394544" y="404772"/>
                  <a:pt x="392565" y="427533"/>
                </a:cubicBezTo>
                <a:cubicBezTo>
                  <a:pt x="390586" y="450294"/>
                  <a:pt x="379701" y="475034"/>
                  <a:pt x="351002" y="475034"/>
                </a:cubicBezTo>
                <a:cubicBezTo>
                  <a:pt x="322303" y="475034"/>
                  <a:pt x="257978" y="450294"/>
                  <a:pt x="220373" y="427533"/>
                </a:cubicBezTo>
                <a:cubicBezTo>
                  <a:pt x="182768" y="404772"/>
                  <a:pt x="147141" y="355291"/>
                  <a:pt x="125370" y="338468"/>
                </a:cubicBezTo>
                <a:cubicBezTo>
                  <a:pt x="103599" y="321645"/>
                  <a:pt x="85785" y="307790"/>
                  <a:pt x="89744" y="326592"/>
                </a:cubicBezTo>
                <a:cubicBezTo>
                  <a:pt x="93702" y="345395"/>
                  <a:pt x="126360" y="417636"/>
                  <a:pt x="149121" y="451283"/>
                </a:cubicBezTo>
                <a:cubicBezTo>
                  <a:pt x="171882" y="484930"/>
                  <a:pt x="204540" y="520556"/>
                  <a:pt x="226311" y="528473"/>
                </a:cubicBezTo>
                <a:cubicBezTo>
                  <a:pt x="248082" y="536390"/>
                  <a:pt x="259958" y="494827"/>
                  <a:pt x="279750" y="498785"/>
                </a:cubicBezTo>
                <a:cubicBezTo>
                  <a:pt x="299542" y="502743"/>
                  <a:pt x="357929" y="526494"/>
                  <a:pt x="345064" y="552224"/>
                </a:cubicBezTo>
                <a:cubicBezTo>
                  <a:pt x="332199" y="577954"/>
                  <a:pt x="256988" y="623476"/>
                  <a:pt x="202560" y="653164"/>
                </a:cubicBezTo>
                <a:cubicBezTo>
                  <a:pt x="148132" y="682852"/>
                  <a:pt x="49171" y="703634"/>
                  <a:pt x="18493" y="730353"/>
                </a:cubicBezTo>
                <a:cubicBezTo>
                  <a:pt x="-12185" y="757072"/>
                  <a:pt x="680" y="785772"/>
                  <a:pt x="18493" y="813481"/>
                </a:cubicBezTo>
                <a:cubicBezTo>
                  <a:pt x="36306" y="841190"/>
                  <a:pt x="109536" y="866920"/>
                  <a:pt x="125370" y="896608"/>
                </a:cubicBezTo>
                <a:cubicBezTo>
                  <a:pt x="141204" y="926296"/>
                  <a:pt x="93703" y="965881"/>
                  <a:pt x="113495" y="991611"/>
                </a:cubicBezTo>
                <a:cubicBezTo>
                  <a:pt x="133287" y="1017341"/>
                  <a:pt x="210477" y="1013382"/>
                  <a:pt x="244124" y="1050987"/>
                </a:cubicBezTo>
                <a:cubicBezTo>
                  <a:pt x="277771" y="1088592"/>
                  <a:pt x="284698" y="1168751"/>
                  <a:pt x="315376" y="1217242"/>
                </a:cubicBezTo>
                <a:cubicBezTo>
                  <a:pt x="346054" y="1265733"/>
                  <a:pt x="387617" y="1307297"/>
                  <a:pt x="428191" y="1341933"/>
                </a:cubicBezTo>
                <a:cubicBezTo>
                  <a:pt x="468765" y="1376569"/>
                  <a:pt x="518246" y="1406258"/>
                  <a:pt x="558820" y="1425060"/>
                </a:cubicBezTo>
                <a:cubicBezTo>
                  <a:pt x="599394" y="1443863"/>
                  <a:pt x="623144" y="1443862"/>
                  <a:pt x="671635" y="1454748"/>
                </a:cubicBezTo>
                <a:cubicBezTo>
                  <a:pt x="720126" y="1465634"/>
                  <a:pt x="808201" y="1482457"/>
                  <a:pt x="849765" y="1490374"/>
                </a:cubicBezTo>
                <a:cubicBezTo>
                  <a:pt x="891329" y="1498291"/>
                  <a:pt x="880443" y="1473550"/>
                  <a:pt x="921017" y="1502249"/>
                </a:cubicBezTo>
                <a:cubicBezTo>
                  <a:pt x="961591" y="1530948"/>
                  <a:pt x="1051645" y="1618034"/>
                  <a:pt x="1093209" y="1662566"/>
                </a:cubicBezTo>
                <a:cubicBezTo>
                  <a:pt x="1134773" y="1707098"/>
                  <a:pt x="1148628" y="1747673"/>
                  <a:pt x="1170399" y="1769444"/>
                </a:cubicBezTo>
                <a:cubicBezTo>
                  <a:pt x="1192170" y="1791215"/>
                  <a:pt x="1219880" y="1784289"/>
                  <a:pt x="1223838" y="1793195"/>
                </a:cubicBezTo>
                <a:cubicBezTo>
                  <a:pt x="1227796" y="1802101"/>
                  <a:pt x="1182275" y="1809029"/>
                  <a:pt x="1194150" y="1822883"/>
                </a:cubicBezTo>
                <a:cubicBezTo>
                  <a:pt x="1206025" y="1836738"/>
                  <a:pt x="1265402" y="1878301"/>
                  <a:pt x="1295090" y="1876322"/>
                </a:cubicBezTo>
                <a:cubicBezTo>
                  <a:pt x="1324778" y="1874343"/>
                  <a:pt x="1361394" y="1806060"/>
                  <a:pt x="1372280" y="1811008"/>
                </a:cubicBezTo>
                <a:cubicBezTo>
                  <a:pt x="1383166" y="1815956"/>
                  <a:pt x="1358425" y="1881271"/>
                  <a:pt x="1360404" y="1906011"/>
                </a:cubicBezTo>
                <a:cubicBezTo>
                  <a:pt x="1362383" y="1930751"/>
                  <a:pt x="1373269" y="1943615"/>
                  <a:pt x="1384155" y="1959449"/>
                </a:cubicBezTo>
                <a:cubicBezTo>
                  <a:pt x="1395041" y="1975283"/>
                  <a:pt x="1384154" y="1988148"/>
                  <a:pt x="1425718" y="2001013"/>
                </a:cubicBezTo>
                <a:cubicBezTo>
                  <a:pt x="1467282" y="2013878"/>
                  <a:pt x="1581088" y="2029712"/>
                  <a:pt x="1633537" y="2036639"/>
                </a:cubicBezTo>
                <a:cubicBezTo>
                  <a:pt x="1685986" y="2043566"/>
                  <a:pt x="1719633" y="2065338"/>
                  <a:pt x="1740415" y="2042577"/>
                </a:cubicBezTo>
                <a:cubicBezTo>
                  <a:pt x="1761197" y="2019816"/>
                  <a:pt x="1747342" y="1931741"/>
                  <a:pt x="1758228" y="1900073"/>
                </a:cubicBezTo>
                <a:cubicBezTo>
                  <a:pt x="1769114" y="1868406"/>
                  <a:pt x="1788906" y="1866426"/>
                  <a:pt x="1805729" y="1852572"/>
                </a:cubicBezTo>
                <a:cubicBezTo>
                  <a:pt x="1822552" y="1838718"/>
                  <a:pt x="1843334" y="1807050"/>
                  <a:pt x="1859168" y="1816946"/>
                </a:cubicBezTo>
                <a:cubicBezTo>
                  <a:pt x="1875002" y="1826842"/>
                  <a:pt x="1868074" y="1905021"/>
                  <a:pt x="1900731" y="1911948"/>
                </a:cubicBezTo>
                <a:cubicBezTo>
                  <a:pt x="1933388" y="1918875"/>
                  <a:pt x="2036308" y="1881270"/>
                  <a:pt x="2055111" y="1858509"/>
                </a:cubicBezTo>
                <a:cubicBezTo>
                  <a:pt x="2073914" y="1835748"/>
                  <a:pt x="2020474" y="1807050"/>
                  <a:pt x="2013547" y="1775382"/>
                </a:cubicBezTo>
                <a:cubicBezTo>
                  <a:pt x="2006620" y="1743715"/>
                  <a:pt x="2031360" y="1704130"/>
                  <a:pt x="2013547" y="1668504"/>
                </a:cubicBezTo>
                <a:cubicBezTo>
                  <a:pt x="1995734" y="1632878"/>
                  <a:pt x="1946253" y="1582408"/>
                  <a:pt x="1906669" y="1561626"/>
                </a:cubicBezTo>
                <a:cubicBezTo>
                  <a:pt x="1867085" y="1540844"/>
                  <a:pt x="1811667" y="1571522"/>
                  <a:pt x="1776041" y="1543813"/>
                </a:cubicBezTo>
                <a:cubicBezTo>
                  <a:pt x="1740415" y="1516104"/>
                  <a:pt x="1718643" y="1425060"/>
                  <a:pt x="1692913" y="1395372"/>
                </a:cubicBezTo>
                <a:cubicBezTo>
                  <a:pt x="1667183" y="1365684"/>
                  <a:pt x="1626609" y="1380527"/>
                  <a:pt x="1621661" y="1365683"/>
                </a:cubicBezTo>
                <a:cubicBezTo>
                  <a:pt x="1616713" y="1350839"/>
                  <a:pt x="1687965" y="1369642"/>
                  <a:pt x="1663225" y="1306307"/>
                </a:cubicBezTo>
                <a:cubicBezTo>
                  <a:pt x="1638485" y="1242972"/>
                  <a:pt x="1518742" y="1068800"/>
                  <a:pt x="1473220" y="985673"/>
                </a:cubicBezTo>
                <a:cubicBezTo>
                  <a:pt x="1427698" y="902546"/>
                  <a:pt x="1427698" y="857023"/>
                  <a:pt x="1390093" y="807543"/>
                </a:cubicBezTo>
                <a:cubicBezTo>
                  <a:pt x="1352488" y="758063"/>
                  <a:pt x="1276288" y="712541"/>
                  <a:pt x="1247589" y="688790"/>
                </a:cubicBezTo>
                <a:cubicBezTo>
                  <a:pt x="1218890" y="665039"/>
                  <a:pt x="1223838" y="693738"/>
                  <a:pt x="1217900" y="665039"/>
                </a:cubicBezTo>
                <a:cubicBezTo>
                  <a:pt x="1211962" y="636340"/>
                  <a:pt x="1211963" y="560141"/>
                  <a:pt x="1211963" y="516598"/>
                </a:cubicBezTo>
                <a:cubicBezTo>
                  <a:pt x="1211963" y="473055"/>
                  <a:pt x="1198108" y="439408"/>
                  <a:pt x="1217900" y="403782"/>
                </a:cubicBezTo>
                <a:cubicBezTo>
                  <a:pt x="1237692" y="368156"/>
                  <a:pt x="1327747" y="347374"/>
                  <a:pt x="1330716" y="302842"/>
                </a:cubicBezTo>
                <a:cubicBezTo>
                  <a:pt x="1333685" y="258310"/>
                  <a:pt x="1267381" y="153410"/>
                  <a:pt x="1229776" y="118774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663933" y="1548761"/>
            <a:ext cx="2511952" cy="1360898"/>
          </a:xfrm>
          <a:custGeom>
            <a:avLst/>
            <a:gdLst>
              <a:gd name="connsiteX0" fmla="*/ 857101 w 2511952"/>
              <a:gd name="connsiteY0" fmla="*/ 969 h 1360898"/>
              <a:gd name="connsiteX1" fmla="*/ 678971 w 2511952"/>
              <a:gd name="connsiteY1" fmla="*/ 90034 h 1360898"/>
              <a:gd name="connsiteX2" fmla="*/ 459277 w 2511952"/>
              <a:gd name="connsiteY2" fmla="*/ 90034 h 1360898"/>
              <a:gd name="connsiteX3" fmla="*/ 382088 w 2511952"/>
              <a:gd name="connsiteY3" fmla="*/ 95971 h 1360898"/>
              <a:gd name="connsiteX4" fmla="*/ 203958 w 2511952"/>
              <a:gd name="connsiteY4" fmla="*/ 196912 h 1360898"/>
              <a:gd name="connsiteX5" fmla="*/ 2077 w 2511952"/>
              <a:gd name="connsiteY5" fmla="*/ 143473 h 1360898"/>
              <a:gd name="connsiteX6" fmla="*/ 103018 w 2511952"/>
              <a:gd name="connsiteY6" fmla="*/ 333478 h 1360898"/>
              <a:gd name="connsiteX7" fmla="*/ 168332 w 2511952"/>
              <a:gd name="connsiteY7" fmla="*/ 386917 h 1360898"/>
              <a:gd name="connsiteX8" fmla="*/ 144581 w 2511952"/>
              <a:gd name="connsiteY8" fmla="*/ 434418 h 1360898"/>
              <a:gd name="connsiteX9" fmla="*/ 251459 w 2511952"/>
              <a:gd name="connsiteY9" fmla="*/ 434418 h 1360898"/>
              <a:gd name="connsiteX10" fmla="*/ 245522 w 2511952"/>
              <a:gd name="connsiteY10" fmla="*/ 576922 h 1360898"/>
              <a:gd name="connsiteX11" fmla="*/ 352399 w 2511952"/>
              <a:gd name="connsiteY11" fmla="*/ 677862 h 1360898"/>
              <a:gd name="connsiteX12" fmla="*/ 560218 w 2511952"/>
              <a:gd name="connsiteY12" fmla="*/ 683800 h 1360898"/>
              <a:gd name="connsiteX13" fmla="*/ 655220 w 2511952"/>
              <a:gd name="connsiteY13" fmla="*/ 802553 h 1360898"/>
              <a:gd name="connsiteX14" fmla="*/ 845225 w 2511952"/>
              <a:gd name="connsiteY14" fmla="*/ 891618 h 1360898"/>
              <a:gd name="connsiteX15" fmla="*/ 1053044 w 2511952"/>
              <a:gd name="connsiteY15" fmla="*/ 1016309 h 1360898"/>
              <a:gd name="connsiteX16" fmla="*/ 1142109 w 2511952"/>
              <a:gd name="connsiteY16" fmla="*/ 1063810 h 1360898"/>
              <a:gd name="connsiteX17" fmla="*/ 1225236 w 2511952"/>
              <a:gd name="connsiteY17" fmla="*/ 1016309 h 1360898"/>
              <a:gd name="connsiteX18" fmla="*/ 1296488 w 2511952"/>
              <a:gd name="connsiteY18" fmla="*/ 992558 h 1360898"/>
              <a:gd name="connsiteX19" fmla="*/ 1427116 w 2511952"/>
              <a:gd name="connsiteY19" fmla="*/ 1040060 h 1360898"/>
              <a:gd name="connsiteX20" fmla="*/ 1593371 w 2511952"/>
              <a:gd name="connsiteY20" fmla="*/ 1028184 h 1360898"/>
              <a:gd name="connsiteX21" fmla="*/ 1872441 w 2511952"/>
              <a:gd name="connsiteY21" fmla="*/ 980683 h 1360898"/>
              <a:gd name="connsiteX22" fmla="*/ 2074322 w 2511952"/>
              <a:gd name="connsiteY22" fmla="*/ 1123187 h 1360898"/>
              <a:gd name="connsiteX23" fmla="*/ 2341516 w 2511952"/>
              <a:gd name="connsiteY23" fmla="*/ 1259753 h 1360898"/>
              <a:gd name="connsiteX24" fmla="*/ 2359329 w 2511952"/>
              <a:gd name="connsiteY24" fmla="*/ 1360694 h 1360898"/>
              <a:gd name="connsiteX25" fmla="*/ 2501833 w 2511952"/>
              <a:gd name="connsiteY25" fmla="*/ 1283504 h 1360898"/>
              <a:gd name="connsiteX26" fmla="*/ 2495896 w 2511952"/>
              <a:gd name="connsiteY26" fmla="*/ 1200377 h 1360898"/>
              <a:gd name="connsiteX27" fmla="*/ 2460270 w 2511952"/>
              <a:gd name="connsiteY27" fmla="*/ 1063810 h 1360898"/>
              <a:gd name="connsiteX28" fmla="*/ 2157449 w 2511952"/>
              <a:gd name="connsiteY28" fmla="*/ 1022247 h 1360898"/>
              <a:gd name="connsiteX29" fmla="*/ 2098072 w 2511952"/>
              <a:gd name="connsiteY29" fmla="*/ 915369 h 1360898"/>
              <a:gd name="connsiteX30" fmla="*/ 2098072 w 2511952"/>
              <a:gd name="connsiteY30" fmla="*/ 867868 h 1360898"/>
              <a:gd name="connsiteX31" fmla="*/ 1997132 w 2511952"/>
              <a:gd name="connsiteY31" fmla="*/ 903494 h 1360898"/>
              <a:gd name="connsiteX32" fmla="*/ 1931818 w 2511952"/>
              <a:gd name="connsiteY32" fmla="*/ 838179 h 1360898"/>
              <a:gd name="connsiteX33" fmla="*/ 1658685 w 2511952"/>
              <a:gd name="connsiteY33" fmla="*/ 523483 h 1360898"/>
              <a:gd name="connsiteX34" fmla="*/ 1278675 w 2511952"/>
              <a:gd name="connsiteY34" fmla="*/ 464107 h 1360898"/>
              <a:gd name="connsiteX35" fmla="*/ 1058981 w 2511952"/>
              <a:gd name="connsiteY35" fmla="*/ 232538 h 1360898"/>
              <a:gd name="connsiteX36" fmla="*/ 958041 w 2511952"/>
              <a:gd name="connsiteY36" fmla="*/ 54408 h 1360898"/>
              <a:gd name="connsiteX37" fmla="*/ 857101 w 2511952"/>
              <a:gd name="connsiteY37" fmla="*/ 969 h 136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1952" h="1360898">
                <a:moveTo>
                  <a:pt x="857101" y="969"/>
                </a:moveTo>
                <a:cubicBezTo>
                  <a:pt x="810589" y="6907"/>
                  <a:pt x="745275" y="75190"/>
                  <a:pt x="678971" y="90034"/>
                </a:cubicBezTo>
                <a:cubicBezTo>
                  <a:pt x="612667" y="104878"/>
                  <a:pt x="508757" y="89045"/>
                  <a:pt x="459277" y="90034"/>
                </a:cubicBezTo>
                <a:cubicBezTo>
                  <a:pt x="409797" y="91023"/>
                  <a:pt x="424641" y="78158"/>
                  <a:pt x="382088" y="95971"/>
                </a:cubicBezTo>
                <a:cubicBezTo>
                  <a:pt x="339535" y="113784"/>
                  <a:pt x="267293" y="188995"/>
                  <a:pt x="203958" y="196912"/>
                </a:cubicBezTo>
                <a:cubicBezTo>
                  <a:pt x="140623" y="204829"/>
                  <a:pt x="18900" y="120712"/>
                  <a:pt x="2077" y="143473"/>
                </a:cubicBezTo>
                <a:cubicBezTo>
                  <a:pt x="-14746" y="166234"/>
                  <a:pt x="75309" y="292904"/>
                  <a:pt x="103018" y="333478"/>
                </a:cubicBezTo>
                <a:cubicBezTo>
                  <a:pt x="130727" y="374052"/>
                  <a:pt x="161405" y="370094"/>
                  <a:pt x="168332" y="386917"/>
                </a:cubicBezTo>
                <a:cubicBezTo>
                  <a:pt x="175259" y="403740"/>
                  <a:pt x="130727" y="426501"/>
                  <a:pt x="144581" y="434418"/>
                </a:cubicBezTo>
                <a:cubicBezTo>
                  <a:pt x="158435" y="442335"/>
                  <a:pt x="234635" y="410667"/>
                  <a:pt x="251459" y="434418"/>
                </a:cubicBezTo>
                <a:cubicBezTo>
                  <a:pt x="268282" y="458169"/>
                  <a:pt x="228699" y="536348"/>
                  <a:pt x="245522" y="576922"/>
                </a:cubicBezTo>
                <a:cubicBezTo>
                  <a:pt x="262345" y="617496"/>
                  <a:pt x="299950" y="660049"/>
                  <a:pt x="352399" y="677862"/>
                </a:cubicBezTo>
                <a:cubicBezTo>
                  <a:pt x="404848" y="695675"/>
                  <a:pt x="509748" y="663018"/>
                  <a:pt x="560218" y="683800"/>
                </a:cubicBezTo>
                <a:cubicBezTo>
                  <a:pt x="610688" y="704582"/>
                  <a:pt x="607719" y="767917"/>
                  <a:pt x="655220" y="802553"/>
                </a:cubicBezTo>
                <a:cubicBezTo>
                  <a:pt x="702721" y="837189"/>
                  <a:pt x="778921" y="855992"/>
                  <a:pt x="845225" y="891618"/>
                </a:cubicBezTo>
                <a:cubicBezTo>
                  <a:pt x="911529" y="927244"/>
                  <a:pt x="1003563" y="987610"/>
                  <a:pt x="1053044" y="1016309"/>
                </a:cubicBezTo>
                <a:cubicBezTo>
                  <a:pt x="1102525" y="1045008"/>
                  <a:pt x="1113410" y="1063810"/>
                  <a:pt x="1142109" y="1063810"/>
                </a:cubicBezTo>
                <a:cubicBezTo>
                  <a:pt x="1170808" y="1063810"/>
                  <a:pt x="1199506" y="1028184"/>
                  <a:pt x="1225236" y="1016309"/>
                </a:cubicBezTo>
                <a:cubicBezTo>
                  <a:pt x="1250966" y="1004434"/>
                  <a:pt x="1262841" y="988600"/>
                  <a:pt x="1296488" y="992558"/>
                </a:cubicBezTo>
                <a:cubicBezTo>
                  <a:pt x="1330135" y="996516"/>
                  <a:pt x="1377636" y="1034122"/>
                  <a:pt x="1427116" y="1040060"/>
                </a:cubicBezTo>
                <a:cubicBezTo>
                  <a:pt x="1476596" y="1045998"/>
                  <a:pt x="1519150" y="1038080"/>
                  <a:pt x="1593371" y="1028184"/>
                </a:cubicBezTo>
                <a:cubicBezTo>
                  <a:pt x="1667592" y="1018288"/>
                  <a:pt x="1792283" y="964849"/>
                  <a:pt x="1872441" y="980683"/>
                </a:cubicBezTo>
                <a:cubicBezTo>
                  <a:pt x="1952599" y="996517"/>
                  <a:pt x="1996143" y="1076675"/>
                  <a:pt x="2074322" y="1123187"/>
                </a:cubicBezTo>
                <a:cubicBezTo>
                  <a:pt x="2152501" y="1169699"/>
                  <a:pt x="2294015" y="1220169"/>
                  <a:pt x="2341516" y="1259753"/>
                </a:cubicBezTo>
                <a:cubicBezTo>
                  <a:pt x="2389017" y="1299337"/>
                  <a:pt x="2332610" y="1356736"/>
                  <a:pt x="2359329" y="1360694"/>
                </a:cubicBezTo>
                <a:cubicBezTo>
                  <a:pt x="2386048" y="1364652"/>
                  <a:pt x="2479072" y="1310224"/>
                  <a:pt x="2501833" y="1283504"/>
                </a:cubicBezTo>
                <a:cubicBezTo>
                  <a:pt x="2524594" y="1256785"/>
                  <a:pt x="2502823" y="1236993"/>
                  <a:pt x="2495896" y="1200377"/>
                </a:cubicBezTo>
                <a:cubicBezTo>
                  <a:pt x="2488969" y="1163761"/>
                  <a:pt x="2516678" y="1093498"/>
                  <a:pt x="2460270" y="1063810"/>
                </a:cubicBezTo>
                <a:cubicBezTo>
                  <a:pt x="2403862" y="1034122"/>
                  <a:pt x="2217815" y="1046987"/>
                  <a:pt x="2157449" y="1022247"/>
                </a:cubicBezTo>
                <a:cubicBezTo>
                  <a:pt x="2097083" y="997507"/>
                  <a:pt x="2107968" y="941099"/>
                  <a:pt x="2098072" y="915369"/>
                </a:cubicBezTo>
                <a:cubicBezTo>
                  <a:pt x="2088176" y="889639"/>
                  <a:pt x="2114895" y="869847"/>
                  <a:pt x="2098072" y="867868"/>
                </a:cubicBezTo>
                <a:cubicBezTo>
                  <a:pt x="2081249" y="865889"/>
                  <a:pt x="2024841" y="908442"/>
                  <a:pt x="1997132" y="903494"/>
                </a:cubicBezTo>
                <a:cubicBezTo>
                  <a:pt x="1969423" y="898546"/>
                  <a:pt x="1988226" y="901514"/>
                  <a:pt x="1931818" y="838179"/>
                </a:cubicBezTo>
                <a:cubicBezTo>
                  <a:pt x="1875410" y="774844"/>
                  <a:pt x="1767542" y="585828"/>
                  <a:pt x="1658685" y="523483"/>
                </a:cubicBezTo>
                <a:cubicBezTo>
                  <a:pt x="1549828" y="461138"/>
                  <a:pt x="1378626" y="512598"/>
                  <a:pt x="1278675" y="464107"/>
                </a:cubicBezTo>
                <a:cubicBezTo>
                  <a:pt x="1178724" y="415616"/>
                  <a:pt x="1112420" y="300821"/>
                  <a:pt x="1058981" y="232538"/>
                </a:cubicBezTo>
                <a:cubicBezTo>
                  <a:pt x="1005542" y="164255"/>
                  <a:pt x="990698" y="92013"/>
                  <a:pt x="958041" y="54408"/>
                </a:cubicBezTo>
                <a:cubicBezTo>
                  <a:pt x="925384" y="16803"/>
                  <a:pt x="903613" y="-4969"/>
                  <a:pt x="857101" y="969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ular Callout 8"/>
          <p:cNvSpPr/>
          <p:nvPr/>
        </p:nvSpPr>
        <p:spPr>
          <a:xfrm>
            <a:off x="6406829" y="2909659"/>
            <a:ext cx="2438400" cy="680449"/>
          </a:xfrm>
          <a:prstGeom prst="wedgeRoundRectCallout">
            <a:avLst>
              <a:gd name="adj1" fmla="val -74564"/>
              <a:gd name="adj2" fmla="val -198241"/>
              <a:gd name="adj3" fmla="val 16667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Biên Hòa</a:t>
            </a:r>
            <a:endParaRPr lang="en-US" sz="320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152400" y="223832"/>
            <a:ext cx="2986835" cy="680449"/>
          </a:xfrm>
          <a:prstGeom prst="wedgeRoundRectCallout">
            <a:avLst>
              <a:gd name="adj1" fmla="val 61775"/>
              <a:gd name="adj2" fmla="val 230979"/>
              <a:gd name="adj3" fmla="val 16667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Định Tường</a:t>
            </a:r>
            <a:endParaRPr lang="en-US" sz="320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920035" y="4248150"/>
            <a:ext cx="2438400" cy="680449"/>
          </a:xfrm>
          <a:prstGeom prst="wedgeRoundRectCallout">
            <a:avLst>
              <a:gd name="adj1" fmla="val 58645"/>
              <a:gd name="adj2" fmla="val -382765"/>
              <a:gd name="adj3" fmla="val 16667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Gia Định</a:t>
            </a:r>
            <a:endParaRPr lang="en-US" sz="320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93026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401" y="-19050"/>
            <a:ext cx="8839199" cy="783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400" b="1" u="sng">
                <a:solidFill>
                  <a:srgbClr val="FF0000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T</a:t>
            </a:r>
            <a:r>
              <a:rPr lang="en-US" sz="3400" b="1" u="sng" smtClean="0">
                <a:solidFill>
                  <a:srgbClr val="FF0000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hảo luận nhóm</a:t>
            </a:r>
            <a:endParaRPr lang="en-US" sz="3400" b="1" u="sng">
              <a:solidFill>
                <a:srgbClr val="FF0000"/>
              </a:solidFill>
              <a:latin typeface="Times New Roman" pitchFamily="18" charset="0"/>
              <a:ea typeface="HP001 5Ha" pitchFamily="34" charset="-127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895350"/>
            <a:ext cx="8763000" cy="417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400" smtClean="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Điều gì khiến Trương Định lại băn khoăn, lo nghĩ ? </a:t>
            </a:r>
          </a:p>
          <a:p>
            <a:pPr algn="just">
              <a:lnSpc>
                <a:spcPct val="130000"/>
              </a:lnSpc>
            </a:pPr>
            <a:r>
              <a:rPr lang="en-US" sz="340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 Trước những băn khoăn đó, nghĩa quân và dân chúng đã làm gì ? </a:t>
            </a:r>
          </a:p>
          <a:p>
            <a:pPr algn="just">
              <a:lnSpc>
                <a:spcPct val="130000"/>
              </a:lnSpc>
            </a:pPr>
            <a:r>
              <a:rPr lang="en-US" sz="340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 Trương Định đã làm gì để đáp lại lòng tin yêu của nhân dân ? </a:t>
            </a:r>
          </a:p>
        </p:txBody>
      </p:sp>
    </p:spTree>
    <p:extLst>
      <p:ext uri="{BB962C8B-B14F-4D97-AF65-F5344CB8AC3E}">
        <p14:creationId xmlns:p14="http://schemas.microsoft.com/office/powerpoint/2010/main" xmlns="" val="179734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  <p:sndAc>
          <p:stSnd>
            <p:snd r:embed="rId5" name="chimes.wav"/>
          </p:stSnd>
        </p:sndAc>
      </p:transition>
    </mc:Choice>
    <mc:Fallback>
      <p:transition spd="slow">
        <p:blinds dir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8475" b="87006" l="0" r="97941">
                        <a14:foregroundMark x1="55179" y1="29782" x2="56935" y2="27926"/>
                        <a14:foregroundMark x1="69049" y1="27280" x2="72683" y2="30266"/>
                        <a14:foregroundMark x1="59176" y1="27684" x2="59176" y2="27684"/>
                        <a14:foregroundMark x1="84979" y1="78289" x2="79770" y2="80145"/>
                        <a14:foregroundMark x1="90672" y1="75464" x2="90672" y2="80307"/>
                        <a14:foregroundMark x1="77892" y1="83132" x2="91399" y2="82405"/>
                        <a14:foregroundMark x1="37674" y1="83535" x2="40460" y2="83212"/>
                        <a14:foregroundMark x1="31012" y1="84826" x2="32162" y2="85714"/>
                        <a14:foregroundMark x1="6602" y1="79661" x2="6481" y2="81517"/>
                        <a14:foregroundMark x1="14294" y1="80872" x2="14294" y2="82163"/>
                        <a14:foregroundMark x1="17807" y1="80145" x2="17929" y2="82324"/>
                        <a14:foregroundMark x1="84979" y1="51332" x2="84979" y2="51332"/>
                        <a14:foregroundMark x1="88128" y1="53188" x2="88128" y2="53188"/>
                        <a14:backgroundMark x1="40218" y1="31558" x2="44579" y2="44633"/>
                        <a14:backgroundMark x1="77044" y1="32365" x2="75651" y2="36885"/>
                        <a14:backgroundMark x1="90248" y1="37369" x2="92368" y2="48830"/>
                        <a14:backgroundMark x1="73773" y1="48265" x2="73289" y2="47458"/>
                        <a14:backgroundMark x1="54634" y1="47135" x2="55663" y2="47458"/>
                        <a14:backgroundMark x1="24833" y1="33575" x2="24712" y2="32365"/>
                        <a14:backgroundMark x1="21684" y1="46086" x2="21078" y2="44633"/>
                        <a14:backgroundMark x1="20715" y1="42615" x2="21078" y2="43099"/>
                        <a14:backgroundMark x1="17141" y1="62066" x2="16414" y2="62066"/>
                        <a14:backgroundMark x1="19927" y1="80145" x2="20957" y2="82889"/>
                        <a14:backgroundMark x1="16172" y1="81356" x2="15809" y2="83535"/>
                        <a14:backgroundMark x1="15809" y1="79984" x2="15809" y2="81033"/>
                        <a14:backgroundMark x1="2059" y1="70460" x2="2059" y2="77159"/>
                        <a14:backgroundMark x1="303" y1="63923" x2="666" y2="66909"/>
                        <a14:backgroundMark x1="5209" y1="59564" x2="5451" y2="62873"/>
                        <a14:backgroundMark x1="5330" y1="72478" x2="6602" y2="73123"/>
                        <a14:backgroundMark x1="5451" y1="63923" x2="6239" y2="67393"/>
                        <a14:backgroundMark x1="85100" y1="51655" x2="85100" y2="51655"/>
                        <a14:backgroundMark x1="88371" y1="53349" x2="88371" y2="53349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6" t="6927" b="16884"/>
          <a:stretch/>
        </p:blipFill>
        <p:spPr>
          <a:xfrm>
            <a:off x="1676400" y="590550"/>
            <a:ext cx="6172200" cy="358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79132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401" y="-19050"/>
            <a:ext cx="8839199" cy="783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400" b="1" u="sng">
                <a:solidFill>
                  <a:srgbClr val="FF0000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T</a:t>
            </a:r>
            <a:r>
              <a:rPr lang="en-US" sz="3400" b="1" u="sng" smtClean="0">
                <a:solidFill>
                  <a:srgbClr val="FF0000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hảo luận nhóm</a:t>
            </a:r>
            <a:endParaRPr lang="en-US" sz="3400" b="1" u="sng">
              <a:solidFill>
                <a:srgbClr val="FF0000"/>
              </a:solidFill>
              <a:latin typeface="Times New Roman" pitchFamily="18" charset="0"/>
              <a:ea typeface="HP001 5Ha" pitchFamily="34" charset="-127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895350"/>
            <a:ext cx="8763000" cy="408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400" smtClean="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Điều gì khiến Trương Định lại băn khoăn, lo nghĩ ? </a:t>
            </a:r>
          </a:p>
          <a:p>
            <a:pPr algn="just">
              <a:lnSpc>
                <a:spcPct val="130000"/>
              </a:lnSpc>
            </a:pPr>
            <a:r>
              <a:rPr lang="en-US" sz="340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 Trước những băn khoăn đó, nghĩa quân và dân chúng đã làm gì ? </a:t>
            </a:r>
          </a:p>
          <a:p>
            <a:pPr algn="just">
              <a:lnSpc>
                <a:spcPct val="130000"/>
              </a:lnSpc>
            </a:pPr>
            <a:r>
              <a:rPr lang="en-US" sz="3400"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 Trương Định đã làm gì để đáp lại lòng tin yêu của nhân dân ? </a:t>
            </a:r>
          </a:p>
        </p:txBody>
      </p:sp>
    </p:spTree>
    <p:extLst>
      <p:ext uri="{BB962C8B-B14F-4D97-AF65-F5344CB8AC3E}">
        <p14:creationId xmlns:p14="http://schemas.microsoft.com/office/powerpoint/2010/main" xmlns="" val="3711841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484"/>
          <a:stretch/>
        </p:blipFill>
        <p:spPr>
          <a:xfrm>
            <a:off x="0" y="0"/>
            <a:ext cx="9144000" cy="5151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0" y="1809750"/>
            <a:ext cx="8389917" cy="1883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4400" b="1" smtClean="0">
                <a:solidFill>
                  <a:srgbClr val="0000CC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“Bình Tây Đại Nguyên Soái” 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Trương Định</a:t>
            </a:r>
            <a:endParaRPr lang="en-US" sz="4400" b="1">
              <a:solidFill>
                <a:srgbClr val="FF0000"/>
              </a:solidFill>
              <a:latin typeface="Times New Roman" pitchFamily="18" charset="0"/>
              <a:ea typeface="HP001 5Ha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05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  <p:sndAc>
          <p:stSnd>
            <p:snd r:embed="rId5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133350"/>
            <a:ext cx="8763000" cy="3327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3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33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Điều khiến Trương Định lại băn khoăn, lo </a:t>
            </a:r>
            <a:r>
              <a:rPr lang="en-US" sz="330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nghĩ là làm </a:t>
            </a:r>
            <a:r>
              <a:rPr lang="en-US" sz="33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quan thì phải tuân lệnh vua, nếu không sẽ chịu tội phản nghịch; nhưng dân chúng và nghĩa quân không muốn giải tán lực lượng, một lòng, một dạ tiếp tục kháng chiến</a:t>
            </a:r>
            <a:r>
              <a:rPr lang="en-US" sz="330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30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48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133350"/>
            <a:ext cx="8763000" cy="3183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 </a:t>
            </a:r>
            <a:r>
              <a:rPr lang="en-US" sz="34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 </a:t>
            </a:r>
            <a:r>
              <a:rPr lang="en-US" sz="3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 băn khoăn đó, nghĩa quân và dân chúng đã </a:t>
            </a:r>
            <a:r>
              <a:rPr lang="en-US" sz="34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suy </a:t>
            </a:r>
            <a:r>
              <a:rPr lang="en-US" sz="3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tôn  Trương Định là “</a:t>
            </a:r>
            <a:r>
              <a:rPr lang="en-US" sz="34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Bình Tây Đại Nguyên Soái</a:t>
            </a:r>
            <a:r>
              <a:rPr lang="en-US" sz="3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”. Điều đó đã cổ vũ, động viên ông quyết tâm đánh giặc</a:t>
            </a:r>
            <a:r>
              <a:rPr lang="en-US" sz="34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904193"/>
      </p:ext>
    </p:extLst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-19050"/>
            <a:ext cx="8839200" cy="2751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en-US" sz="40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</a:t>
            </a:r>
            <a:r>
              <a:rPr lang="en-US" sz="40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Trương Định đã </a:t>
            </a:r>
            <a:r>
              <a:rPr lang="en-US" sz="40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dứt </a:t>
            </a:r>
            <a:r>
              <a:rPr lang="en-US" sz="40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khoát phản đối mệnh lệnh của triều đình và quyết tâm đánh giặc. </a:t>
            </a:r>
          </a:p>
        </p:txBody>
      </p:sp>
    </p:spTree>
    <p:extLst>
      <p:ext uri="{BB962C8B-B14F-4D97-AF65-F5344CB8AC3E}">
        <p14:creationId xmlns:p14="http://schemas.microsoft.com/office/powerpoint/2010/main" xmlns="" val="2764910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  <p:sndAc>
          <p:stSnd>
            <p:snd r:embed="rId5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9" t="2540" r="2338" b="3261"/>
          <a:stretch/>
        </p:blipFill>
        <p:spPr>
          <a:xfrm>
            <a:off x="-29687" y="2721"/>
            <a:ext cx="9173688" cy="5140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1720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0" y="285750"/>
            <a:ext cx="2209800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Kết luận</a:t>
            </a:r>
            <a:endParaRPr lang="en-US" sz="34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" y="1200150"/>
            <a:ext cx="8763000" cy="3229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Năm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1862,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triều đình nhà Nguyễn kí hòa ước nhường 3 tỉnh miền Đông Nam Kì cho thực dân Pháp.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Vua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ra lệnh cho Trương Định phải giải tán lực lượng nhưng ông kiên quyết cùng nhân dân chống quân xâm lược.</a:t>
            </a:r>
          </a:p>
        </p:txBody>
      </p:sp>
    </p:spTree>
    <p:extLst>
      <p:ext uri="{BB962C8B-B14F-4D97-AF65-F5344CB8AC3E}">
        <p14:creationId xmlns:p14="http://schemas.microsoft.com/office/powerpoint/2010/main" xmlns="" val="1001036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2401" y="2820898"/>
            <a:ext cx="8915399" cy="1828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Lòng biết ơn, tự hào của nhân dân ta với Bình Tây đại nguyên soái .</a:t>
            </a:r>
            <a:endParaRPr lang="en-US" sz="4000" b="1">
              <a:solidFill>
                <a:srgbClr val="009900"/>
              </a:solidFill>
              <a:latin typeface="Times New Roman" pitchFamily="18" charset="0"/>
              <a:ea typeface="HP001 5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920108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283029" y="361950"/>
            <a:ext cx="6248400" cy="2895600"/>
          </a:xfrm>
          <a:prstGeom prst="wedgeRoundRectCallout">
            <a:avLst>
              <a:gd name="adj1" fmla="val 47098"/>
              <a:gd name="adj2" fmla="val 70702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5929" y="514350"/>
            <a:ext cx="5562600" cy="2467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Nêu cảm nghĩ của em về Bình Tây đại nguyên soái Trương Định.</a:t>
            </a:r>
          </a:p>
        </p:txBody>
      </p:sp>
      <p:pic>
        <p:nvPicPr>
          <p:cNvPr id="8" name="Picture 21" descr="j02321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4710" y="2876550"/>
            <a:ext cx="2398879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98551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0060" y="209550"/>
            <a:ext cx="8153400" cy="248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 </a:t>
            </a:r>
            <a:r>
              <a:rPr lang="en-US" sz="36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Ông là người yêu nước, dũng cảm, sẵn sàng hi sinh bản thân mình cho dân tộc, cho đất nước. </a:t>
            </a:r>
          </a:p>
        </p:txBody>
      </p:sp>
    </p:spTree>
    <p:extLst>
      <p:ext uri="{BB962C8B-B14F-4D97-AF65-F5344CB8AC3E}">
        <p14:creationId xmlns:p14="http://schemas.microsoft.com/office/powerpoint/2010/main" xmlns="" val="3339695998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283028" y="361950"/>
            <a:ext cx="7184572" cy="2895600"/>
          </a:xfrm>
          <a:prstGeom prst="wedgeRoundRectCallout">
            <a:avLst>
              <a:gd name="adj1" fmla="val 47098"/>
              <a:gd name="adj2" fmla="val 70702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5928" y="514350"/>
            <a:ext cx="61558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Nhân dân ta làm gì để bày tỏ lòng biết ơn và tự hào về ông ?</a:t>
            </a:r>
          </a:p>
        </p:txBody>
      </p:sp>
      <p:pic>
        <p:nvPicPr>
          <p:cNvPr id="8" name="Picture 21" descr="j02321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4710" y="2876550"/>
            <a:ext cx="2398879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6403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0060" y="209550"/>
            <a:ext cx="84829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 dân ta đã lập đền thờ </a:t>
            </a:r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 (ở Tiền Giang, Quảng Ngãi, Gò Công), 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 lại những chiến công của ông, lấy tên ông đặt tên cho đường phố, trường </a:t>
            </a:r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học,…</a:t>
            </a:r>
            <a:endParaRPr lang="en-US" sz="3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35843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844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228600" y="145473"/>
            <a:ext cx="2286000" cy="6096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 tiêu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28600" y="971550"/>
            <a:ext cx="8686800" cy="3886200"/>
          </a:xfrm>
          <a:prstGeom prst="roundRect">
            <a:avLst>
              <a:gd name="adj" fmla="val 5361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" y="1004323"/>
            <a:ext cx="8382000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 Biết Trương Định là tấm gương tiêu biểu của phong trào chống thực dân Pháp xâm lược ở Nam Kì. </a:t>
            </a:r>
          </a:p>
          <a:p>
            <a:pPr algn="just">
              <a:lnSpc>
                <a:spcPct val="130000"/>
              </a:lnSpc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 Biết do lòng yêu nước, Trương Định đã không theo lệnh vua, ở lại cùng nhân dân chống quân Pháp xâm lược. </a:t>
            </a:r>
          </a:p>
        </p:txBody>
      </p:sp>
    </p:spTree>
    <p:extLst>
      <p:ext uri="{BB962C8B-B14F-4D97-AF65-F5344CB8AC3E}">
        <p14:creationId xmlns:p14="http://schemas.microsoft.com/office/powerpoint/2010/main" xmlns="" val="101713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dir="in"/>
        <p:sndAc>
          <p:stSnd>
            <p:snd r:embed="rId5" name="chimes.wav"/>
          </p:stSnd>
        </p:sndAc>
      </p:transition>
    </mc:Choice>
    <mc:Fallback>
      <p:transition spd="slow">
        <p:split dir="in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00746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  <p:sndAc>
          <p:stSnd>
            <p:snd r:embed="rId5" name="chimes.wav"/>
          </p:stSnd>
        </p:sndAc>
      </p:transition>
    </mc:Choice>
    <mc:Fallback>
      <p:transition spd="slow">
        <p:circl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92721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diamond/>
        <p:sndAc>
          <p:stSnd>
            <p:snd r:embed="rId5" name="chimes.wav"/>
          </p:stSnd>
        </p:sndAc>
      </p:transition>
    </mc:Choice>
    <mc:Fallback>
      <p:transition spd="slow">
        <p:diamond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1374535"/>
            <a:ext cx="70104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600" b="1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+mj-lt"/>
                <a:ea typeface="HP001 5Ha" pitchFamily="34" charset="-127"/>
                <a:cs typeface="Arial" pitchFamily="34" charset="0"/>
              </a:rPr>
              <a:t>BÀI HỌC</a:t>
            </a:r>
            <a:endParaRPr lang="en-US" sz="9600" b="1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+mj-lt"/>
              <a:ea typeface="HP001 5Ha" pitchFamily="34" charset="-127"/>
              <a:cs typeface="Arial" pitchFamily="34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304800" y="285750"/>
            <a:ext cx="8398324" cy="3962400"/>
            <a:chOff x="0" y="-19"/>
            <a:chExt cx="5760" cy="4377"/>
          </a:xfrm>
        </p:grpSpPr>
        <p:pic>
          <p:nvPicPr>
            <p:cNvPr id="9" name="Picture 7" descr="flower[1][1][1][1]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8" y="2018"/>
              <a:ext cx="4320" cy="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flower[1][1][1][1]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1996" y="2018"/>
              <a:ext cx="4320" cy="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9" descr="flower[1][1][1][1]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79"/>
              <a:ext cx="5760" cy="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0" descr="flower[1][1][1][1]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9"/>
              <a:ext cx="5760" cy="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07451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62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76200" y="104404"/>
            <a:ext cx="4343400" cy="2010146"/>
          </a:xfrm>
          <a:prstGeom prst="rect">
            <a:avLst/>
          </a:prstGeom>
          <a:solidFill>
            <a:srgbClr val="FF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Triều đình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kí hòa 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ước với Pháp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 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lệnh cho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 giải tán lực lượng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104404"/>
            <a:ext cx="4343400" cy="2010146"/>
          </a:xfrm>
          <a:prstGeom prst="rect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 dân suy tôn ông là “Bình Tây Đ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ại Nguyên Soái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2400300" y="2571750"/>
            <a:ext cx="4343400" cy="9144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TRƯƠNG ĐỊNH</a:t>
            </a:r>
            <a:endParaRPr lang="en-US" sz="32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168" y="3957822"/>
            <a:ext cx="8912431" cy="10050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ct val="13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Quyết tâm chống lệnh vua để ở lại cùng nhân dân đánh giặc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247900" y="2114550"/>
            <a:ext cx="15621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369626" y="2120735"/>
            <a:ext cx="15621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91050" y="348615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883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484"/>
          <a:stretch/>
        </p:blipFill>
        <p:spPr>
          <a:xfrm>
            <a:off x="0" y="0"/>
            <a:ext cx="9144000" cy="5151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73083" y="1123950"/>
            <a:ext cx="83899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0000CC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“Bình Tây Đại Nguyên Soái” 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Trương Định</a:t>
            </a:r>
            <a:endParaRPr lang="en-US" sz="4400" b="1">
              <a:solidFill>
                <a:srgbClr val="FF0000"/>
              </a:solidFill>
              <a:latin typeface="Times New Roman" pitchFamily="18" charset="0"/>
              <a:ea typeface="HP001 5Ha" pitchFamily="34" charset="-127"/>
              <a:cs typeface="Times New Roman" pitchFamily="18" charset="0"/>
            </a:endParaRPr>
          </a:p>
        </p:txBody>
      </p:sp>
      <p:sp>
        <p:nvSpPr>
          <p:cNvPr id="6" name="Hình Chữ nhật 5"/>
          <p:cNvSpPr/>
          <p:nvPr/>
        </p:nvSpPr>
        <p:spPr>
          <a:xfrm>
            <a:off x="685800" y="2647950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1.Tình hình nước ta sau khi thực dân Pháp xâm lược. </a:t>
            </a:r>
            <a:endParaRPr lang="en-US" sz="3200" b="1">
              <a:solidFill>
                <a:srgbClr val="FF0000"/>
              </a:solidFill>
              <a:latin typeface="Times New Roman" pitchFamily="18" charset="0"/>
              <a:ea typeface="HP001 5H" pitchFamily="34" charset="-127"/>
              <a:cs typeface="Times New Roman" pitchFamily="18" charset="0"/>
            </a:endParaRPr>
          </a:p>
        </p:txBody>
      </p:sp>
      <p:sp>
        <p:nvSpPr>
          <p:cNvPr id="8" name="Hình Chữ nhật 7"/>
          <p:cNvSpPr/>
          <p:nvPr/>
        </p:nvSpPr>
        <p:spPr>
          <a:xfrm>
            <a:off x="762000" y="3628132"/>
            <a:ext cx="8077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2. Trương Định kiên quyết cùng nhân dân chống quân xâm lược.</a:t>
            </a:r>
            <a:endParaRPr lang="en-US" sz="3200" b="1">
              <a:solidFill>
                <a:srgbClr val="FF0000"/>
              </a:solidFill>
              <a:latin typeface="Times New Roman" pitchFamily="18" charset="0"/>
              <a:ea typeface="HP001 5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05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  <p:sndAc>
          <p:stSnd>
            <p:snd r:embed="rId5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71847" y="-95250"/>
            <a:ext cx="3547753" cy="106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Times New Roman" pitchFamily="18" charset="0"/>
                <a:ea typeface="HP001 5Ha" pitchFamily="34" charset="-127"/>
                <a:cs typeface="Times New Roman" pitchFamily="18" charset="0"/>
              </a:rPr>
              <a:t>Dặn dò</a:t>
            </a:r>
            <a:endParaRPr lang="en-US" sz="4800" b="1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  <a:latin typeface="Times New Roman" pitchFamily="18" charset="0"/>
              <a:ea typeface="HP001 5Ha" pitchFamily="34" charset="-127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148593"/>
            <a:ext cx="8763000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</a:pPr>
            <a:r>
              <a:rPr lang="en-US" sz="3400" smtClean="0">
                <a:latin typeface="Times New Roman" pitchFamily="18" charset="0"/>
                <a:cs typeface="Times New Roman" pitchFamily="18" charset="0"/>
                <a:sym typeface="Wingdings"/>
              </a:rPr>
              <a:t>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Học thuộc ghi nhớ (SGK/5).</a:t>
            </a:r>
          </a:p>
          <a:p>
            <a:pPr algn="just">
              <a:lnSpc>
                <a:spcPct val="180000"/>
              </a:lnSpc>
            </a:pPr>
            <a:r>
              <a:rPr lang="en-US" sz="3400" smtClean="0">
                <a:latin typeface="Times New Roman" pitchFamily="18" charset="0"/>
                <a:cs typeface="Times New Roman" pitchFamily="18" charset="0"/>
                <a:sym typeface="Wingdings"/>
              </a:rPr>
              <a:t>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Tìm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hiểu thêm về Trương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Định.</a:t>
            </a:r>
            <a:endParaRPr lang="en-US" sz="34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80000"/>
              </a:lnSpc>
            </a:pPr>
            <a:r>
              <a:rPr lang="en-US" sz="3400" smtClean="0">
                <a:latin typeface="Times New Roman" pitchFamily="18" charset="0"/>
                <a:cs typeface="Times New Roman" pitchFamily="18" charset="0"/>
                <a:sym typeface="Wingdings"/>
              </a:rPr>
              <a:t>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Chuẩn bị : Nguyễn </a:t>
            </a:r>
            <a:r>
              <a:rPr lang="en-US" sz="3400">
                <a:latin typeface="Times New Roman" pitchFamily="18" charset="0"/>
                <a:cs typeface="Times New Roman" pitchFamily="18" charset="0"/>
              </a:rPr>
              <a:t>Trường Tộ mong muốn canh tân đất nước.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148593"/>
            <a:ext cx="9144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55491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9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2" descr="0 (50)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4172" y="3906441"/>
            <a:ext cx="400050" cy="33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0 (50)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15938"/>
            <a:ext cx="400050" cy="33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774147" y="2714656"/>
            <a:ext cx="302419" cy="32385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3557430" y="3252787"/>
            <a:ext cx="407194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9" name="AutoShape 18"/>
          <p:cNvSpPr>
            <a:spLocks noChangeArrowheads="1"/>
          </p:cNvSpPr>
          <p:nvPr/>
        </p:nvSpPr>
        <p:spPr bwMode="auto">
          <a:xfrm>
            <a:off x="1394223" y="2800350"/>
            <a:ext cx="407194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4913172" y="4083843"/>
            <a:ext cx="407194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11" name="AutoShape 23"/>
          <p:cNvSpPr>
            <a:spLocks noChangeArrowheads="1"/>
          </p:cNvSpPr>
          <p:nvPr/>
        </p:nvSpPr>
        <p:spPr bwMode="auto">
          <a:xfrm>
            <a:off x="304800" y="1634820"/>
            <a:ext cx="251222" cy="3429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12" name="AutoShape 26"/>
          <p:cNvSpPr>
            <a:spLocks noChangeArrowheads="1"/>
          </p:cNvSpPr>
          <p:nvPr/>
        </p:nvSpPr>
        <p:spPr bwMode="auto">
          <a:xfrm>
            <a:off x="2651522" y="4171950"/>
            <a:ext cx="25122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3" name="AutoShape 27"/>
          <p:cNvSpPr>
            <a:spLocks noChangeArrowheads="1"/>
          </p:cNvSpPr>
          <p:nvPr/>
        </p:nvSpPr>
        <p:spPr bwMode="auto">
          <a:xfrm>
            <a:off x="925357" y="1083146"/>
            <a:ext cx="25122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>
            <a:off x="2182416" y="3429000"/>
            <a:ext cx="25122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5" name="AutoShape 29"/>
          <p:cNvSpPr>
            <a:spLocks noChangeArrowheads="1"/>
          </p:cNvSpPr>
          <p:nvPr/>
        </p:nvSpPr>
        <p:spPr bwMode="auto">
          <a:xfrm>
            <a:off x="5589389" y="3657600"/>
            <a:ext cx="25122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6" name="AutoShape 30"/>
          <p:cNvSpPr>
            <a:spLocks noChangeArrowheads="1"/>
          </p:cNvSpPr>
          <p:nvPr/>
        </p:nvSpPr>
        <p:spPr bwMode="auto">
          <a:xfrm>
            <a:off x="8042076" y="1778198"/>
            <a:ext cx="317897" cy="329804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7" name="AutoShape 31"/>
          <p:cNvSpPr>
            <a:spLocks noChangeArrowheads="1"/>
          </p:cNvSpPr>
          <p:nvPr/>
        </p:nvSpPr>
        <p:spPr bwMode="auto">
          <a:xfrm>
            <a:off x="1863328" y="956334"/>
            <a:ext cx="319088" cy="329804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8" name="AutoShape 33"/>
          <p:cNvSpPr>
            <a:spLocks noChangeArrowheads="1"/>
          </p:cNvSpPr>
          <p:nvPr/>
        </p:nvSpPr>
        <p:spPr bwMode="auto">
          <a:xfrm>
            <a:off x="1457326" y="1943100"/>
            <a:ext cx="25122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auto">
          <a:xfrm>
            <a:off x="2797970" y="724025"/>
            <a:ext cx="419100" cy="302419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20" name="AutoShape 35"/>
          <p:cNvSpPr>
            <a:spLocks noChangeArrowheads="1"/>
          </p:cNvSpPr>
          <p:nvPr/>
        </p:nvSpPr>
        <p:spPr bwMode="auto">
          <a:xfrm>
            <a:off x="6497226" y="1348699"/>
            <a:ext cx="419100" cy="302419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21" name="AutoShape 37"/>
          <p:cNvSpPr>
            <a:spLocks noChangeArrowheads="1"/>
          </p:cNvSpPr>
          <p:nvPr/>
        </p:nvSpPr>
        <p:spPr bwMode="auto">
          <a:xfrm>
            <a:off x="837009" y="384062"/>
            <a:ext cx="314325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2" name="AutoShape 38"/>
          <p:cNvSpPr>
            <a:spLocks noChangeArrowheads="1"/>
          </p:cNvSpPr>
          <p:nvPr/>
        </p:nvSpPr>
        <p:spPr bwMode="auto">
          <a:xfrm>
            <a:off x="5715000" y="783771"/>
            <a:ext cx="188119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3" name="AutoShape 40"/>
          <p:cNvSpPr>
            <a:spLocks noChangeArrowheads="1"/>
          </p:cNvSpPr>
          <p:nvPr/>
        </p:nvSpPr>
        <p:spPr bwMode="auto">
          <a:xfrm>
            <a:off x="3775314" y="1025996"/>
            <a:ext cx="189310" cy="2857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24" name="AutoShape 41"/>
          <p:cNvSpPr>
            <a:spLocks noChangeArrowheads="1"/>
          </p:cNvSpPr>
          <p:nvPr/>
        </p:nvSpPr>
        <p:spPr bwMode="auto">
          <a:xfrm>
            <a:off x="8001000" y="669812"/>
            <a:ext cx="25122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5" name="AutoShape 43"/>
          <p:cNvSpPr>
            <a:spLocks noChangeArrowheads="1"/>
          </p:cNvSpPr>
          <p:nvPr/>
        </p:nvSpPr>
        <p:spPr bwMode="auto">
          <a:xfrm>
            <a:off x="7999809" y="2862479"/>
            <a:ext cx="252413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6" name="WordArt 3"/>
          <p:cNvSpPr>
            <a:spLocks noChangeArrowheads="1" noChangeShapeType="1" noTextEdit="1"/>
          </p:cNvSpPr>
          <p:nvPr/>
        </p:nvSpPr>
        <p:spPr bwMode="auto">
          <a:xfrm>
            <a:off x="1750703" y="305906"/>
            <a:ext cx="5669280" cy="2011680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27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CHÀO QUÝ THẦY CÔ</a:t>
            </a:r>
          </a:p>
        </p:txBody>
      </p:sp>
    </p:spTree>
    <p:extLst>
      <p:ext uri="{BB962C8B-B14F-4D97-AF65-F5344CB8AC3E}">
        <p14:creationId xmlns:p14="http://schemas.microsoft.com/office/powerpoint/2010/main" xmlns="" val="136539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75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152400" y="124196"/>
            <a:ext cx="2286000" cy="6096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 tiêu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2400" y="971550"/>
            <a:ext cx="8763000" cy="3200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4800" y="1047750"/>
            <a:ext cx="8382000" cy="2942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 Kể lại diễn biến câu chuyện, tập trung thể hiện tâm trạng Trương Định. </a:t>
            </a:r>
          </a:p>
          <a:p>
            <a:pPr algn="just">
              <a:lnSpc>
                <a:spcPct val="150000"/>
              </a:lnSpc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 Biết cảm phục và học tập tinh thần xả thân vì nước của Trương Định.  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1271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dir="in"/>
        <p:sndAc>
          <p:stSnd>
            <p:snd r:embed="rId5" name="chimes.wav"/>
          </p:stSnd>
        </p:sndAc>
      </p:transition>
    </mc:Choice>
    <mc:Fallback>
      <p:transition spd="slow">
        <p:split dir="in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609600" y="112395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1.Tình hình nước ta sau khi thực dân Pháp xâm lược. </a:t>
            </a:r>
            <a:endParaRPr lang="en-US" sz="4800" b="1">
              <a:solidFill>
                <a:srgbClr val="FF0000"/>
              </a:solidFill>
              <a:latin typeface="Times New Roman" pitchFamily="18" charset="0"/>
              <a:ea typeface="HP001 5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651366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484"/>
          <a:stretch/>
        </p:blipFill>
        <p:spPr>
          <a:xfrm>
            <a:off x="0" y="-1"/>
            <a:ext cx="9144000" cy="5151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52400" y="1704287"/>
            <a:ext cx="8001000" cy="2467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u="sng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Yêu cầu: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Đọc dòng chữ nhỏ (SGK/4)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Thảo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luận, trả lời các câu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556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  <p:sndAc>
          <p:stSnd>
            <p:snd r:embed="rId5" name="chimes.wav"/>
          </p:stSnd>
        </p:sndAc>
      </p:transition>
    </mc:Choice>
    <mc:Fallback>
      <p:transition spd="slow">
        <p:checker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484"/>
          <a:stretch/>
        </p:blipFill>
        <p:spPr>
          <a:xfrm>
            <a:off x="0" y="-1"/>
            <a:ext cx="9144000" cy="5151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52400" y="952386"/>
            <a:ext cx="8763000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300" smtClean="0">
                <a:latin typeface="Times New Roman" pitchFamily="18" charset="0"/>
                <a:cs typeface="Times New Roman" pitchFamily="18" charset="0"/>
              </a:rPr>
              <a:t> - Sự </a:t>
            </a:r>
            <a:r>
              <a:rPr lang="en-US" sz="3300">
                <a:latin typeface="Times New Roman" pitchFamily="18" charset="0"/>
                <a:cs typeface="Times New Roman" pitchFamily="18" charset="0"/>
              </a:rPr>
              <a:t>kiện gì xảy ra vào ngày </a:t>
            </a:r>
            <a:r>
              <a:rPr lang="en-US" sz="33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1/9/1858</a:t>
            </a:r>
            <a:r>
              <a:rPr lang="en-US" sz="330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just">
              <a:lnSpc>
                <a:spcPct val="150000"/>
              </a:lnSpc>
            </a:pPr>
            <a:r>
              <a:rPr lang="en-US" sz="3300" smtClean="0">
                <a:latin typeface="Times New Roman" pitchFamily="18" charset="0"/>
                <a:cs typeface="Times New Roman" pitchFamily="18" charset="0"/>
              </a:rPr>
              <a:t> - Từ </a:t>
            </a:r>
            <a:r>
              <a:rPr lang="en-US" sz="3300">
                <a:latin typeface="Times New Roman" pitchFamily="18" charset="0"/>
                <a:cs typeface="Times New Roman" pitchFamily="18" charset="0"/>
              </a:rPr>
              <a:t>đó cho đến năm 1945, nhân dân đã phản ứng như thế nào </a:t>
            </a:r>
            <a:r>
              <a:rPr lang="en-US" sz="330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3300" smtClean="0">
                <a:latin typeface="Times New Roman" pitchFamily="18" charset="0"/>
                <a:cs typeface="Times New Roman" pitchFamily="18" charset="0"/>
              </a:rPr>
              <a:t> - Kể </a:t>
            </a:r>
            <a:r>
              <a:rPr lang="en-US" sz="3300">
                <a:latin typeface="Times New Roman" pitchFamily="18" charset="0"/>
                <a:cs typeface="Times New Roman" pitchFamily="18" charset="0"/>
              </a:rPr>
              <a:t>tên một số cuộc khởi nghĩa tiêu biểu của nhân dân Nam Kì</a:t>
            </a:r>
            <a:r>
              <a:rPr lang="en-US" sz="33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3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096776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873290"/>
            <a:ext cx="8610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400" b="1">
                <a:latin typeface="Arial" pitchFamily="34" charset="0"/>
                <a:cs typeface="Arial" pitchFamily="34" charset="0"/>
              </a:rPr>
              <a:t>Ngày </a:t>
            </a:r>
            <a:r>
              <a:rPr lang="en-US" sz="44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 – 9 – 1858</a:t>
            </a:r>
            <a:r>
              <a:rPr lang="en-US" sz="4400" b="1">
                <a:latin typeface="Arial" pitchFamily="34" charset="0"/>
                <a:cs typeface="Arial" pitchFamily="34" charset="0"/>
              </a:rPr>
              <a:t>, thực dân Pháp nổ súng mở đầu cuộc xâm lược nước ta, và từng bước xâm chiếm, biến nước ta thành thuộc địa của chúng.  </a:t>
            </a:r>
          </a:p>
        </p:txBody>
      </p:sp>
    </p:spTree>
    <p:extLst>
      <p:ext uri="{BB962C8B-B14F-4D97-AF65-F5344CB8AC3E}">
        <p14:creationId xmlns:p14="http://schemas.microsoft.com/office/powerpoint/2010/main" xmlns="" val="255154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  <p:sndAc>
          <p:stSnd>
            <p:snd r:embed="rId5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819150"/>
            <a:ext cx="8763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latin typeface="Times New Roman" pitchFamily="18" charset="0"/>
                <a:cs typeface="Times New Roman" pitchFamily="18" charset="0"/>
              </a:rPr>
              <a:t>Từ đó cho đến năm 1945, nhân dân đã </a:t>
            </a:r>
            <a:r>
              <a:rPr lang="en-US" sz="4400" b="1" smtClean="0">
                <a:latin typeface="Times New Roman" pitchFamily="18" charset="0"/>
                <a:cs typeface="Times New Roman" pitchFamily="18" charset="0"/>
              </a:rPr>
              <a:t>kiên cường đấu tranh, dũng cảm đứng lên chống thực dân Pháp xâm lược và đô hộ, quyết giành lại độc lập dân tộc.</a:t>
            </a:r>
            <a:endParaRPr lang="en-US" sz="44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728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3849</TotalTime>
  <Words>990</Words>
  <Application>Microsoft Office PowerPoint</Application>
  <PresentationFormat>On-screen Show (16:9)</PresentationFormat>
  <Paragraphs>71</Paragraphs>
  <Slides>36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Bình Tây Đại Nguyên Soái Trương Định</dc:title>
  <dc:creator>ASUS;Phương Thảo</dc:creator>
  <cp:lastModifiedBy>User</cp:lastModifiedBy>
  <cp:revision>441</cp:revision>
  <dcterms:created xsi:type="dcterms:W3CDTF">2014-09-16T11:54:17Z</dcterms:created>
  <dcterms:modified xsi:type="dcterms:W3CDTF">2020-09-09T03:32:52Z</dcterms:modified>
  <cp:category>Lịch sử</cp:category>
</cp:coreProperties>
</file>