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06" r:id="rId2"/>
    <p:sldId id="258" r:id="rId3"/>
    <p:sldId id="278" r:id="rId4"/>
    <p:sldId id="296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8" r:id="rId14"/>
    <p:sldId id="307" r:id="rId15"/>
    <p:sldId id="308" r:id="rId16"/>
    <p:sldId id="309" r:id="rId17"/>
    <p:sldId id="310" r:id="rId18"/>
    <p:sldId id="294" r:id="rId19"/>
    <p:sldId id="260" r:id="rId20"/>
    <p:sldId id="264" r:id="rId21"/>
    <p:sldId id="300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66"/>
    <a:srgbClr val="00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D54F6AC2-53C2-4857-87D0-9C598EE9E47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90D98F0A-6C8E-4056-8F09-42BBF02C854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CEC174E2-4D37-43DF-A4F4-CE8AF624A66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FFBFE3E6-0180-4B3A-B409-AD1DE3E0654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D9E25ECF-0C64-4605-AA57-C598CB7C34B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id="{EAFC34E3-F837-4381-8290-7480EA5284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F961551-EDA0-4E46-94EE-ED423E88AD5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015CA8E-B076-4BF7-A15C-85152739C9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F76A91-4CD6-42E8-8DA1-BF87A1B5E2C3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813C7ACE-4087-4116-BFE2-FEDC489D00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D99C77AB-BDE9-44FD-B796-F9E77E5FAB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582285EC-6358-4A7C-A624-CE70B053FE8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B3F845F0-9226-4959-969E-016B58CB2F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1D209CD5-DF20-439A-A2B2-BA2D460835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fld id="{111E5B18-08CD-4A36-917C-220200FAFA24}" type="slidenum">
              <a:rPr lang="en-US" altLang="en-US" sz="1200"/>
              <a:pPr eaLnBrk="1" hangingPunct="1"/>
              <a:t>19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16533-2F36-4762-80A3-603BB46FC5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A2D487-A652-41CA-B623-EC9FCDB80A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6889E9-6368-4648-88EC-94C571842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4A804-ABB0-4031-A232-2F157C9A7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A71AB-4965-4437-ACD7-0BD6D3E5E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608C1D-8C25-4774-86F1-3270B1F304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090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870CA-6BBF-434C-9F4C-1F1CD46AC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A5EE75-C511-41FB-8367-F8680A9E25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90B3F6-620F-4DE9-B4D9-D3A9EF667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CA1B5E-CFCC-4435-8DB6-5566F42A9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B5005-A25B-4729-B41B-FD14EAE1F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CAD70B-C426-49EE-9C26-34011ED5B2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328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9EC571-FD63-4949-AB09-B7CF18334F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C1E462-ECAC-4C33-887E-3C15C34389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B9554-4B41-4CD4-BAB8-B429255BB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BC84B-C55F-4B11-9B0B-5B7CFBA53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31807-A1EE-4CCC-8844-155CA6E27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CCB2ED-0CAB-4CEB-939F-70852FE8A2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370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7D96B8E-1853-43D6-B992-67FC9978A0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477149B-935D-4DD9-8B53-3362C91F07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L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3702458-999A-44A0-A224-684515B2F8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A372BD-AAFD-445B-B592-CE0614A4D6F1}" type="slidenum">
              <a:rPr lang="fr-LU" altLang="en-US"/>
              <a:pPr/>
              <a:t>‹#›</a:t>
            </a:fld>
            <a:endParaRPr lang="fr-LU" altLang="en-US"/>
          </a:p>
        </p:txBody>
      </p:sp>
    </p:spTree>
    <p:extLst>
      <p:ext uri="{BB962C8B-B14F-4D97-AF65-F5344CB8AC3E}">
        <p14:creationId xmlns:p14="http://schemas.microsoft.com/office/powerpoint/2010/main" val="2600185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51357-F7BD-4D62-84BA-52B83006D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9EE8A-1E38-4FEA-B1F3-58D21650A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2B7FD-ADFD-4261-A1D9-CFE422079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D916C-7795-4946-B05A-D08CECB54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96CA7-40A8-43EA-BC2D-BBDE27711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A77BC7-1D17-4ABE-A102-C51DA2585D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253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D8347-FA73-4626-99FA-D3E3A23EF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AC0AC0-D923-461A-A93D-CF9179FBC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E3A4C-2390-4F7A-A41B-50832B657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45C6D-9527-45D0-9B6F-BF68BB2AB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98ED4-5672-444C-9733-ADBA15D49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9936B7-EFDB-483D-9CF5-00BB03F323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084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6037D-E90F-49F7-A626-87D4E90D9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CF162-8E42-40E3-A1B6-A7CA05D0F9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13E50-A416-4969-BA32-9CE62BE1F0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2CDF8-1092-42A8-9734-BA42E32D8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644855-BC80-4F05-A062-124A60D5F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A98D86-4948-4ACA-8022-5DAC6F5BB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E1513C-4CC3-4FC8-AE7F-FC67B08BE0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342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DDF05-1E2E-4C7D-A975-AB3696FF7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CC313D-F9D8-444D-BA37-E57F1EF7A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50DF1F-E1B2-466D-A99E-099E2263F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091495-E226-4D92-A7F8-D89E6793C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35F52-44FA-4199-8E1A-8A5C0442CE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00000-F54A-45A2-8461-665698668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DDC1FA-244F-4720-BF1A-AF8C71868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23009B-F568-4569-A7DF-00BEAFB6D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68824D-DAF2-4920-9CDF-936863F482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383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616D5-5EB7-43C3-B83A-61D9D4A53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EFFE11-E1F3-4DEC-99B8-198C74B64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890DFD-BE5D-40DF-BDE0-AC18A190E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255D9C-BF41-4AE4-8C36-41E266560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4EF83-2E5F-45AF-A694-6BFFAF5C2E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326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77F7BC-54FC-4E7D-9B09-9F641FACA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79E3FE-3DF1-441E-BA45-E14C252F9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CAF871-DE3C-4D75-87DC-A528AE79A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B1A4EA-9F67-403A-83B6-339C8B179D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705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21EA6-8E2E-484C-AED0-101C33325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04B8E-4718-496B-A3DC-6139B0657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937484-24F5-4514-917B-8AF47034BA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E3E51F-DDD5-4FE5-BA99-1F64F20F5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CA1320-30C4-4CDC-9074-CF8037BF5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129E61-3D65-46FB-82FE-7DD738DDF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F610B-6E28-42FE-B38F-7DD9355DCD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695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3D10D-850C-44E7-B4BC-A62592AB9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69D147-2F67-4BDA-AFC7-F0F75214E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4E1042-41B7-4A95-BD98-0A3CF7AFB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88D63-7498-4D63-821A-4021059D2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0E10EC-3224-4C98-84F1-914441F26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4F6390-F075-49C8-8006-4CB9AF458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47DDC3-0E5F-4C7C-9D87-8EEFFCAFAE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0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83FE6C2-A07C-48C4-BDDE-44A106DFF0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F29E481-61C5-433D-830E-8C8F7A4D92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E01C342-3F94-4C9C-8DC5-C926F21EA0A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42D45C0-A387-4A73-94E0-72160F5F15A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1524724-9440-44C6-81B1-9407FD9D9A1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E2B2F42-FD03-40A6-8A24-D0E00246353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clip-art.com/members/content/cgi-bin/imageFolio.cgi?direct=Border_Clip_Art&amp;img=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hinh-nen-powerpoint-thien-nhien-6">
            <a:extLst>
              <a:ext uri="{FF2B5EF4-FFF2-40B4-BE49-F238E27FC236}">
                <a16:creationId xmlns:a16="http://schemas.microsoft.com/office/drawing/2014/main" id="{D60C8B24-B53A-474F-887B-BB417152D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685800"/>
            <a:ext cx="92011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5">
            <a:extLst>
              <a:ext uri="{FF2B5EF4-FFF2-40B4-BE49-F238E27FC236}">
                <a16:creationId xmlns:a16="http://schemas.microsoft.com/office/drawing/2014/main" id="{268111A2-7E6E-43E0-8972-4F2053C9D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550" y="4057651"/>
            <a:ext cx="2636044" cy="1250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Box 1">
            <a:extLst>
              <a:ext uri="{FF2B5EF4-FFF2-40B4-BE49-F238E27FC236}">
                <a16:creationId xmlns:a16="http://schemas.microsoft.com/office/drawing/2014/main" id="{C41FF834-ED88-47FD-8457-49129B43B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4400550"/>
            <a:ext cx="1410891" cy="392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6" tIns="34288" rIns="68576" bIns="3428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 b="1" dirty="0">
                <a:latin typeface="Times New Roman" panose="02020603050405020304" pitchFamily="18" charset="0"/>
              </a:rPr>
              <a:t>Trang 4</a:t>
            </a:r>
          </a:p>
        </p:txBody>
      </p:sp>
      <p:sp>
        <p:nvSpPr>
          <p:cNvPr id="5122" name="Text Box 8" descr="Thu Dong Nam 50">
            <a:extLst>
              <a:ext uri="{FF2B5EF4-FFF2-40B4-BE49-F238E27FC236}">
                <a16:creationId xmlns:a16="http://schemas.microsoft.com/office/drawing/2014/main" id="{FA1F167D-B506-450F-A70B-C482188F4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257300"/>
            <a:ext cx="6858000" cy="1338824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6" tIns="34288" rIns="68576" bIns="3428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33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Khoa </a:t>
            </a:r>
            <a:r>
              <a:rPr lang="en-US" altLang="vi-VN" sz="33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vi-VN" sz="33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vi-VN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altLang="vi-VN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1C6ED634-EAA5-4C3F-9CC4-4F936CC0E7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5715000"/>
            <a:ext cx="8534400" cy="782638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Con người cần có quần áo để mặc</a:t>
            </a:r>
          </a:p>
        </p:txBody>
      </p:sp>
      <p:pic>
        <p:nvPicPr>
          <p:cNvPr id="33795" name="Picture 3">
            <a:extLst>
              <a:ext uri="{FF2B5EF4-FFF2-40B4-BE49-F238E27FC236}">
                <a16:creationId xmlns:a16="http://schemas.microsoft.com/office/drawing/2014/main" id="{9328396F-E5B4-4DF2-89C5-4FE3F8226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53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nhuan44.10s.vn/store/2572/gioithieu/38200830104.JPG">
            <a:extLst>
              <a:ext uri="{FF2B5EF4-FFF2-40B4-BE49-F238E27FC236}">
                <a16:creationId xmlns:a16="http://schemas.microsoft.com/office/drawing/2014/main" id="{BD6E101C-92AE-42B0-BF0C-8443DCB9A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0"/>
            <a:ext cx="4419600" cy="548640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3608708-0311-4E9C-80AE-8C3EC0F95B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5638800"/>
            <a:ext cx="8229600" cy="75882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     Con người cần được vui chơi</a:t>
            </a:r>
          </a:p>
        </p:txBody>
      </p:sp>
      <p:pic>
        <p:nvPicPr>
          <p:cNvPr id="34819" name="Picture 3">
            <a:extLst>
              <a:ext uri="{FF2B5EF4-FFF2-40B4-BE49-F238E27FC236}">
                <a16:creationId xmlns:a16="http://schemas.microsoft.com/office/drawing/2014/main" id="{2CB460FE-E6E8-4CE9-AD1A-9D7DE08FF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43434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>
            <a:extLst>
              <a:ext uri="{FF2B5EF4-FFF2-40B4-BE49-F238E27FC236}">
                <a16:creationId xmlns:a16="http://schemas.microsoft.com/office/drawing/2014/main" id="{6A5CB46D-16EC-4609-824C-FEED32857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8600"/>
            <a:ext cx="4267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0" name="Picture 2" descr="http://vinh.edu.vn/images/news/images119883_chuyen.jpg">
            <a:extLst>
              <a:ext uri="{FF2B5EF4-FFF2-40B4-BE49-F238E27FC236}">
                <a16:creationId xmlns:a16="http://schemas.microsoft.com/office/drawing/2014/main" id="{5D544A90-D89E-444B-9D7D-1D9FAB68A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667000"/>
            <a:ext cx="4343400" cy="259080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1B1C3E82-2C11-444B-8107-1DF7257B54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5138738"/>
            <a:ext cx="8229600" cy="98742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 Con người cần có xe cộ để đi lại</a:t>
            </a:r>
          </a:p>
        </p:txBody>
      </p:sp>
      <p:pic>
        <p:nvPicPr>
          <p:cNvPr id="35843" name="Picture 3" descr="Hình0176">
            <a:extLst>
              <a:ext uri="{FF2B5EF4-FFF2-40B4-BE49-F238E27FC236}">
                <a16:creationId xmlns:a16="http://schemas.microsoft.com/office/drawing/2014/main" id="{8AD44BED-F435-4373-B917-71A68E62C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images.family.channelvn.net/Images/Uploaded/thuyha/2008/07/200871410304482201.jpg">
            <a:extLst>
              <a:ext uri="{FF2B5EF4-FFF2-40B4-BE49-F238E27FC236}">
                <a16:creationId xmlns:a16="http://schemas.microsoft.com/office/drawing/2014/main" id="{5ED64CF6-77FB-4461-AABC-7A3C42FCB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48200" cy="487680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8715BE51-B8EF-44A1-A794-A69A55D199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228600"/>
            <a:ext cx="9144000" cy="24384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      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Kết luận:</a:t>
            </a:r>
          </a:p>
          <a:p>
            <a:pPr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   * Con người không thể sống thiếu ô-xi quá 3 - 4 phút, không thể nhịn uống nước 3 - 4 ngày, cũng không thể nhịn ăn 28 - 30 ngày.</a:t>
            </a:r>
          </a:p>
        </p:txBody>
      </p:sp>
      <p:pic>
        <p:nvPicPr>
          <p:cNvPr id="37891" name="Picture 3">
            <a:extLst>
              <a:ext uri="{FF2B5EF4-FFF2-40B4-BE49-F238E27FC236}">
                <a16:creationId xmlns:a16="http://schemas.microsoft.com/office/drawing/2014/main" id="{0E2B5BA1-0AA3-40FB-ACBA-6C5290061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6191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2" name="Rectangle 4">
            <a:extLst>
              <a:ext uri="{FF2B5EF4-FFF2-40B4-BE49-F238E27FC236}">
                <a16:creationId xmlns:a16="http://schemas.microsoft.com/office/drawing/2014/main" id="{8C25421C-43B4-450C-ACA2-96E4DBD80C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438400"/>
            <a:ext cx="87630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* Để sống và phát triển con người cần:</a:t>
            </a:r>
          </a:p>
          <a:p>
            <a:pPr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 - Những điều kiện vật chất như: Không khí, thức ăn, nước uống, quần áo, các đồ dùng trong gia đình, các phương tiện đi lại….</a:t>
            </a:r>
          </a:p>
          <a:p>
            <a:pPr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 - Những điều kiện tinh thần, văn hóa, xã hội như: Tình cảm gia đình, bạn bè, làng xóm, các phương tiện học tập, vui chơi, giải trí….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78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build="p"/>
      <p:bldP spid="3789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821" name="Group 221">
            <a:extLst>
              <a:ext uri="{FF2B5EF4-FFF2-40B4-BE49-F238E27FC236}">
                <a16:creationId xmlns:a16="http://schemas.microsoft.com/office/drawing/2014/main" id="{EA0641B1-4D2F-4893-986B-78BCB05BC6E1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0" y="0"/>
          <a:ext cx="9143999" cy="6857997"/>
        </p:xfrm>
        <a:graphic>
          <a:graphicData uri="http://schemas.openxmlformats.org/drawingml/2006/table">
            <a:tbl>
              <a:tblPr/>
              <a:tblGrid>
                <a:gridCol w="4527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95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831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Những yếu tố cần cho sự sống</a:t>
                      </a:r>
                      <a:endParaRPr kumimoji="0" lang="fr-LU" sz="2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 người</a:t>
                      </a:r>
                      <a:endParaRPr kumimoji="0" lang="fr-LU" sz="23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 vật</a:t>
                      </a:r>
                      <a:endParaRPr kumimoji="0" lang="fr-LU" sz="23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Thực vật</a:t>
                      </a:r>
                      <a:endParaRPr kumimoji="0" lang="fr-LU" sz="23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Không khí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Nước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Ánh sáng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Nhiệt độ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77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Thức ăn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7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Nhà ở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Tình cảm gia đình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8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 Phương tiện giao thông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8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 Tình cảm bạn bè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8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 Quần áo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8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 Trường học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8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 Sách báo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48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 Trò chơi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8511" name="Text Box 174">
            <a:extLst>
              <a:ext uri="{FF2B5EF4-FFF2-40B4-BE49-F238E27FC236}">
                <a16:creationId xmlns:a16="http://schemas.microsoft.com/office/drawing/2014/main" id="{7606AB09-D1B8-4421-9738-505E979D8E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7086600"/>
            <a:ext cx="3810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8512" name="Text Box 181">
            <a:extLst>
              <a:ext uri="{FF2B5EF4-FFF2-40B4-BE49-F238E27FC236}">
                <a16:creationId xmlns:a16="http://schemas.microsoft.com/office/drawing/2014/main" id="{8F2DEB6E-E73E-4E4A-93B9-CAAFAF498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7467600"/>
            <a:ext cx="4572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8513" name="Text Box 385">
            <a:extLst>
              <a:ext uri="{FF2B5EF4-FFF2-40B4-BE49-F238E27FC236}">
                <a16:creationId xmlns:a16="http://schemas.microsoft.com/office/drawing/2014/main" id="{174DDC76-6CC7-48BF-96B7-67DE8FA5D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35052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5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821" name="Group 221">
            <a:extLst>
              <a:ext uri="{FF2B5EF4-FFF2-40B4-BE49-F238E27FC236}">
                <a16:creationId xmlns:a16="http://schemas.microsoft.com/office/drawing/2014/main" id="{48C255A3-FC7C-4598-99E5-FA93A886CEFF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/>
              <a:tblGrid>
                <a:gridCol w="4527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9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61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Những yếu tố cần cho sự sống</a:t>
                      </a:r>
                      <a:endParaRPr kumimoji="0" lang="fr-LU" sz="2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 người</a:t>
                      </a:r>
                      <a:endParaRPr kumimoji="0" lang="fr-LU" sz="23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 vật</a:t>
                      </a:r>
                      <a:endParaRPr kumimoji="0" lang="fr-LU" sz="23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Thực vật</a:t>
                      </a:r>
                      <a:endParaRPr kumimoji="0" lang="fr-LU" sz="23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Không khí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Nước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Ánh sáng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Nhiệt độ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60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Thức ăn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6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Nhà ở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Tình cảm gia đình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 Phương tiện giao thông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 Tình cảm bạn bè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 Quần áo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 Trường học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 Sách báo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955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 Trò chơi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9535" name="Text Box 174">
            <a:extLst>
              <a:ext uri="{FF2B5EF4-FFF2-40B4-BE49-F238E27FC236}">
                <a16:creationId xmlns:a16="http://schemas.microsoft.com/office/drawing/2014/main" id="{3C87B08C-0157-4C53-A013-9A2921D7E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7086600"/>
            <a:ext cx="3810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9536" name="Text Box 181">
            <a:extLst>
              <a:ext uri="{FF2B5EF4-FFF2-40B4-BE49-F238E27FC236}">
                <a16:creationId xmlns:a16="http://schemas.microsoft.com/office/drawing/2014/main" id="{26F2C3A1-9E7A-43C5-B8F6-67D673AF3C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7467600"/>
            <a:ext cx="4572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9537" name="Text Box 385">
            <a:extLst>
              <a:ext uri="{FF2B5EF4-FFF2-40B4-BE49-F238E27FC236}">
                <a16:creationId xmlns:a16="http://schemas.microsoft.com/office/drawing/2014/main" id="{3643FA47-E006-4746-BD71-2965D10B4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35052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5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821" name="Group 221">
            <a:extLst>
              <a:ext uri="{FF2B5EF4-FFF2-40B4-BE49-F238E27FC236}">
                <a16:creationId xmlns:a16="http://schemas.microsoft.com/office/drawing/2014/main" id="{BD298139-ACB3-471A-9644-DA9FBD1338B3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0" y="0"/>
          <a:ext cx="9143999" cy="6858000"/>
        </p:xfrm>
        <a:graphic>
          <a:graphicData uri="http://schemas.openxmlformats.org/drawingml/2006/table">
            <a:tbl>
              <a:tblPr/>
              <a:tblGrid>
                <a:gridCol w="4527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95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6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Những yếu tố cần cho sự sống</a:t>
                      </a:r>
                      <a:endParaRPr kumimoji="0" lang="fr-LU" sz="2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 người</a:t>
                      </a:r>
                      <a:endParaRPr kumimoji="0" lang="fr-LU" sz="23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 vật</a:t>
                      </a:r>
                      <a:endParaRPr kumimoji="0" lang="fr-LU" sz="23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Thực vật</a:t>
                      </a:r>
                      <a:endParaRPr kumimoji="0" lang="fr-LU" sz="23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2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Không khí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2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Nước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2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Ánh sáng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2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Nhiệt độ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5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Thức ăn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66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Nhà ở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82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Tình cảm gia đình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82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 Phương tiện giao thông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82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 Tình cảm bạn bè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82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 Quần áo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82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 Trường học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82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 Sách báo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978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 Trò chơi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23" marB="43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20559" name="Text Box 174">
            <a:extLst>
              <a:ext uri="{FF2B5EF4-FFF2-40B4-BE49-F238E27FC236}">
                <a16:creationId xmlns:a16="http://schemas.microsoft.com/office/drawing/2014/main" id="{07D0B1BE-EC40-4352-985E-C3780FE0C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7086600"/>
            <a:ext cx="3810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20560" name="Text Box 181">
            <a:extLst>
              <a:ext uri="{FF2B5EF4-FFF2-40B4-BE49-F238E27FC236}">
                <a16:creationId xmlns:a16="http://schemas.microsoft.com/office/drawing/2014/main" id="{84936A72-100D-4739-AB8D-62829D549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7467600"/>
            <a:ext cx="4572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20561" name="Text Box 385">
            <a:extLst>
              <a:ext uri="{FF2B5EF4-FFF2-40B4-BE49-F238E27FC236}">
                <a16:creationId xmlns:a16="http://schemas.microsoft.com/office/drawing/2014/main" id="{0A5A0A9E-48FE-4243-A958-7F751CF7C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35052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5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821" name="Group 221">
            <a:extLst>
              <a:ext uri="{FF2B5EF4-FFF2-40B4-BE49-F238E27FC236}">
                <a16:creationId xmlns:a16="http://schemas.microsoft.com/office/drawing/2014/main" id="{DB7D208F-F6E0-4A64-8248-D8006FA59265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0" y="0"/>
          <a:ext cx="9220200" cy="6858000"/>
        </p:xfrm>
        <a:graphic>
          <a:graphicData uri="http://schemas.openxmlformats.org/drawingml/2006/table">
            <a:tbl>
              <a:tblPr/>
              <a:tblGrid>
                <a:gridCol w="4527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5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61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Những yếu tố cần cho sự sống</a:t>
                      </a:r>
                      <a:endParaRPr kumimoji="0" lang="fr-LU" sz="2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 người</a:t>
                      </a:r>
                      <a:endParaRPr kumimoji="0" lang="fr-LU" sz="23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 vật</a:t>
                      </a:r>
                      <a:endParaRPr kumimoji="0" lang="fr-LU" sz="23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Thực vật</a:t>
                      </a:r>
                      <a:endParaRPr kumimoji="0" lang="fr-LU" sz="23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Không khí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Nước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Ánh sáng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Nhiệt độ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60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Thức ăn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6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Nhà ở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Tình cảm gia đình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 Phương tiện giao thông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 Tình cảm bạn bè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 Quần áo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 Trường học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8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 Sách báo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955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 Trò chơi</a:t>
                      </a:r>
                      <a:endParaRPr kumimoji="0" lang="fr-LU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3331" marB="433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VNI-Times" pitchFamily="2" charset="0"/>
                        </a:rPr>
                        <a:t>x</a:t>
                      </a: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</a:endParaRPr>
                    </a:p>
                  </a:txBody>
                  <a:tcPr marT="43331" marB="433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21583" name="Text Box 174">
            <a:extLst>
              <a:ext uri="{FF2B5EF4-FFF2-40B4-BE49-F238E27FC236}">
                <a16:creationId xmlns:a16="http://schemas.microsoft.com/office/drawing/2014/main" id="{7E8E63F9-4082-4E73-88DF-ADBF14CE1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7086600"/>
            <a:ext cx="3810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21584" name="Text Box 181">
            <a:extLst>
              <a:ext uri="{FF2B5EF4-FFF2-40B4-BE49-F238E27FC236}">
                <a16:creationId xmlns:a16="http://schemas.microsoft.com/office/drawing/2014/main" id="{11FF1835-1A1E-40A3-9395-A5C839E39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7467600"/>
            <a:ext cx="4572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21585" name="Text Box 385">
            <a:extLst>
              <a:ext uri="{FF2B5EF4-FFF2-40B4-BE49-F238E27FC236}">
                <a16:creationId xmlns:a16="http://schemas.microsoft.com/office/drawing/2014/main" id="{8520D59E-9AAB-42A2-824D-F453498A6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35052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5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con nguoi can gi de song.jpg">
            <a:extLst>
              <a:ext uri="{FF2B5EF4-FFF2-40B4-BE49-F238E27FC236}">
                <a16:creationId xmlns:a16="http://schemas.microsoft.com/office/drawing/2014/main" id="{0BC892E7-5CD5-4BE0-9EFB-DC0F3C01E38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>
            <a:extLst>
              <a:ext uri="{FF2B5EF4-FFF2-40B4-BE49-F238E27FC236}">
                <a16:creationId xmlns:a16="http://schemas.microsoft.com/office/drawing/2014/main" id="{C928A7FC-2CE8-4E08-9FD2-55ADC7EC7874}"/>
              </a:ext>
            </a:extLst>
          </p:cNvPr>
          <p:cNvSpPr/>
          <p:nvPr/>
        </p:nvSpPr>
        <p:spPr>
          <a:xfrm>
            <a:off x="-1588" y="1447800"/>
            <a:ext cx="9144001" cy="41148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vi-VN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Ngoài những yếu tố mà cả con người, động vật  và thực vật đều cần như : Nước, không khí, ánh sáng, thức ăn. Con người còn cần các điều kiện về tinh thần, văn hóa xã hội và tiện nghi khác nhau như : Nhà ở, bệnh viện, trường học, phương tiện giao thông...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31587CA-E3C6-49CB-9FCA-8E3979E87B44}"/>
              </a:ext>
            </a:extLst>
          </p:cNvPr>
          <p:cNvSpPr/>
          <p:nvPr/>
        </p:nvSpPr>
        <p:spPr>
          <a:xfrm>
            <a:off x="1295400" y="152400"/>
            <a:ext cx="58674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vi-VN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Kết luận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wut_14_c.gif">
            <a:hlinkClick r:id="rId2"/>
            <a:extLst>
              <a:ext uri="{FF2B5EF4-FFF2-40B4-BE49-F238E27FC236}">
                <a16:creationId xmlns:a16="http://schemas.microsoft.com/office/drawing/2014/main" id="{FFB13D94-16C1-4762-BD21-930E52238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9296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AutoShape 6">
            <a:extLst>
              <a:ext uri="{FF2B5EF4-FFF2-40B4-BE49-F238E27FC236}">
                <a16:creationId xmlns:a16="http://schemas.microsoft.com/office/drawing/2014/main" id="{79C11B73-B656-481E-B149-91FE6AA9E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33400"/>
            <a:ext cx="7848600" cy="4876800"/>
          </a:xfrm>
          <a:prstGeom prst="cloudCallout">
            <a:avLst>
              <a:gd name="adj1" fmla="val -36468"/>
              <a:gd name="adj2" fmla="val 68426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976B0B-6877-4612-8050-700633BA249A}"/>
              </a:ext>
            </a:extLst>
          </p:cNvPr>
          <p:cNvSpPr>
            <a:spLocks/>
          </p:cNvSpPr>
          <p:nvPr/>
        </p:nvSpPr>
        <p:spPr bwMode="auto">
          <a:xfrm>
            <a:off x="1219200" y="2133600"/>
            <a:ext cx="68580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onjunto Ilustrado De Las Flechas De Dibujos Animados De Varios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7" b="36735" l="64000" r="9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25" t="-5166" r="-3978" b="63555"/>
          <a:stretch/>
        </p:blipFill>
        <p:spPr bwMode="auto">
          <a:xfrm flipH="1">
            <a:off x="-232475" y="487852"/>
            <a:ext cx="3022551" cy="305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78273" y="1229209"/>
            <a:ext cx="53697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Broadway" panose="04040905080B02020502" pitchFamily="82" charset="0"/>
              </a:rPr>
              <a:t>KẾT LUẬN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55003" y="2376681"/>
            <a:ext cx="6474417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algn="just">
              <a:buFont typeface="Wingdings" panose="05000000000000000000" pitchFamily="2" charset="2"/>
              <a:buChar char="ü"/>
            </a:pPr>
            <a:r>
              <a:rPr lang="en-US" altLang="en-US" sz="2100" dirty="0">
                <a:cs typeface="Times New Roman" panose="02020603050405020304" pitchFamily="18" charset="0"/>
              </a:rPr>
              <a:t>Con </a:t>
            </a:r>
            <a:r>
              <a:rPr lang="en-US" altLang="en-US" sz="2100" dirty="0" err="1">
                <a:cs typeface="Times New Roman" panose="02020603050405020304" pitchFamily="18" charset="0"/>
              </a:rPr>
              <a:t>người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không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thể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sống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thiếu</a:t>
            </a:r>
            <a:r>
              <a:rPr lang="en-US" altLang="en-US" sz="2100" dirty="0">
                <a:cs typeface="Times New Roman" panose="02020603050405020304" pitchFamily="18" charset="0"/>
              </a:rPr>
              <a:t> ô-xi </a:t>
            </a:r>
            <a:r>
              <a:rPr lang="en-US" altLang="en-US" sz="2100" dirty="0" err="1">
                <a:cs typeface="Times New Roman" panose="02020603050405020304" pitchFamily="18" charset="0"/>
              </a:rPr>
              <a:t>quá</a:t>
            </a:r>
            <a:r>
              <a:rPr lang="en-US" altLang="en-US" sz="2100" dirty="0">
                <a:cs typeface="Times New Roman" panose="02020603050405020304" pitchFamily="18" charset="0"/>
              </a:rPr>
              <a:t> 3 - 4 </a:t>
            </a:r>
            <a:r>
              <a:rPr lang="en-US" altLang="en-US" sz="2100" dirty="0" err="1">
                <a:cs typeface="Times New Roman" panose="02020603050405020304" pitchFamily="18" charset="0"/>
              </a:rPr>
              <a:t>phút</a:t>
            </a:r>
            <a:r>
              <a:rPr lang="en-US" altLang="en-US" sz="2100" dirty="0">
                <a:cs typeface="Times New Roman" panose="02020603050405020304" pitchFamily="18" charset="0"/>
              </a:rPr>
              <a:t>, </a:t>
            </a:r>
            <a:r>
              <a:rPr lang="en-US" altLang="en-US" sz="2100" dirty="0" err="1">
                <a:cs typeface="Times New Roman" panose="02020603050405020304" pitchFamily="18" charset="0"/>
              </a:rPr>
              <a:t>không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thể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nhịn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uống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nước</a:t>
            </a:r>
            <a:r>
              <a:rPr lang="en-US" altLang="en-US" sz="2100" dirty="0">
                <a:cs typeface="Times New Roman" panose="02020603050405020304" pitchFamily="18" charset="0"/>
              </a:rPr>
              <a:t> 3 - 4 </a:t>
            </a:r>
            <a:r>
              <a:rPr lang="en-US" altLang="en-US" sz="2100" dirty="0" err="1">
                <a:cs typeface="Times New Roman" panose="02020603050405020304" pitchFamily="18" charset="0"/>
              </a:rPr>
              <a:t>ngày</a:t>
            </a:r>
            <a:r>
              <a:rPr lang="en-US" altLang="en-US" sz="2100" dirty="0">
                <a:cs typeface="Times New Roman" panose="02020603050405020304" pitchFamily="18" charset="0"/>
              </a:rPr>
              <a:t>, </a:t>
            </a:r>
            <a:r>
              <a:rPr lang="en-US" altLang="en-US" sz="2100" dirty="0" err="1">
                <a:cs typeface="Times New Roman" panose="02020603050405020304" pitchFamily="18" charset="0"/>
              </a:rPr>
              <a:t>cũng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không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thể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nhịn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ăn</a:t>
            </a:r>
            <a:r>
              <a:rPr lang="en-US" altLang="en-US" sz="2100" dirty="0">
                <a:cs typeface="Times New Roman" panose="02020603050405020304" pitchFamily="18" charset="0"/>
              </a:rPr>
              <a:t> 28 - 30 </a:t>
            </a:r>
            <a:r>
              <a:rPr lang="en-US" altLang="en-US" sz="2100" dirty="0" err="1">
                <a:cs typeface="Times New Roman" panose="02020603050405020304" pitchFamily="18" charset="0"/>
              </a:rPr>
              <a:t>ngày</a:t>
            </a:r>
            <a:r>
              <a:rPr lang="en-US" altLang="en-US" sz="2100" dirty="0">
                <a:cs typeface="Times New Roman" panose="02020603050405020304" pitchFamily="18" charset="0"/>
              </a:rPr>
              <a:t>.</a:t>
            </a:r>
          </a:p>
          <a:p>
            <a:pPr marL="214313" indent="-214313" algn="just">
              <a:buFont typeface="Wingdings" panose="05000000000000000000" pitchFamily="2" charset="2"/>
              <a:buChar char="ü"/>
            </a:pPr>
            <a:r>
              <a:rPr lang="en-US" altLang="en-US" sz="2100" dirty="0" err="1">
                <a:cs typeface="Times New Roman" panose="02020603050405020304" pitchFamily="18" charset="0"/>
              </a:rPr>
              <a:t>Để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sống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và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phát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triển</a:t>
            </a:r>
            <a:r>
              <a:rPr lang="en-US" altLang="en-US" sz="2100" dirty="0">
                <a:cs typeface="Times New Roman" panose="02020603050405020304" pitchFamily="18" charset="0"/>
              </a:rPr>
              <a:t> con </a:t>
            </a:r>
            <a:r>
              <a:rPr lang="en-US" altLang="en-US" sz="2100" dirty="0" err="1">
                <a:cs typeface="Times New Roman" panose="02020603050405020304" pitchFamily="18" charset="0"/>
              </a:rPr>
              <a:t>người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cần</a:t>
            </a:r>
            <a:r>
              <a:rPr lang="en-US" altLang="en-US" sz="2100" dirty="0">
                <a:cs typeface="Times New Roman" panose="02020603050405020304" pitchFamily="18" charset="0"/>
              </a:rPr>
              <a:t>:</a:t>
            </a:r>
          </a:p>
          <a:p>
            <a:pPr algn="just">
              <a:buFontTx/>
              <a:buNone/>
            </a:pPr>
            <a:r>
              <a:rPr lang="en-US" altLang="en-US" sz="2100" dirty="0">
                <a:cs typeface="Times New Roman" panose="02020603050405020304" pitchFamily="18" charset="0"/>
              </a:rPr>
              <a:t> - </a:t>
            </a:r>
            <a:r>
              <a:rPr lang="en-US" altLang="en-US" sz="2100" dirty="0" err="1">
                <a:cs typeface="Times New Roman" panose="02020603050405020304" pitchFamily="18" charset="0"/>
              </a:rPr>
              <a:t>Những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điều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kiện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vật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chất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như</a:t>
            </a:r>
            <a:r>
              <a:rPr lang="en-US" altLang="en-US" sz="2100" dirty="0">
                <a:cs typeface="Times New Roman" panose="02020603050405020304" pitchFamily="18" charset="0"/>
              </a:rPr>
              <a:t>: </a:t>
            </a:r>
            <a:r>
              <a:rPr lang="en-US" altLang="en-US" sz="2100" dirty="0" err="1">
                <a:cs typeface="Times New Roman" panose="02020603050405020304" pitchFamily="18" charset="0"/>
              </a:rPr>
              <a:t>Không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khí</a:t>
            </a:r>
            <a:r>
              <a:rPr lang="en-US" altLang="en-US" sz="2100" dirty="0">
                <a:cs typeface="Times New Roman" panose="02020603050405020304" pitchFamily="18" charset="0"/>
              </a:rPr>
              <a:t>, </a:t>
            </a:r>
            <a:r>
              <a:rPr lang="en-US" altLang="en-US" sz="2100" dirty="0" err="1">
                <a:cs typeface="Times New Roman" panose="02020603050405020304" pitchFamily="18" charset="0"/>
              </a:rPr>
              <a:t>thức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ăn</a:t>
            </a:r>
            <a:r>
              <a:rPr lang="en-US" altLang="en-US" sz="2100" dirty="0">
                <a:cs typeface="Times New Roman" panose="02020603050405020304" pitchFamily="18" charset="0"/>
              </a:rPr>
              <a:t>, </a:t>
            </a:r>
            <a:r>
              <a:rPr lang="en-US" altLang="en-US" sz="2100" dirty="0" err="1">
                <a:cs typeface="Times New Roman" panose="02020603050405020304" pitchFamily="18" charset="0"/>
              </a:rPr>
              <a:t>nước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uống</a:t>
            </a:r>
            <a:r>
              <a:rPr lang="en-US" altLang="en-US" sz="2100" dirty="0">
                <a:cs typeface="Times New Roman" panose="02020603050405020304" pitchFamily="18" charset="0"/>
              </a:rPr>
              <a:t>, </a:t>
            </a:r>
            <a:r>
              <a:rPr lang="en-US" altLang="en-US" sz="2100" dirty="0" err="1">
                <a:cs typeface="Times New Roman" panose="02020603050405020304" pitchFamily="18" charset="0"/>
              </a:rPr>
              <a:t>quần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áo</a:t>
            </a:r>
            <a:r>
              <a:rPr lang="en-US" altLang="en-US" sz="2100" dirty="0">
                <a:cs typeface="Times New Roman" panose="02020603050405020304" pitchFamily="18" charset="0"/>
              </a:rPr>
              <a:t>, </a:t>
            </a:r>
            <a:r>
              <a:rPr lang="en-US" altLang="en-US" sz="2100" dirty="0" err="1">
                <a:cs typeface="Times New Roman" panose="02020603050405020304" pitchFamily="18" charset="0"/>
              </a:rPr>
              <a:t>các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đồ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dùng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trong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gia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đình</a:t>
            </a:r>
            <a:r>
              <a:rPr lang="en-US" altLang="en-US" sz="2100" dirty="0">
                <a:cs typeface="Times New Roman" panose="02020603050405020304" pitchFamily="18" charset="0"/>
              </a:rPr>
              <a:t>, </a:t>
            </a:r>
            <a:r>
              <a:rPr lang="en-US" altLang="en-US" sz="2100" dirty="0" err="1">
                <a:cs typeface="Times New Roman" panose="02020603050405020304" pitchFamily="18" charset="0"/>
              </a:rPr>
              <a:t>các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phương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tiện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đi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lại</a:t>
            </a:r>
            <a:r>
              <a:rPr lang="en-US" altLang="en-US" sz="2100" dirty="0">
                <a:cs typeface="Times New Roman" panose="02020603050405020304" pitchFamily="18" charset="0"/>
              </a:rPr>
              <a:t>….</a:t>
            </a:r>
          </a:p>
          <a:p>
            <a:pPr algn="just">
              <a:buFontTx/>
              <a:buNone/>
            </a:pPr>
            <a:r>
              <a:rPr lang="en-US" altLang="en-US" sz="2100" dirty="0">
                <a:cs typeface="Times New Roman" panose="02020603050405020304" pitchFamily="18" charset="0"/>
              </a:rPr>
              <a:t> - </a:t>
            </a:r>
            <a:r>
              <a:rPr lang="en-US" altLang="en-US" sz="2100" dirty="0" err="1">
                <a:cs typeface="Times New Roman" panose="02020603050405020304" pitchFamily="18" charset="0"/>
              </a:rPr>
              <a:t>Những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điều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kiện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tinh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thần</a:t>
            </a:r>
            <a:r>
              <a:rPr lang="en-US" altLang="en-US" sz="2100" dirty="0">
                <a:cs typeface="Times New Roman" panose="02020603050405020304" pitchFamily="18" charset="0"/>
              </a:rPr>
              <a:t>, </a:t>
            </a:r>
            <a:r>
              <a:rPr lang="en-US" altLang="en-US" sz="2100" dirty="0" err="1">
                <a:cs typeface="Times New Roman" panose="02020603050405020304" pitchFamily="18" charset="0"/>
              </a:rPr>
              <a:t>văn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hóa</a:t>
            </a:r>
            <a:r>
              <a:rPr lang="en-US" altLang="en-US" sz="2100" dirty="0">
                <a:cs typeface="Times New Roman" panose="02020603050405020304" pitchFamily="18" charset="0"/>
              </a:rPr>
              <a:t>, </a:t>
            </a:r>
            <a:r>
              <a:rPr lang="en-US" altLang="en-US" sz="2100" dirty="0" err="1">
                <a:cs typeface="Times New Roman" panose="02020603050405020304" pitchFamily="18" charset="0"/>
              </a:rPr>
              <a:t>xã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hội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như</a:t>
            </a:r>
            <a:r>
              <a:rPr lang="en-US" altLang="en-US" sz="2100" dirty="0">
                <a:cs typeface="Times New Roman" panose="02020603050405020304" pitchFamily="18" charset="0"/>
              </a:rPr>
              <a:t>: </a:t>
            </a:r>
            <a:r>
              <a:rPr lang="en-US" altLang="en-US" sz="2100" dirty="0" err="1">
                <a:cs typeface="Times New Roman" panose="02020603050405020304" pitchFamily="18" charset="0"/>
              </a:rPr>
              <a:t>Tình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cảm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gia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đình</a:t>
            </a:r>
            <a:r>
              <a:rPr lang="en-US" altLang="en-US" sz="2100" dirty="0">
                <a:cs typeface="Times New Roman" panose="02020603050405020304" pitchFamily="18" charset="0"/>
              </a:rPr>
              <a:t>, </a:t>
            </a:r>
            <a:r>
              <a:rPr lang="en-US" altLang="en-US" sz="2100" dirty="0" err="1">
                <a:cs typeface="Times New Roman" panose="02020603050405020304" pitchFamily="18" charset="0"/>
              </a:rPr>
              <a:t>bạn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bè</a:t>
            </a:r>
            <a:r>
              <a:rPr lang="en-US" altLang="en-US" sz="2100" dirty="0">
                <a:cs typeface="Times New Roman" panose="02020603050405020304" pitchFamily="18" charset="0"/>
              </a:rPr>
              <a:t>, </a:t>
            </a:r>
            <a:r>
              <a:rPr lang="en-US" altLang="en-US" sz="2100" dirty="0" err="1">
                <a:cs typeface="Times New Roman" panose="02020603050405020304" pitchFamily="18" charset="0"/>
              </a:rPr>
              <a:t>làng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xóm</a:t>
            </a:r>
            <a:r>
              <a:rPr lang="en-US" altLang="en-US" sz="2100" dirty="0">
                <a:cs typeface="Times New Roman" panose="02020603050405020304" pitchFamily="18" charset="0"/>
              </a:rPr>
              <a:t>, </a:t>
            </a:r>
            <a:r>
              <a:rPr lang="en-US" altLang="en-US" sz="2100" dirty="0" err="1">
                <a:cs typeface="Times New Roman" panose="02020603050405020304" pitchFamily="18" charset="0"/>
              </a:rPr>
              <a:t>các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phương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tiện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học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tập</a:t>
            </a:r>
            <a:r>
              <a:rPr lang="en-US" altLang="en-US" sz="2100" dirty="0">
                <a:cs typeface="Times New Roman" panose="02020603050405020304" pitchFamily="18" charset="0"/>
              </a:rPr>
              <a:t>, </a:t>
            </a:r>
            <a:r>
              <a:rPr lang="en-US" altLang="en-US" sz="2100" dirty="0" err="1">
                <a:cs typeface="Times New Roman" panose="02020603050405020304" pitchFamily="18" charset="0"/>
              </a:rPr>
              <a:t>vui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chơi</a:t>
            </a:r>
            <a:r>
              <a:rPr lang="en-US" altLang="en-US" sz="2100" dirty="0">
                <a:cs typeface="Times New Roman" panose="02020603050405020304" pitchFamily="18" charset="0"/>
              </a:rPr>
              <a:t>, </a:t>
            </a:r>
            <a:r>
              <a:rPr lang="en-US" altLang="en-US" sz="2100" dirty="0" err="1">
                <a:cs typeface="Times New Roman" panose="02020603050405020304" pitchFamily="18" charset="0"/>
              </a:rPr>
              <a:t>giải</a:t>
            </a:r>
            <a:r>
              <a:rPr lang="en-US" altLang="en-US" sz="2100" dirty="0">
                <a:cs typeface="Times New Roman" panose="02020603050405020304" pitchFamily="18" charset="0"/>
              </a:rPr>
              <a:t> </a:t>
            </a:r>
            <a:r>
              <a:rPr lang="en-US" altLang="en-US" sz="2100" dirty="0" err="1">
                <a:cs typeface="Times New Roman" panose="02020603050405020304" pitchFamily="18" charset="0"/>
              </a:rPr>
              <a:t>trí</a:t>
            </a:r>
            <a:r>
              <a:rPr lang="en-US" altLang="en-US" sz="2100" dirty="0">
                <a:cs typeface="Times New Roman" panose="02020603050405020304" pitchFamily="18" charset="0"/>
              </a:rPr>
              <a:t>…. </a:t>
            </a:r>
          </a:p>
          <a:p>
            <a:pPr algn="just"/>
            <a:endParaRPr lang="en-US" sz="2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96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hinh-nen-powerpoint-thien-nhien-6">
            <a:extLst>
              <a:ext uri="{FF2B5EF4-FFF2-40B4-BE49-F238E27FC236}">
                <a16:creationId xmlns:a16="http://schemas.microsoft.com/office/drawing/2014/main" id="{9B01B80D-AC24-4DAE-8E37-23F9894D4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4" name="WordArt 5">
            <a:extLst>
              <a:ext uri="{FF2B5EF4-FFF2-40B4-BE49-F238E27FC236}">
                <a16:creationId xmlns:a16="http://schemas.microsoft.com/office/drawing/2014/main" id="{E16804BB-2889-4214-875B-C5A0FFD992F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600200" y="1771650"/>
            <a:ext cx="5657850" cy="25146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n-US" sz="27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CHÀO CÁC EM !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41628BC2-5C05-4184-9889-FB137A4EB0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" y="5981700"/>
            <a:ext cx="8915400" cy="1143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Con người cần có không khí để thở</a:t>
            </a:r>
          </a:p>
        </p:txBody>
      </p:sp>
      <p:pic>
        <p:nvPicPr>
          <p:cNvPr id="25603" name="Picture 3">
            <a:extLst>
              <a:ext uri="{FF2B5EF4-FFF2-40B4-BE49-F238E27FC236}">
                <a16:creationId xmlns:a16="http://schemas.microsoft.com/office/drawing/2014/main" id="{5E44FEA7-CD47-4345-8964-9820FE111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5F3F2"/>
              </a:clrFrom>
              <a:clrTo>
                <a:srgbClr val="E5F3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30339"/>
            <a:ext cx="86868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files.myopera.com/bt-phongthuyvietnam/blog/nha%20dep%203.jpg">
            <a:extLst>
              <a:ext uri="{FF2B5EF4-FFF2-40B4-BE49-F238E27FC236}">
                <a16:creationId xmlns:a16="http://schemas.microsoft.com/office/drawing/2014/main" id="{E1D425C7-EF3A-4376-B195-DCE532C9509D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2900" y="174793"/>
            <a:ext cx="8458200" cy="5715000"/>
          </a:xfr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B5E3E86B-30C0-4C32-8330-9DA21315CA50}"/>
              </a:ext>
            </a:extLst>
          </p:cNvPr>
          <p:cNvSpPr txBox="1">
            <a:spLocks/>
          </p:cNvSpPr>
          <p:nvPr/>
        </p:nvSpPr>
        <p:spPr bwMode="auto">
          <a:xfrm>
            <a:off x="3505200" y="5940539"/>
            <a:ext cx="2057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EC1F8CA5-59A2-46AF-BBB0-BF589822C5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5943600"/>
            <a:ext cx="8686800" cy="762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   Con người cần phải ăn uống</a:t>
            </a:r>
          </a:p>
        </p:txBody>
      </p:sp>
      <p:pic>
        <p:nvPicPr>
          <p:cNvPr id="7" name="Picture 6" descr="http://upanh.com/uploads/17-Feb-2009/16zpxlrpu9aydo5e0h4.jpg">
            <a:extLst>
              <a:ext uri="{FF2B5EF4-FFF2-40B4-BE49-F238E27FC236}">
                <a16:creationId xmlns:a16="http://schemas.microsoft.com/office/drawing/2014/main" id="{D67E7981-D2D5-4754-B32D-BB81C706A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52400"/>
            <a:ext cx="8305800" cy="586740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34CC851E-A83B-4FEB-9CBD-1E27DD27FA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6096000"/>
            <a:ext cx="8159750" cy="53340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    Con người cần có gia đình</a:t>
            </a:r>
          </a:p>
        </p:txBody>
      </p:sp>
      <p:pic>
        <p:nvPicPr>
          <p:cNvPr id="29699" name="Picture 3">
            <a:extLst>
              <a:ext uri="{FF2B5EF4-FFF2-40B4-BE49-F238E27FC236}">
                <a16:creationId xmlns:a16="http://schemas.microsoft.com/office/drawing/2014/main" id="{1E9B702D-2117-4F99-916F-04DBB0594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84582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E8B062CF-77C8-429E-AE95-78C55B5074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5951538"/>
            <a:ext cx="8229600" cy="906462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    Con người cần được đi học</a:t>
            </a:r>
          </a:p>
        </p:txBody>
      </p:sp>
      <p:pic>
        <p:nvPicPr>
          <p:cNvPr id="30723" name="Picture 3">
            <a:extLst>
              <a:ext uri="{FF2B5EF4-FFF2-40B4-BE49-F238E27FC236}">
                <a16:creationId xmlns:a16="http://schemas.microsoft.com/office/drawing/2014/main" id="{C89C0F25-38D3-409F-BF3A-20DC4CC4D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80772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1164233D-7F6D-40A3-8355-74BFAB93C7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5056188"/>
            <a:ext cx="8915400" cy="106997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   Con người cần được khám chữa bệnh khi bị ốm.</a:t>
            </a:r>
          </a:p>
        </p:txBody>
      </p:sp>
      <p:pic>
        <p:nvPicPr>
          <p:cNvPr id="31747" name="Picture 3" descr="Hình0139">
            <a:extLst>
              <a:ext uri="{FF2B5EF4-FFF2-40B4-BE49-F238E27FC236}">
                <a16:creationId xmlns:a16="http://schemas.microsoft.com/office/drawing/2014/main" id="{68D39DA7-9F39-4CB2-BFF7-9B8004A29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62000"/>
            <a:ext cx="4572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2" name="Picture 4" descr="http://image.tin247.com/dantri/091018110045-83-461.jpg">
            <a:extLst>
              <a:ext uri="{FF2B5EF4-FFF2-40B4-BE49-F238E27FC236}">
                <a16:creationId xmlns:a16="http://schemas.microsoft.com/office/drawing/2014/main" id="{CB9CBEFC-2704-40E7-AA07-056C7A536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4419600" cy="41910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CC3109C2-E2EC-419D-9430-4004ADD4A5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4876800"/>
            <a:ext cx="8382000" cy="60960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Con người cần có bạn bè</a:t>
            </a:r>
          </a:p>
        </p:txBody>
      </p:sp>
      <p:pic>
        <p:nvPicPr>
          <p:cNvPr id="32771" name="Picture 3">
            <a:extLst>
              <a:ext uri="{FF2B5EF4-FFF2-40B4-BE49-F238E27FC236}">
                <a16:creationId xmlns:a16="http://schemas.microsoft.com/office/drawing/2014/main" id="{D7656DB7-AC37-41B8-9BED-2199AF4FD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530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images.timnhanh.com/blog/200812/31/11368201230694897.jpg">
            <a:extLst>
              <a:ext uri="{FF2B5EF4-FFF2-40B4-BE49-F238E27FC236}">
                <a16:creationId xmlns:a16="http://schemas.microsoft.com/office/drawing/2014/main" id="{39BEC589-7BB7-4E6B-B176-44460B752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0"/>
            <a:ext cx="4038600" cy="47244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749</Words>
  <Application>Microsoft Office PowerPoint</Application>
  <PresentationFormat>On-screen Show (4:3)</PresentationFormat>
  <Paragraphs>151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Broadway</vt:lpstr>
      <vt:lpstr>Impact</vt:lpstr>
      <vt:lpstr>Times New Roman</vt:lpstr>
      <vt:lpstr>VNI-Times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ADMIN</cp:lastModifiedBy>
  <cp:revision>29</cp:revision>
  <dcterms:created xsi:type="dcterms:W3CDTF">2002-01-02T04:41:51Z</dcterms:created>
  <dcterms:modified xsi:type="dcterms:W3CDTF">2022-09-06T02:59:17Z</dcterms:modified>
</cp:coreProperties>
</file>