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44" r:id="rId2"/>
    <p:sldId id="471" r:id="rId3"/>
    <p:sldId id="470" r:id="rId4"/>
    <p:sldId id="347" r:id="rId5"/>
    <p:sldId id="443" r:id="rId6"/>
    <p:sldId id="456" r:id="rId7"/>
    <p:sldId id="453" r:id="rId8"/>
    <p:sldId id="463" r:id="rId9"/>
    <p:sldId id="454" r:id="rId10"/>
    <p:sldId id="464" r:id="rId11"/>
    <p:sldId id="455" r:id="rId12"/>
    <p:sldId id="457" r:id="rId13"/>
    <p:sldId id="452" r:id="rId14"/>
    <p:sldId id="467" r:id="rId15"/>
    <p:sldId id="468" r:id="rId16"/>
    <p:sldId id="469" r:id="rId17"/>
    <p:sldId id="462" r:id="rId18"/>
    <p:sldId id="465" r:id="rId19"/>
    <p:sldId id="348" r:id="rId20"/>
    <p:sldId id="431" r:id="rId21"/>
    <p:sldId id="432" r:id="rId22"/>
    <p:sldId id="437" r:id="rId23"/>
    <p:sldId id="466" r:id="rId24"/>
    <p:sldId id="439" r:id="rId25"/>
    <p:sldId id="459" r:id="rId26"/>
    <p:sldId id="349" r:id="rId27"/>
    <p:sldId id="445" r:id="rId28"/>
    <p:sldId id="350" r:id="rId29"/>
    <p:sldId id="460" r:id="rId30"/>
    <p:sldId id="461" r:id="rId31"/>
    <p:sldId id="435" r:id="rId32"/>
  </p:sldIdLst>
  <p:sldSz cx="12192000" cy="6858000"/>
  <p:notesSz cx="6858000" cy="9144000"/>
  <p:custDataLst>
    <p:tags r:id="rId3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332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22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EA2A28-740A-4703-B9CE-0D64E35A21BD}" type="doc">
      <dgm:prSet loTypeId="urn:microsoft.com/office/officeart/2005/8/layout/vList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8976DD64-D6EB-45E2-85A9-E5D763C6ECCF}">
      <dgm:prSet phldrT="[Text]"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ĐỌC</a:t>
          </a:r>
        </a:p>
      </dgm:t>
    </dgm:pt>
    <dgm:pt modelId="{F439C9DB-E4C6-432D-A574-608018295567}" type="parTrans" cxnId="{C93B20D4-6751-4409-810D-E8F058A2469C}">
      <dgm:prSet/>
      <dgm:spPr/>
      <dgm:t>
        <a:bodyPr/>
        <a:lstStyle/>
        <a:p>
          <a:endParaRPr lang="en-US"/>
        </a:p>
      </dgm:t>
    </dgm:pt>
    <dgm:pt modelId="{115BE5CA-7D83-43AA-95D0-466EFAA69766}" type="sibTrans" cxnId="{C93B20D4-6751-4409-810D-E8F058A2469C}">
      <dgm:prSet/>
      <dgm:spPr/>
      <dgm:t>
        <a:bodyPr/>
        <a:lstStyle/>
        <a:p>
          <a:endParaRPr lang="en-US"/>
        </a:p>
      </dgm:t>
    </dgm:pt>
    <dgm:pt modelId="{0970DBB4-EAAE-458C-BDFC-7BF50F1B0D34}">
      <dgm:prSet phldrT="[Text]"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XEM</a:t>
          </a:r>
        </a:p>
      </dgm:t>
    </dgm:pt>
    <dgm:pt modelId="{8D097686-2304-4A3C-B7AF-B77046A9D44D}" type="parTrans" cxnId="{7DDDE856-FE76-4B71-987A-22D373FD01F0}">
      <dgm:prSet/>
      <dgm:spPr/>
      <dgm:t>
        <a:bodyPr/>
        <a:lstStyle/>
        <a:p>
          <a:endParaRPr lang="en-US"/>
        </a:p>
      </dgm:t>
    </dgm:pt>
    <dgm:pt modelId="{05AB4063-A69D-4F0A-9B5F-1D631E4B8066}" type="sibTrans" cxnId="{7DDDE856-FE76-4B71-987A-22D373FD01F0}">
      <dgm:prSet/>
      <dgm:spPr/>
      <dgm:t>
        <a:bodyPr/>
        <a:lstStyle/>
        <a:p>
          <a:endParaRPr lang="en-US"/>
        </a:p>
      </dgm:t>
    </dgm:pt>
    <dgm:pt modelId="{30F2DEAF-EE92-42C9-963E-78F41185D471}">
      <dgm:prSet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TRẢI NGHIỆM</a:t>
          </a:r>
        </a:p>
      </dgm:t>
    </dgm:pt>
    <dgm:pt modelId="{97B535BD-6414-40A0-9EFB-36017CC3AC1B}" type="sibTrans" cxnId="{2770A949-37E5-4D70-9BE1-9C4C38B77682}">
      <dgm:prSet/>
      <dgm:spPr/>
      <dgm:t>
        <a:bodyPr/>
        <a:lstStyle/>
        <a:p>
          <a:endParaRPr lang="en-US"/>
        </a:p>
      </dgm:t>
    </dgm:pt>
    <dgm:pt modelId="{53C0B3AA-4C2F-4EB0-89E6-23A8432E218D}" type="parTrans" cxnId="{2770A949-37E5-4D70-9BE1-9C4C38B77682}">
      <dgm:prSet/>
      <dgm:spPr/>
      <dgm:t>
        <a:bodyPr/>
        <a:lstStyle/>
        <a:p>
          <a:endParaRPr lang="en-US"/>
        </a:p>
      </dgm:t>
    </dgm:pt>
    <dgm:pt modelId="{2F548AB0-8E06-494E-9DB8-CEF0EBEC5941}" type="pres">
      <dgm:prSet presAssocID="{76EA2A28-740A-4703-B9CE-0D64E35A21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28DE8C-43CB-40F5-BEF2-D3843E00A3A9}" type="pres">
      <dgm:prSet presAssocID="{8976DD64-D6EB-45E2-85A9-E5D763C6ECCF}" presName="parentText" presStyleLbl="node1" presStyleIdx="0" presStyleCnt="3" custScaleX="100000" custLinFactNeighborX="-12728" custLinFactNeighborY="679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F4D80-9877-4B67-885F-1472E9A95F6D}" type="pres">
      <dgm:prSet presAssocID="{115BE5CA-7D83-43AA-95D0-466EFAA69766}" presName="spacer" presStyleCnt="0"/>
      <dgm:spPr/>
    </dgm:pt>
    <dgm:pt modelId="{C28E69F4-E274-4FCB-BCE7-8D4B32503535}" type="pres">
      <dgm:prSet presAssocID="{0970DBB4-EAAE-458C-BDFC-7BF50F1B0D3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AE6E3-2C0D-421E-B984-523746FF09EE}" type="pres">
      <dgm:prSet presAssocID="{05AB4063-A69D-4F0A-9B5F-1D631E4B8066}" presName="spacer" presStyleCnt="0"/>
      <dgm:spPr/>
    </dgm:pt>
    <dgm:pt modelId="{E1F61BFE-57DA-4E93-9BB6-EE77191BDFC1}" type="pres">
      <dgm:prSet presAssocID="{30F2DEAF-EE92-42C9-963E-78F41185D471}" presName="parentText" presStyleLbl="node1" presStyleIdx="2" presStyleCnt="3" custLinFactNeighborX="-83318" custLinFactNeighborY="-225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01F9E7-8A50-4216-99F3-923A39E9F203}" type="presOf" srcId="{8976DD64-D6EB-45E2-85A9-E5D763C6ECCF}" destId="{C828DE8C-43CB-40F5-BEF2-D3843E00A3A9}" srcOrd="0" destOrd="0" presId="urn:microsoft.com/office/officeart/2005/8/layout/vList2#1"/>
    <dgm:cxn modelId="{4A29D78A-F37D-4872-8175-2A719405D273}" type="presOf" srcId="{30F2DEAF-EE92-42C9-963E-78F41185D471}" destId="{E1F61BFE-57DA-4E93-9BB6-EE77191BDFC1}" srcOrd="0" destOrd="0" presId="urn:microsoft.com/office/officeart/2005/8/layout/vList2#1"/>
    <dgm:cxn modelId="{1FCA87CB-24DC-4C58-8041-98D94225458C}" type="presOf" srcId="{76EA2A28-740A-4703-B9CE-0D64E35A21BD}" destId="{2F548AB0-8E06-494E-9DB8-CEF0EBEC5941}" srcOrd="0" destOrd="0" presId="urn:microsoft.com/office/officeart/2005/8/layout/vList2#1"/>
    <dgm:cxn modelId="{C93B20D4-6751-4409-810D-E8F058A2469C}" srcId="{76EA2A28-740A-4703-B9CE-0D64E35A21BD}" destId="{8976DD64-D6EB-45E2-85A9-E5D763C6ECCF}" srcOrd="0" destOrd="0" parTransId="{F439C9DB-E4C6-432D-A574-608018295567}" sibTransId="{115BE5CA-7D83-43AA-95D0-466EFAA69766}"/>
    <dgm:cxn modelId="{7DDDE856-FE76-4B71-987A-22D373FD01F0}" srcId="{76EA2A28-740A-4703-B9CE-0D64E35A21BD}" destId="{0970DBB4-EAAE-458C-BDFC-7BF50F1B0D34}" srcOrd="1" destOrd="0" parTransId="{8D097686-2304-4A3C-B7AF-B77046A9D44D}" sibTransId="{05AB4063-A69D-4F0A-9B5F-1D631E4B8066}"/>
    <dgm:cxn modelId="{0EAE9F67-A22C-4ED2-BC66-21B770367958}" type="presOf" srcId="{0970DBB4-EAAE-458C-BDFC-7BF50F1B0D34}" destId="{C28E69F4-E274-4FCB-BCE7-8D4B32503535}" srcOrd="0" destOrd="0" presId="urn:microsoft.com/office/officeart/2005/8/layout/vList2#1"/>
    <dgm:cxn modelId="{2770A949-37E5-4D70-9BE1-9C4C38B77682}" srcId="{76EA2A28-740A-4703-B9CE-0D64E35A21BD}" destId="{30F2DEAF-EE92-42C9-963E-78F41185D471}" srcOrd="2" destOrd="0" parTransId="{53C0B3AA-4C2F-4EB0-89E6-23A8432E218D}" sibTransId="{97B535BD-6414-40A0-9EFB-36017CC3AC1B}"/>
    <dgm:cxn modelId="{EC97126F-4AE4-4366-B1A7-BC934084E055}" type="presParOf" srcId="{2F548AB0-8E06-494E-9DB8-CEF0EBEC5941}" destId="{C828DE8C-43CB-40F5-BEF2-D3843E00A3A9}" srcOrd="0" destOrd="0" presId="urn:microsoft.com/office/officeart/2005/8/layout/vList2#1"/>
    <dgm:cxn modelId="{1E11B0E9-6CDD-49B8-B72A-287530FA2259}" type="presParOf" srcId="{2F548AB0-8E06-494E-9DB8-CEF0EBEC5941}" destId="{E30F4D80-9877-4B67-885F-1472E9A95F6D}" srcOrd="1" destOrd="0" presId="urn:microsoft.com/office/officeart/2005/8/layout/vList2#1"/>
    <dgm:cxn modelId="{FE9D2D78-47F6-4F66-83D1-CCBA88533B47}" type="presParOf" srcId="{2F548AB0-8E06-494E-9DB8-CEF0EBEC5941}" destId="{C28E69F4-E274-4FCB-BCE7-8D4B32503535}" srcOrd="2" destOrd="0" presId="urn:microsoft.com/office/officeart/2005/8/layout/vList2#1"/>
    <dgm:cxn modelId="{37285128-20EB-411D-BF47-77EC651D892B}" type="presParOf" srcId="{2F548AB0-8E06-494E-9DB8-CEF0EBEC5941}" destId="{8BEAE6E3-2C0D-421E-B984-523746FF09EE}" srcOrd="3" destOrd="0" presId="urn:microsoft.com/office/officeart/2005/8/layout/vList2#1"/>
    <dgm:cxn modelId="{0A463334-8EE1-4FD1-AA3D-8396EC0B87BC}" type="presParOf" srcId="{2F548AB0-8E06-494E-9DB8-CEF0EBEC5941}" destId="{E1F61BFE-57DA-4E93-9BB6-EE77191BDFC1}" srcOrd="4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EA2A28-740A-4703-B9CE-0D64E35A21BD}" type="doc">
      <dgm:prSet loTypeId="urn:microsoft.com/office/officeart/2005/8/layout/vList2#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8976DD64-D6EB-45E2-85A9-E5D763C6ECCF}">
      <dgm:prSet phldrT="[Text]"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ĐỌC</a:t>
          </a:r>
        </a:p>
      </dgm:t>
    </dgm:pt>
    <dgm:pt modelId="{F439C9DB-E4C6-432D-A574-608018295567}" type="parTrans" cxnId="{C93B20D4-6751-4409-810D-E8F058A2469C}">
      <dgm:prSet/>
      <dgm:spPr/>
      <dgm:t>
        <a:bodyPr/>
        <a:lstStyle/>
        <a:p>
          <a:endParaRPr lang="en-US"/>
        </a:p>
      </dgm:t>
    </dgm:pt>
    <dgm:pt modelId="{115BE5CA-7D83-43AA-95D0-466EFAA69766}" type="sibTrans" cxnId="{C93B20D4-6751-4409-810D-E8F058A2469C}">
      <dgm:prSet/>
      <dgm:spPr/>
      <dgm:t>
        <a:bodyPr/>
        <a:lstStyle/>
        <a:p>
          <a:endParaRPr lang="en-US"/>
        </a:p>
      </dgm:t>
    </dgm:pt>
    <dgm:pt modelId="{0970DBB4-EAAE-458C-BDFC-7BF50F1B0D34}">
      <dgm:prSet phldrT="[Text]"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XEM</a:t>
          </a:r>
        </a:p>
      </dgm:t>
    </dgm:pt>
    <dgm:pt modelId="{8D097686-2304-4A3C-B7AF-B77046A9D44D}" type="parTrans" cxnId="{7DDDE856-FE76-4B71-987A-22D373FD01F0}">
      <dgm:prSet/>
      <dgm:spPr/>
      <dgm:t>
        <a:bodyPr/>
        <a:lstStyle/>
        <a:p>
          <a:endParaRPr lang="en-US"/>
        </a:p>
      </dgm:t>
    </dgm:pt>
    <dgm:pt modelId="{05AB4063-A69D-4F0A-9B5F-1D631E4B8066}" type="sibTrans" cxnId="{7DDDE856-FE76-4B71-987A-22D373FD01F0}">
      <dgm:prSet/>
      <dgm:spPr/>
      <dgm:t>
        <a:bodyPr/>
        <a:lstStyle/>
        <a:p>
          <a:endParaRPr lang="en-US"/>
        </a:p>
      </dgm:t>
    </dgm:pt>
    <dgm:pt modelId="{30F2DEAF-EE92-42C9-963E-78F41185D471}">
      <dgm:prSet custT="1"/>
      <dgm:spPr/>
      <dgm:t>
        <a:bodyPr/>
        <a:lstStyle/>
        <a:p>
          <a:r>
            <a:rPr lang="en-US" sz="3000">
              <a:latin typeface="Times New Roman" panose="02020603050405020304" pitchFamily="18" charset="0"/>
              <a:cs typeface="Times New Roman" panose="02020603050405020304" pitchFamily="18" charset="0"/>
            </a:rPr>
            <a:t>GÓC TRẢI NGHIỆM</a:t>
          </a:r>
        </a:p>
      </dgm:t>
    </dgm:pt>
    <dgm:pt modelId="{97B535BD-6414-40A0-9EFB-36017CC3AC1B}" type="sibTrans" cxnId="{2770A949-37E5-4D70-9BE1-9C4C38B77682}">
      <dgm:prSet/>
      <dgm:spPr/>
      <dgm:t>
        <a:bodyPr/>
        <a:lstStyle/>
        <a:p>
          <a:endParaRPr lang="en-US"/>
        </a:p>
      </dgm:t>
    </dgm:pt>
    <dgm:pt modelId="{53C0B3AA-4C2F-4EB0-89E6-23A8432E218D}" type="parTrans" cxnId="{2770A949-37E5-4D70-9BE1-9C4C38B77682}">
      <dgm:prSet/>
      <dgm:spPr/>
      <dgm:t>
        <a:bodyPr/>
        <a:lstStyle/>
        <a:p>
          <a:endParaRPr lang="en-US"/>
        </a:p>
      </dgm:t>
    </dgm:pt>
    <dgm:pt modelId="{2F548AB0-8E06-494E-9DB8-CEF0EBEC5941}" type="pres">
      <dgm:prSet presAssocID="{76EA2A28-740A-4703-B9CE-0D64E35A21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28DE8C-43CB-40F5-BEF2-D3843E00A3A9}" type="pres">
      <dgm:prSet presAssocID="{8976DD64-D6EB-45E2-85A9-E5D763C6ECCF}" presName="parentText" presStyleLbl="node1" presStyleIdx="0" presStyleCnt="3" custScaleX="100000" custLinFactNeighborX="-12728" custLinFactNeighborY="679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F4D80-9877-4B67-885F-1472E9A95F6D}" type="pres">
      <dgm:prSet presAssocID="{115BE5CA-7D83-43AA-95D0-466EFAA69766}" presName="spacer" presStyleCnt="0"/>
      <dgm:spPr/>
    </dgm:pt>
    <dgm:pt modelId="{C28E69F4-E274-4FCB-BCE7-8D4B32503535}" type="pres">
      <dgm:prSet presAssocID="{0970DBB4-EAAE-458C-BDFC-7BF50F1B0D3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AE6E3-2C0D-421E-B984-523746FF09EE}" type="pres">
      <dgm:prSet presAssocID="{05AB4063-A69D-4F0A-9B5F-1D631E4B8066}" presName="spacer" presStyleCnt="0"/>
      <dgm:spPr/>
    </dgm:pt>
    <dgm:pt modelId="{E1F61BFE-57DA-4E93-9BB6-EE77191BDFC1}" type="pres">
      <dgm:prSet presAssocID="{30F2DEAF-EE92-42C9-963E-78F41185D471}" presName="parentText" presStyleLbl="node1" presStyleIdx="2" presStyleCnt="3" custLinFactNeighborX="-83318" custLinFactNeighborY="-225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3B20D4-6751-4409-810D-E8F058A2469C}" srcId="{76EA2A28-740A-4703-B9CE-0D64E35A21BD}" destId="{8976DD64-D6EB-45E2-85A9-E5D763C6ECCF}" srcOrd="0" destOrd="0" parTransId="{F439C9DB-E4C6-432D-A574-608018295567}" sibTransId="{115BE5CA-7D83-43AA-95D0-466EFAA69766}"/>
    <dgm:cxn modelId="{1AB0FE87-F7EE-4903-AE9A-63304E454756}" type="presOf" srcId="{0970DBB4-EAAE-458C-BDFC-7BF50F1B0D34}" destId="{C28E69F4-E274-4FCB-BCE7-8D4B32503535}" srcOrd="0" destOrd="0" presId="urn:microsoft.com/office/officeart/2005/8/layout/vList2#2"/>
    <dgm:cxn modelId="{7DDDE856-FE76-4B71-987A-22D373FD01F0}" srcId="{76EA2A28-740A-4703-B9CE-0D64E35A21BD}" destId="{0970DBB4-EAAE-458C-BDFC-7BF50F1B0D34}" srcOrd="1" destOrd="0" parTransId="{8D097686-2304-4A3C-B7AF-B77046A9D44D}" sibTransId="{05AB4063-A69D-4F0A-9B5F-1D631E4B8066}"/>
    <dgm:cxn modelId="{E2983331-8588-4344-8E28-5619CD4CB614}" type="presOf" srcId="{76EA2A28-740A-4703-B9CE-0D64E35A21BD}" destId="{2F548AB0-8E06-494E-9DB8-CEF0EBEC5941}" srcOrd="0" destOrd="0" presId="urn:microsoft.com/office/officeart/2005/8/layout/vList2#2"/>
    <dgm:cxn modelId="{2770A949-37E5-4D70-9BE1-9C4C38B77682}" srcId="{76EA2A28-740A-4703-B9CE-0D64E35A21BD}" destId="{30F2DEAF-EE92-42C9-963E-78F41185D471}" srcOrd="2" destOrd="0" parTransId="{53C0B3AA-4C2F-4EB0-89E6-23A8432E218D}" sibTransId="{97B535BD-6414-40A0-9EFB-36017CC3AC1B}"/>
    <dgm:cxn modelId="{808BFBB1-A055-460E-9085-B9D7FE6D9847}" type="presOf" srcId="{8976DD64-D6EB-45E2-85A9-E5D763C6ECCF}" destId="{C828DE8C-43CB-40F5-BEF2-D3843E00A3A9}" srcOrd="0" destOrd="0" presId="urn:microsoft.com/office/officeart/2005/8/layout/vList2#2"/>
    <dgm:cxn modelId="{FA392CAE-2913-4740-AF33-3959ABD89422}" type="presOf" srcId="{30F2DEAF-EE92-42C9-963E-78F41185D471}" destId="{E1F61BFE-57DA-4E93-9BB6-EE77191BDFC1}" srcOrd="0" destOrd="0" presId="urn:microsoft.com/office/officeart/2005/8/layout/vList2#2"/>
    <dgm:cxn modelId="{DB7FAB40-DA9F-43C9-B2DE-CFB2CE65E84F}" type="presParOf" srcId="{2F548AB0-8E06-494E-9DB8-CEF0EBEC5941}" destId="{C828DE8C-43CB-40F5-BEF2-D3843E00A3A9}" srcOrd="0" destOrd="0" presId="urn:microsoft.com/office/officeart/2005/8/layout/vList2#2"/>
    <dgm:cxn modelId="{38C14857-EFAC-451B-92CE-4948DA5C0CBB}" type="presParOf" srcId="{2F548AB0-8E06-494E-9DB8-CEF0EBEC5941}" destId="{E30F4D80-9877-4B67-885F-1472E9A95F6D}" srcOrd="1" destOrd="0" presId="urn:microsoft.com/office/officeart/2005/8/layout/vList2#2"/>
    <dgm:cxn modelId="{7DA56F52-6A59-4424-A862-2D1897B7C283}" type="presParOf" srcId="{2F548AB0-8E06-494E-9DB8-CEF0EBEC5941}" destId="{C28E69F4-E274-4FCB-BCE7-8D4B32503535}" srcOrd="2" destOrd="0" presId="urn:microsoft.com/office/officeart/2005/8/layout/vList2#2"/>
    <dgm:cxn modelId="{63903230-F47D-4612-9096-2E71FFF481ED}" type="presParOf" srcId="{2F548AB0-8E06-494E-9DB8-CEF0EBEC5941}" destId="{8BEAE6E3-2C0D-421E-B984-523746FF09EE}" srcOrd="3" destOrd="0" presId="urn:microsoft.com/office/officeart/2005/8/layout/vList2#2"/>
    <dgm:cxn modelId="{0052E641-9F42-450C-AA54-8DF6BE014EA9}" type="presParOf" srcId="{2F548AB0-8E06-494E-9DB8-CEF0EBEC5941}" destId="{E1F61BFE-57DA-4E93-9BB6-EE77191BDFC1}" srcOrd="4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8DE8C-43CB-40F5-BEF2-D3843E00A3A9}">
      <dsp:nvSpPr>
        <dsp:cNvPr id="0" name=""/>
        <dsp:cNvSpPr/>
      </dsp:nvSpPr>
      <dsp:spPr>
        <a:xfrm>
          <a:off x="0" y="144016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ĐỌC</a:t>
          </a:r>
        </a:p>
      </dsp:txBody>
      <dsp:txXfrm>
        <a:off x="58485" y="202501"/>
        <a:ext cx="2324271" cy="1081110"/>
      </dsp:txXfrm>
    </dsp:sp>
    <dsp:sp modelId="{C28E69F4-E274-4FCB-BCE7-8D4B32503535}">
      <dsp:nvSpPr>
        <dsp:cNvPr id="0" name=""/>
        <dsp:cNvSpPr/>
      </dsp:nvSpPr>
      <dsp:spPr>
        <a:xfrm>
          <a:off x="0" y="1401154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XEM</a:t>
          </a:r>
        </a:p>
      </dsp:txBody>
      <dsp:txXfrm>
        <a:off x="58485" y="1459639"/>
        <a:ext cx="2324271" cy="1081110"/>
      </dsp:txXfrm>
    </dsp:sp>
    <dsp:sp modelId="{E1F61BFE-57DA-4E93-9BB6-EE77191BDFC1}">
      <dsp:nvSpPr>
        <dsp:cNvPr id="0" name=""/>
        <dsp:cNvSpPr/>
      </dsp:nvSpPr>
      <dsp:spPr>
        <a:xfrm>
          <a:off x="0" y="2742023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TRẢI NGHIỆM</a:t>
          </a:r>
        </a:p>
      </dsp:txBody>
      <dsp:txXfrm>
        <a:off x="58485" y="2800508"/>
        <a:ext cx="2324271" cy="1081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8DE8C-43CB-40F5-BEF2-D3843E00A3A9}">
      <dsp:nvSpPr>
        <dsp:cNvPr id="0" name=""/>
        <dsp:cNvSpPr/>
      </dsp:nvSpPr>
      <dsp:spPr>
        <a:xfrm>
          <a:off x="0" y="144016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ĐỌC</a:t>
          </a:r>
        </a:p>
      </dsp:txBody>
      <dsp:txXfrm>
        <a:off x="58485" y="202501"/>
        <a:ext cx="2324271" cy="1081110"/>
      </dsp:txXfrm>
    </dsp:sp>
    <dsp:sp modelId="{C28E69F4-E274-4FCB-BCE7-8D4B32503535}">
      <dsp:nvSpPr>
        <dsp:cNvPr id="0" name=""/>
        <dsp:cNvSpPr/>
      </dsp:nvSpPr>
      <dsp:spPr>
        <a:xfrm>
          <a:off x="0" y="1401154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XEM</a:t>
          </a:r>
        </a:p>
      </dsp:txBody>
      <dsp:txXfrm>
        <a:off x="58485" y="1459639"/>
        <a:ext cx="2324271" cy="1081110"/>
      </dsp:txXfrm>
    </dsp:sp>
    <dsp:sp modelId="{E1F61BFE-57DA-4E93-9BB6-EE77191BDFC1}">
      <dsp:nvSpPr>
        <dsp:cNvPr id="0" name=""/>
        <dsp:cNvSpPr/>
      </dsp:nvSpPr>
      <dsp:spPr>
        <a:xfrm>
          <a:off x="0" y="2742023"/>
          <a:ext cx="2441241" cy="119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Times New Roman" panose="02020603050405020304" pitchFamily="18" charset="0"/>
              <a:cs typeface="Times New Roman" panose="02020603050405020304" pitchFamily="18" charset="0"/>
            </a:rPr>
            <a:t>GÓC TRẢI NGHIỆM</a:t>
          </a:r>
        </a:p>
      </dsp:txBody>
      <dsp:txXfrm>
        <a:off x="58485" y="2800508"/>
        <a:ext cx="2324271" cy="1081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64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0CB2B-336C-42FB-A476-A0BEE6962E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D651D-8160-47B0-A941-FE19088C1C76}" type="datetimeFigureOut">
              <a:rPr lang="en-US"/>
              <a:t>10/21/2021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825"/>
            <a:ext cx="1011238" cy="247650"/>
          </a:xfrm>
        </p:spPr>
        <p:txBody>
          <a:bodyPr/>
          <a:lstStyle>
            <a:lvl1pPr>
              <a:defRPr/>
            </a:lvl1pPr>
          </a:lstStyle>
          <a:p>
            <a:fld id="{184F3BDD-3A72-4DD7-AD04-121F6DA3DA9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37C02-E21A-4F2B-A79D-6916AFF493EC}" type="datetimeFigureOut">
              <a:rPr lang="en-US"/>
              <a:t>10/21/2021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0A098-E511-4FDE-89D1-34071649886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FCC80-CFC3-4FCA-B33A-48F9C486B0BC}" type="datetimeFigureOut">
              <a:rPr lang="en-US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7E55B-A909-4F62-9CC2-A69B63EA912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AFCD-3170-4174-9826-30A73D3EAF72}" type="datetimeFigureOut">
              <a:rPr lang="en-US"/>
              <a:t>10/21/2021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0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825"/>
            <a:ext cx="1011238" cy="247650"/>
          </a:xfrm>
        </p:spPr>
        <p:txBody>
          <a:bodyPr/>
          <a:lstStyle>
            <a:lvl1pPr>
              <a:defRPr/>
            </a:lvl1pPr>
          </a:lstStyle>
          <a:p>
            <a:fld id="{2784984E-F797-4FEB-B98C-EA0955BB28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22F83-66F6-4CB0-92AE-123B4E754CE9}" type="datetimeFigureOut">
              <a:rPr lang="en-US"/>
              <a:t>10/21/2021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36A34-50A8-4AB5-ABFA-E416D7B05093}" type="slidenum">
              <a:rPr lang="en-US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7ECAE-21D6-4182-95C0-89FBF2905391}" type="datetimeFigureOut">
              <a:rPr lang="en-US"/>
              <a:t>10/21/2021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0BDDF-B0E9-4B36-8CD6-4BF435929C6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CA1C2-8EE7-4C75-A66B-18AF502837EC}" type="datetimeFigureOut">
              <a:rPr lang="en-US"/>
              <a:t>10/21/2021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EB99713D-48D4-4F48-89CB-F9A5B9E380D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BBFB1-6D64-42C5-9A89-492DDBD8ECA5}" type="datetimeFigureOut">
              <a:rPr lang="en-US"/>
              <a:t>10/21/2021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A6E6E-8E58-48B7-87A7-EA94A474971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B65B8-8DA9-4151-90E8-C84324A1E198}" type="datetimeFigureOut">
              <a:rPr lang="en-US"/>
              <a:t>10/21/2021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7F034-4034-43A0-AA79-BEAB859CFEA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B6715-36F2-4E9C-BE8A-1DCD5FA8E355}" type="datetimeFigureOut">
              <a:rPr lang="en-US"/>
              <a:t>10/21/2021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38E28-F34A-42B2-813B-260FBA52C1E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B63E-F10F-4FB4-B566-BD139C3B8A3B}" type="datetimeFigureOut">
              <a:rPr lang="en-US"/>
              <a:t>10/21/2021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7B23D-1E6C-461F-9977-35D709EECFB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3220C3-1020-4285-9095-351B9345BFFB}" type="datetimeFigureOut">
              <a:rPr lang="en-US"/>
              <a:t>10/21/2021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0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0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solidFill>
                  <a:srgbClr val="D38E27"/>
                </a:solidFill>
              </a:defRPr>
            </a:lvl1pPr>
          </a:lstStyle>
          <a:p>
            <a:fld id="{837388F1-086F-49A1-9807-AB36B0D7FEB9}" type="slidenum">
              <a:rPr lang="en-US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0" i="0" u="none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b="0" i="0" u="none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/>
          <p:nvPr/>
        </p:nvSpPr>
        <p:spPr>
          <a:xfrm>
            <a:off x="218049" y="1046986"/>
            <a:ext cx="11582400" cy="3656270"/>
          </a:xfrm>
          <a:prstGeom prst="rect">
            <a:avLst/>
          </a:prstGeom>
        </p:spPr>
        <p:txBody>
          <a:bodyPr vert="horz" anchor="ctr">
            <a:prstTxWarp prst="textWave1">
              <a:avLst>
                <a:gd name="adj1" fmla="val 12500"/>
                <a:gd name="adj2" fmla="val 526"/>
              </a:avLst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</a:t>
            </a:r>
            <a:r>
              <a:rPr 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vi-VN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CÁC EM HỌC SINH </a:t>
            </a:r>
            <a:r>
              <a:rPr lang="en-US" altLang="en-US" sz="4900" b="1" dirty="0" err="1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900" b="1" dirty="0" err="1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KHOA HỌC</a:t>
            </a:r>
            <a:r>
              <a:rPr lang="vi-VN" altLang="en-US" sz="4900" b="1" dirty="0">
                <a:ln w="12700">
                  <a:solidFill>
                    <a:srgbClr val="FF000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4891" y="342265"/>
            <a:ext cx="6711949" cy="762000"/>
          </a:xfrm>
          <a:solidFill>
            <a:schemeClr val="lt1">
              <a:alpha val="7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 THEO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A94C27A-D03F-4D36-9170-0EF9F02E31BE}"/>
              </a:ext>
            </a:extLst>
          </p:cNvPr>
          <p:cNvSpPr txBox="1">
            <a:spLocks/>
          </p:cNvSpPr>
          <p:nvPr/>
        </p:nvSpPr>
        <p:spPr>
          <a:xfrm>
            <a:off x="914400" y="2817086"/>
            <a:ext cx="2270760" cy="1223828"/>
          </a:xfrm>
          <a:prstGeom prst="rect">
            <a:avLst/>
          </a:prstGeom>
          <a:solidFill>
            <a:srgbClr val="FFC000">
              <a:alpha val="74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dk1"/>
                </a:solidFill>
                <a:effectLst>
                  <a:reflection blurRad="12700" stA="48000" endA="300" endPos="55000" dir="5400000" sy="-90000" algn="bl" rotWithShape="0"/>
                </a:effectLst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 3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37F4A2-EECB-4D90-8F88-A98EF5945A56}"/>
              </a:ext>
            </a:extLst>
          </p:cNvPr>
          <p:cNvGrpSpPr/>
          <p:nvPr/>
        </p:nvGrpSpPr>
        <p:grpSpPr>
          <a:xfrm>
            <a:off x="3185160" y="1547768"/>
            <a:ext cx="6199078" cy="1881232"/>
            <a:chOff x="3185160" y="1547768"/>
            <a:chExt cx="6199078" cy="1881232"/>
          </a:xfrm>
        </p:grpSpPr>
        <p:grpSp>
          <p:nvGrpSpPr>
            <p:cNvPr id="12" name="Group 11"/>
            <p:cNvGrpSpPr/>
            <p:nvPr/>
          </p:nvGrpSpPr>
          <p:grpSpPr>
            <a:xfrm>
              <a:off x="4415686" y="1547768"/>
              <a:ext cx="4968552" cy="970741"/>
              <a:chOff x="0" y="144016"/>
              <a:chExt cx="4968552" cy="970741"/>
            </a:xfrm>
            <a:scene3d>
              <a:camera prst="orthographicFront"/>
              <a:lightRig rig="flat" dir="t"/>
            </a:scene3d>
          </p:grpSpPr>
          <p:sp>
            <p:nvSpPr>
              <p:cNvPr id="13" name="Rounded Rectangle 12"/>
              <p:cNvSpPr/>
              <p:nvPr/>
            </p:nvSpPr>
            <p:spPr>
              <a:xfrm>
                <a:off x="0" y="144016"/>
                <a:ext cx="4968552" cy="970741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4" name="Rounded Rectangle 4">
                <a:hlinkClick r:id="rId2" action="ppaction://hlinksldjump"/>
              </p:cNvPr>
              <p:cNvSpPr/>
              <p:nvPr/>
            </p:nvSpPr>
            <p:spPr>
              <a:xfrm>
                <a:off x="25163" y="191404"/>
                <a:ext cx="4873776" cy="87596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78B3C5C-19C2-4750-B1F3-79BEC8DACC08}"/>
                </a:ext>
              </a:extLst>
            </p:cNvPr>
            <p:cNvCxnSpPr>
              <a:stCxn id="21" idx="3"/>
              <a:endCxn id="13" idx="1"/>
            </p:cNvCxnSpPr>
            <p:nvPr/>
          </p:nvCxnSpPr>
          <p:spPr>
            <a:xfrm flipV="1">
              <a:off x="3185160" y="2033139"/>
              <a:ext cx="1230526" cy="13958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6B97B-20E5-4086-8C02-8724DD6ADD82}"/>
              </a:ext>
            </a:extLst>
          </p:cNvPr>
          <p:cNvGrpSpPr/>
          <p:nvPr/>
        </p:nvGrpSpPr>
        <p:grpSpPr>
          <a:xfrm>
            <a:off x="3209925" y="2980336"/>
            <a:ext cx="6246068" cy="1000717"/>
            <a:chOff x="3209925" y="2980336"/>
            <a:chExt cx="6246068" cy="1000717"/>
          </a:xfrm>
        </p:grpSpPr>
        <p:grpSp>
          <p:nvGrpSpPr>
            <p:cNvPr id="15" name="Group 14"/>
            <p:cNvGrpSpPr/>
            <p:nvPr/>
          </p:nvGrpSpPr>
          <p:grpSpPr>
            <a:xfrm>
              <a:off x="4487441" y="2980336"/>
              <a:ext cx="4968552" cy="1000717"/>
              <a:chOff x="0" y="1411357"/>
              <a:chExt cx="4968552" cy="1000717"/>
            </a:xfrm>
            <a:scene3d>
              <a:camera prst="orthographicFront"/>
              <a:lightRig rig="flat" dir="t"/>
            </a:scene3d>
          </p:grpSpPr>
          <p:sp>
            <p:nvSpPr>
              <p:cNvPr id="16" name="Rounded Rectangle 15"/>
              <p:cNvSpPr/>
              <p:nvPr/>
            </p:nvSpPr>
            <p:spPr>
              <a:xfrm>
                <a:off x="0" y="1411357"/>
                <a:ext cx="4968552" cy="1000717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7" name="Rounded Rectangle 4">
                <a:hlinkClick r:id="rId3" action="ppaction://hlinksldjump"/>
              </p:cNvPr>
              <p:cNvSpPr/>
              <p:nvPr/>
            </p:nvSpPr>
            <p:spPr>
              <a:xfrm>
                <a:off x="72981" y="1460208"/>
                <a:ext cx="4870850" cy="9030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đọc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A40BF58-4B91-461D-9DE3-60065FBBCBAF}"/>
                </a:ext>
              </a:extLst>
            </p:cNvPr>
            <p:cNvCxnSpPr>
              <a:cxnSpLocks/>
            </p:cNvCxnSpPr>
            <p:nvPr/>
          </p:nvCxnSpPr>
          <p:spPr>
            <a:xfrm>
              <a:off x="3209925" y="3429000"/>
              <a:ext cx="1186076" cy="516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70F2E6-BE41-4670-AF83-C5DD7D4DA9AC}"/>
              </a:ext>
            </a:extLst>
          </p:cNvPr>
          <p:cNvGrpSpPr/>
          <p:nvPr/>
        </p:nvGrpSpPr>
        <p:grpSpPr>
          <a:xfrm>
            <a:off x="3185160" y="3429000"/>
            <a:ext cx="6222826" cy="1969097"/>
            <a:chOff x="3185160" y="3429000"/>
            <a:chExt cx="6222826" cy="1969097"/>
          </a:xfrm>
        </p:grpSpPr>
        <p:grpSp>
          <p:nvGrpSpPr>
            <p:cNvPr id="18" name="Group 17"/>
            <p:cNvGrpSpPr/>
            <p:nvPr/>
          </p:nvGrpSpPr>
          <p:grpSpPr>
            <a:xfrm>
              <a:off x="4392590" y="4402812"/>
              <a:ext cx="5015396" cy="995285"/>
              <a:chOff x="0" y="2567712"/>
              <a:chExt cx="5015396" cy="995285"/>
            </a:xfrm>
            <a:scene3d>
              <a:camera prst="orthographicFront"/>
              <a:lightRig rig="flat" dir="t"/>
            </a:scene3d>
          </p:grpSpPr>
          <p:sp>
            <p:nvSpPr>
              <p:cNvPr id="19" name="Rounded Rectangle 18"/>
              <p:cNvSpPr/>
              <p:nvPr/>
            </p:nvSpPr>
            <p:spPr>
              <a:xfrm>
                <a:off x="0" y="2567712"/>
                <a:ext cx="4968552" cy="995285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20" name="Rounded Rectangle 4">
                <a:hlinkClick r:id="rId4" action="ppaction://hlinksldjump"/>
              </p:cNvPr>
              <p:cNvSpPr/>
              <p:nvPr/>
            </p:nvSpPr>
            <p:spPr>
              <a:xfrm>
                <a:off x="144016" y="2616298"/>
                <a:ext cx="4871380" cy="89811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trải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nghiệm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CFE72F4-573C-4B73-B6C3-2AD0C3ACE2F7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3185160" y="3429000"/>
              <a:ext cx="1186076" cy="13258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37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837" y="1080771"/>
            <a:ext cx="10036810" cy="1479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 liệu,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một 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tuyên truyền về bệnh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Sốt xuất huyết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524000" y="312420"/>
            <a:ext cx="396875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vi-VN" alt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Góc trải nghiệm:</a:t>
            </a:r>
            <a:endParaRPr lang="en-US" sz="4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2149" y="2690336"/>
            <a:ext cx="99274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Nội dung bản tin cần có: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Nguyên nhân gây bệnh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phòng chống bệnh Sốt xuất huyết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Ngoài ra có thể nêu các dấu hiệu nhận biết bệnh hoặc những điều cần lưu ý khi bị bệnh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06400" y="1709420"/>
            <a:ext cx="11581765" cy="3527425"/>
          </a:xfrm>
          <a:prstGeom prst="rect">
            <a:avLst/>
          </a:prstGeom>
          <a:noFill/>
        </p:spPr>
        <p:txBody>
          <a:bodyPr vert="horz" anchor="ctr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vi-VN" alt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lang="vi-VN" alt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 hoạt động ở mỗi góc</a:t>
            </a:r>
            <a:r>
              <a:rPr lang="vi-VN" alt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phút</a:t>
            </a:r>
          </a:p>
          <a:p>
            <a:pPr algn="ctr"/>
            <a:endParaRPr lang="vi-VN" altLang="en-US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470302930"/>
              </p:ext>
            </p:extLst>
          </p:nvPr>
        </p:nvGraphicFramePr>
        <p:xfrm>
          <a:off x="2489031" y="1556792"/>
          <a:ext cx="2441241" cy="4000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Curved Right Arrow 11"/>
          <p:cNvSpPr/>
          <p:nvPr/>
        </p:nvSpPr>
        <p:spPr>
          <a:xfrm>
            <a:off x="1972500" y="2143125"/>
            <a:ext cx="553085" cy="1358265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Left Arrow 14"/>
          <p:cNvSpPr/>
          <p:nvPr/>
        </p:nvSpPr>
        <p:spPr>
          <a:xfrm flipV="1">
            <a:off x="4930965" y="2348865"/>
            <a:ext cx="808355" cy="2592070"/>
          </a:xfrm>
          <a:prstGeom prst="curved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>
            <a:off x="1961705" y="3598545"/>
            <a:ext cx="553085" cy="1358265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2985517929"/>
              </p:ext>
            </p:extLst>
          </p:nvPr>
        </p:nvGraphicFramePr>
        <p:xfrm>
          <a:off x="7439407" y="1588852"/>
          <a:ext cx="2441241" cy="4000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2" name="Curved Right Arrow 21"/>
          <p:cNvSpPr/>
          <p:nvPr/>
        </p:nvSpPr>
        <p:spPr>
          <a:xfrm>
            <a:off x="6922873" y="2174875"/>
            <a:ext cx="553085" cy="1358265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Left Arrow 22"/>
          <p:cNvSpPr/>
          <p:nvPr/>
        </p:nvSpPr>
        <p:spPr>
          <a:xfrm flipV="1">
            <a:off x="9880068" y="2348865"/>
            <a:ext cx="808355" cy="2592070"/>
          </a:xfrm>
          <a:prstGeom prst="curved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>
            <a:off x="6912078" y="3630295"/>
            <a:ext cx="553085" cy="1358265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/>
        </p:nvSpPr>
        <p:spPr>
          <a:xfrm>
            <a:off x="4009390" y="218440"/>
            <a:ext cx="4173855" cy="6457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anchor="ctr">
            <a:normAutofit fontScale="7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DI CHUYỂN</a:t>
            </a:r>
            <a:endParaRPr 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5" grpId="0" bldLvl="0" animBg="1"/>
      <p:bldP spid="20" grpId="0" bldLvl="0" animBg="1"/>
      <p:bldP spid="22" grpId="0" bldLvl="0" animBg="1"/>
      <p:bldP spid="23" grpId="0" bldLvl="0" animBg="1"/>
      <p:bldP spid="2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ồng hồ đếm ngược 5 phút - 5 Minutes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3056" y="1245070"/>
            <a:ext cx="8045450" cy="4525962"/>
          </a:xfrm>
        </p:spPr>
      </p:pic>
    </p:spTree>
    <p:extLst>
      <p:ext uri="{BB962C8B-B14F-4D97-AF65-F5344CB8AC3E}">
        <p14:creationId xmlns:p14="http://schemas.microsoft.com/office/powerpoint/2010/main" val="365918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ồng hồ đếm ngược 5 phút - 5 Minutes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3056" y="1245070"/>
            <a:ext cx="8045450" cy="4525962"/>
          </a:xfrm>
        </p:spPr>
      </p:pic>
    </p:spTree>
    <p:extLst>
      <p:ext uri="{BB962C8B-B14F-4D97-AF65-F5344CB8AC3E}">
        <p14:creationId xmlns:p14="http://schemas.microsoft.com/office/powerpoint/2010/main" val="400878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ồng hồ đếm ngược 5 phút - 5 Minutes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3056" y="1245070"/>
            <a:ext cx="8045450" cy="4525962"/>
          </a:xfrm>
        </p:spPr>
      </p:pic>
    </p:spTree>
    <p:extLst>
      <p:ext uri="{BB962C8B-B14F-4D97-AF65-F5344CB8AC3E}">
        <p14:creationId xmlns:p14="http://schemas.microsoft.com/office/powerpoint/2010/main" val="138319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0037011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NỘI DUNG LÀM VIỆC TẠI CÁC GÓC</a:t>
            </a:r>
          </a:p>
        </p:txBody>
      </p:sp>
      <p:pic>
        <p:nvPicPr>
          <p:cNvPr id="6" name="Picture 6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4" y="1890761"/>
            <a:ext cx="4772025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20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0037011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NỘI DUNG LÀM VIỆC TẠI GÓC XEM</a:t>
            </a:r>
          </a:p>
        </p:txBody>
      </p:sp>
      <p:pic>
        <p:nvPicPr>
          <p:cNvPr id="6" name="Picture 6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4" y="1890761"/>
            <a:ext cx="4772025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26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546" y="125095"/>
            <a:ext cx="11582400" cy="84124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GÓC XEM: XEM ĐOẠN PHIM VÀ TRẢ LỜI CÁC CÂU HỎI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95855" y="5368279"/>
            <a:ext cx="1955190" cy="1407737"/>
          </a:xfrm>
          <a:prstGeom prst="rect">
            <a:avLst/>
          </a:prstGeom>
        </p:spPr>
      </p:pic>
      <p:pic>
        <p:nvPicPr>
          <p:cNvPr id="8" name="2">
            <a:hlinkClick r:id="" action="ppaction://media"/>
            <a:extLst>
              <a:ext uri="{FF2B5EF4-FFF2-40B4-BE49-F238E27FC236}">
                <a16:creationId xmlns:a16="http://schemas.microsoft.com/office/drawing/2014/main" id="{5C22A060-A5C4-4E27-94E5-F33EA13D2A2E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1198" y="1084118"/>
            <a:ext cx="7864765" cy="498417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7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0182" y="330926"/>
            <a:ext cx="5259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309" y="1750423"/>
            <a:ext cx="9379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5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6870" y="3490595"/>
            <a:ext cx="981075" cy="9207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idx="2"/>
          </p:nvPr>
        </p:nvSpPr>
        <p:spPr>
          <a:xfrm>
            <a:off x="543560" y="2480310"/>
            <a:ext cx="6606540" cy="3549650"/>
          </a:xfrm>
        </p:spPr>
        <p:txBody>
          <a:bodyPr/>
          <a:lstStyle/>
          <a:p>
            <a:pPr algn="l"/>
            <a:r>
              <a:rPr lang="vi-VN" alt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Vi rút HP</a:t>
            </a:r>
          </a:p>
          <a:p>
            <a:pPr algn="l"/>
            <a:r>
              <a:rPr lang="vi-VN" alt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Vi rút Dengue</a:t>
            </a:r>
          </a:p>
          <a:p>
            <a:pPr algn="l"/>
            <a:r>
              <a:rPr lang="vi-VN" alt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Vi rút Corona</a:t>
            </a: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52400" y="0"/>
            <a:ext cx="11887200" cy="93154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GÓC XEM: XEM ĐOẠN PHIM VÀ TRẢ LỜI CÁC CÂU HỎI </a:t>
            </a:r>
            <a:endParaRPr lang="vi-VN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91BF80-AF10-44E8-9E23-026CF13AEF7D}"/>
              </a:ext>
            </a:extLst>
          </p:cNvPr>
          <p:cNvGrpSpPr/>
          <p:nvPr/>
        </p:nvGrpSpPr>
        <p:grpSpPr>
          <a:xfrm>
            <a:off x="655321" y="1021715"/>
            <a:ext cx="10857230" cy="1266190"/>
            <a:chOff x="655321" y="1021715"/>
            <a:chExt cx="10857230" cy="1266190"/>
          </a:xfrm>
        </p:grpSpPr>
        <p:sp>
          <p:nvSpPr>
            <p:cNvPr id="13" name="Rounded Rectangle 12"/>
            <p:cNvSpPr/>
            <p:nvPr/>
          </p:nvSpPr>
          <p:spPr>
            <a:xfrm>
              <a:off x="655321" y="1021715"/>
              <a:ext cx="10857230" cy="126619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Sốt xuất huyết là bệnh do vi rút </a:t>
              </a:r>
              <a:r>
                <a:rPr lang="en-US" altLang="en-US" sz="36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gây ra?</a:t>
              </a:r>
            </a:p>
            <a:p>
              <a:pPr algn="ctr"/>
              <a:r>
                <a:rPr lang="vi-VN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(Khoanh vào chữ cái đặt trước câu trả lời đúng)</a:t>
              </a:r>
            </a:p>
          </p:txBody>
        </p:sp>
        <p:sp>
          <p:nvSpPr>
            <p:cNvPr id="12" name="6-Point Star 11"/>
            <p:cNvSpPr/>
            <p:nvPr/>
          </p:nvSpPr>
          <p:spPr>
            <a:xfrm>
              <a:off x="847407" y="1021715"/>
              <a:ext cx="784225" cy="784225"/>
            </a:xfrm>
            <a:prstGeom prst="star6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1"/>
      <p:bldP spid="13" grpId="1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6B7040-2832-4B74-AEF9-CBDD6A8AEA64}"/>
              </a:ext>
            </a:extLst>
          </p:cNvPr>
          <p:cNvGrpSpPr/>
          <p:nvPr/>
        </p:nvGrpSpPr>
        <p:grpSpPr>
          <a:xfrm>
            <a:off x="132080" y="2674619"/>
            <a:ext cx="11526520" cy="3451861"/>
            <a:chOff x="132080" y="3299459"/>
            <a:chExt cx="11526520" cy="3451861"/>
          </a:xfrm>
        </p:grpSpPr>
        <p:sp>
          <p:nvSpPr>
            <p:cNvPr id="6" name="Arrow: Curved Right 5">
              <a:extLst>
                <a:ext uri="{FF2B5EF4-FFF2-40B4-BE49-F238E27FC236}">
                  <a16:creationId xmlns:a16="http://schemas.microsoft.com/office/drawing/2014/main" id="{EDC5C308-7FF3-4D61-8CBC-98516FF49B9B}"/>
                </a:ext>
              </a:extLst>
            </p:cNvPr>
            <p:cNvSpPr/>
            <p:nvPr/>
          </p:nvSpPr>
          <p:spPr>
            <a:xfrm>
              <a:off x="132080" y="3299459"/>
              <a:ext cx="992505" cy="2400935"/>
            </a:xfrm>
            <a:prstGeom prst="curvedRightArrow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729D146-153D-4D04-BFFD-9F73EA4E71AA}"/>
                </a:ext>
              </a:extLst>
            </p:cNvPr>
            <p:cNvSpPr/>
            <p:nvPr/>
          </p:nvSpPr>
          <p:spPr>
            <a:xfrm>
              <a:off x="1124584" y="4251960"/>
              <a:ext cx="10534016" cy="249936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Muỗi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vằn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truyền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bệnh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sốt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huyết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sang </a:t>
              </a:r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15B4209-CD56-487A-89C6-F06FBA3BE4D7}"/>
              </a:ext>
            </a:extLst>
          </p:cNvPr>
          <p:cNvGrpSpPr/>
          <p:nvPr/>
        </p:nvGrpSpPr>
        <p:grpSpPr>
          <a:xfrm>
            <a:off x="1277302" y="320676"/>
            <a:ext cx="10079355" cy="1116330"/>
            <a:chOff x="1417955" y="1096645"/>
            <a:chExt cx="10079355" cy="1116330"/>
          </a:xfrm>
        </p:grpSpPr>
        <p:sp>
          <p:nvSpPr>
            <p:cNvPr id="13" name="Rounded Rectangle 12"/>
            <p:cNvSpPr/>
            <p:nvPr/>
          </p:nvSpPr>
          <p:spPr>
            <a:xfrm>
              <a:off x="1417955" y="1096645"/>
              <a:ext cx="10079355" cy="111633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vi-VN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Bệnh sốt xuất huyết lây truyền từ người bệnh sang người lành bằng cách nào?</a:t>
              </a:r>
            </a:p>
          </p:txBody>
        </p:sp>
        <p:sp>
          <p:nvSpPr>
            <p:cNvPr id="12" name="6-Point Star 11"/>
            <p:cNvSpPr/>
            <p:nvPr/>
          </p:nvSpPr>
          <p:spPr>
            <a:xfrm>
              <a:off x="1503045" y="1262697"/>
              <a:ext cx="784225" cy="784225"/>
            </a:xfrm>
            <a:prstGeom prst="star6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86FBDE-8B6F-452D-BC4C-0F8A05D7CEB6}"/>
              </a:ext>
            </a:extLst>
          </p:cNvPr>
          <p:cNvSpPr/>
          <p:nvPr/>
        </p:nvSpPr>
        <p:spPr>
          <a:xfrm>
            <a:off x="929640" y="1783080"/>
            <a:ext cx="10774680" cy="16916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Muỗi vằn hút máu người bệnh rồi truyền sang người lành gây bệnh sốt xuất huyết.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2" grpId="1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ent Arrow 22"/>
          <p:cNvSpPr/>
          <p:nvPr/>
        </p:nvSpPr>
        <p:spPr>
          <a:xfrm rot="10800000">
            <a:off x="7430135" y="4191635"/>
            <a:ext cx="1796415" cy="1468120"/>
          </a:xfrm>
          <a:prstGeom prst="bentArrow">
            <a:avLst>
              <a:gd name="adj1" fmla="val 25000"/>
              <a:gd name="adj2" fmla="val 24324"/>
              <a:gd name="adj3" fmla="val 25000"/>
              <a:gd name="adj4" fmla="val 43750"/>
            </a:avLst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56323" y="228917"/>
            <a:ext cx="9687878" cy="1206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từ thích hợp vào chỗ chấm (...) để 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sơ đồ vòng đời của muỗi vằn?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1282700" y="241300"/>
            <a:ext cx="905510" cy="843915"/>
          </a:xfrm>
          <a:prstGeom prst="star6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15230" y="1900555"/>
            <a:ext cx="2414270" cy="8147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15230" y="4784725"/>
            <a:ext cx="2414270" cy="875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09890" y="3514800"/>
            <a:ext cx="2294255" cy="8147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938020" y="3376930"/>
            <a:ext cx="2414270" cy="8147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460365" y="2044065"/>
            <a:ext cx="1524000" cy="527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395335" y="3658310"/>
            <a:ext cx="1524000" cy="527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Bọ gậy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357613" y="4966872"/>
            <a:ext cx="1755542" cy="527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Lăng quăng</a:t>
            </a:r>
          </a:p>
        </p:txBody>
      </p:sp>
      <p:sp>
        <p:nvSpPr>
          <p:cNvPr id="6" name="Bent Arrow 5"/>
          <p:cNvSpPr/>
          <p:nvPr/>
        </p:nvSpPr>
        <p:spPr>
          <a:xfrm rot="5400000">
            <a:off x="7787005" y="1867535"/>
            <a:ext cx="1399540" cy="1934210"/>
          </a:xfrm>
          <a:prstGeom prst="bentArrow">
            <a:avLst>
              <a:gd name="adj1" fmla="val 25000"/>
              <a:gd name="adj2" fmla="val 24324"/>
              <a:gd name="adj3" fmla="val 25000"/>
              <a:gd name="adj4" fmla="val 43750"/>
            </a:avLst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Bent Arrow 9"/>
          <p:cNvSpPr/>
          <p:nvPr/>
        </p:nvSpPr>
        <p:spPr>
          <a:xfrm rot="16200000">
            <a:off x="3278505" y="3734435"/>
            <a:ext cx="1312545" cy="2130425"/>
          </a:xfrm>
          <a:prstGeom prst="bentArrow">
            <a:avLst>
              <a:gd name="adj1" fmla="val 25000"/>
              <a:gd name="adj2" fmla="val 24324"/>
              <a:gd name="adj3" fmla="val 25000"/>
              <a:gd name="adj4" fmla="val 43750"/>
            </a:avLst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473325" y="3520440"/>
            <a:ext cx="1524000" cy="527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Muỗi</a:t>
            </a:r>
          </a:p>
        </p:txBody>
      </p:sp>
      <p:sp>
        <p:nvSpPr>
          <p:cNvPr id="24" name="Bent Arrow 23"/>
          <p:cNvSpPr/>
          <p:nvPr/>
        </p:nvSpPr>
        <p:spPr>
          <a:xfrm>
            <a:off x="2869565" y="2044065"/>
            <a:ext cx="2021840" cy="1290320"/>
          </a:xfrm>
          <a:prstGeom prst="bentArrow">
            <a:avLst>
              <a:gd name="adj1" fmla="val 25000"/>
              <a:gd name="adj2" fmla="val 24324"/>
              <a:gd name="adj3" fmla="val 25000"/>
              <a:gd name="adj4" fmla="val 44931"/>
            </a:avLst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rc 25"/>
          <p:cNvSpPr/>
          <p:nvPr/>
        </p:nvSpPr>
        <p:spPr>
          <a:xfrm>
            <a:off x="5786755" y="2181860"/>
            <a:ext cx="3439795" cy="260223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rc 26"/>
          <p:cNvSpPr/>
          <p:nvPr/>
        </p:nvSpPr>
        <p:spPr>
          <a:xfrm rot="5400000">
            <a:off x="6486525" y="2716530"/>
            <a:ext cx="2017395" cy="346202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rc 31"/>
          <p:cNvSpPr/>
          <p:nvPr/>
        </p:nvSpPr>
        <p:spPr>
          <a:xfrm rot="10800000">
            <a:off x="3201035" y="2853690"/>
            <a:ext cx="3439795" cy="260223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Arc 32"/>
          <p:cNvSpPr/>
          <p:nvPr/>
        </p:nvSpPr>
        <p:spPr>
          <a:xfrm rot="16200000">
            <a:off x="3831590" y="1587500"/>
            <a:ext cx="2156460" cy="3462020"/>
          </a:xfrm>
          <a:prstGeom prst="arc">
            <a:avLst>
              <a:gd name="adj1" fmla="val 16200000"/>
              <a:gd name="adj2" fmla="val 17291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8680" y="3370668"/>
            <a:ext cx="3224463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7-14 NGÀY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7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7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3" grpId="1" animBg="1"/>
      <p:bldP spid="12" grpId="1" animBg="1"/>
      <p:bldP spid="9" grpId="1" animBg="1"/>
      <p:bldP spid="16" grpId="1" animBg="1"/>
      <p:bldP spid="17" grpId="1" animBg="1"/>
      <p:bldP spid="18" grpId="1" animBg="1"/>
      <p:bldP spid="20" grpId="1" animBg="1"/>
      <p:bldP spid="20" grpId="2" animBg="1"/>
      <p:bldP spid="21" grpId="1" animBg="1"/>
      <p:bldP spid="21" grpId="2" animBg="1"/>
      <p:bldP spid="22" grpId="1" animBg="1"/>
      <p:bldP spid="22" grpId="2" animBg="1"/>
      <p:bldP spid="6" grpId="1" animBg="1"/>
      <p:bldP spid="6" grpId="2" animBg="1"/>
      <p:bldP spid="10" grpId="0" animBg="1"/>
      <p:bldP spid="14" grpId="1" animBg="1"/>
      <p:bldP spid="24" grpId="0" animBg="1"/>
      <p:bldP spid="26" grpId="0" animBg="1"/>
      <p:bldP spid="27" grpId="0" animBg="1"/>
      <p:bldP spid="32" grpId="0" animBg="1"/>
      <p:bldP spid="33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0037011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NỘI DUNG LÀM VIỆC TẠI GÓC ĐỌC</a:t>
            </a:r>
          </a:p>
        </p:txBody>
      </p:sp>
      <p:pic>
        <p:nvPicPr>
          <p:cNvPr id="6" name="Picture 6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4" y="1890761"/>
            <a:ext cx="4772025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79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396240" y="-1"/>
            <a:ext cx="10774680" cy="1053465"/>
          </a:xfrm>
          <a:prstGeom prst="rect">
            <a:avLst/>
          </a:prstGeom>
        </p:spPr>
        <p:txBody>
          <a:bodyPr vert="horz" anchor="ctr">
            <a:normAutofit fontScale="8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góc đọc: đọc thông tin và hoàn thành các nội dung sau: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87475" y="1067435"/>
            <a:ext cx="10154920" cy="76898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Dấu hiệu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nhận biết bệnh Sốt xuất huyết?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0855" y="2611755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330950" y="4952682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30950" y="2965448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0855" y="354584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0855" y="438531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90855" y="5300345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30950" y="385064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Preparation 13"/>
          <p:cNvSpPr/>
          <p:nvPr/>
        </p:nvSpPr>
        <p:spPr>
          <a:xfrm>
            <a:off x="1175703" y="2458719"/>
            <a:ext cx="4540885" cy="87943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dữ dội ở vùng trán, hốc mắt</a:t>
            </a:r>
          </a:p>
        </p:txBody>
      </p:sp>
      <p:sp>
        <p:nvSpPr>
          <p:cNvPr id="15" name="Flowchart: Preparation 14"/>
          <p:cNvSpPr/>
          <p:nvPr/>
        </p:nvSpPr>
        <p:spPr>
          <a:xfrm>
            <a:off x="1214755" y="3455035"/>
            <a:ext cx="4540885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Rét run, mặt xanh xao</a:t>
            </a:r>
          </a:p>
        </p:txBody>
      </p:sp>
      <p:sp>
        <p:nvSpPr>
          <p:cNvPr id="16" name="Flowchart: Preparation 15"/>
          <p:cNvSpPr/>
          <p:nvPr/>
        </p:nvSpPr>
        <p:spPr>
          <a:xfrm>
            <a:off x="7133590" y="2870201"/>
            <a:ext cx="4738370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Chán ăn, đau bụng bên trái</a:t>
            </a:r>
          </a:p>
        </p:txBody>
      </p:sp>
      <p:sp>
        <p:nvSpPr>
          <p:cNvPr id="17" name="Flowchart: Preparation 16"/>
          <p:cNvSpPr/>
          <p:nvPr/>
        </p:nvSpPr>
        <p:spPr>
          <a:xfrm>
            <a:off x="7133590" y="3805555"/>
            <a:ext cx="4738370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Chảy máu cam, chảy máu chân răng</a:t>
            </a:r>
          </a:p>
        </p:txBody>
      </p:sp>
      <p:sp>
        <p:nvSpPr>
          <p:cNvPr id="18" name="Flowchart: Preparation 17"/>
          <p:cNvSpPr/>
          <p:nvPr/>
        </p:nvSpPr>
        <p:spPr>
          <a:xfrm>
            <a:off x="1341755" y="4324350"/>
            <a:ext cx="4540885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Sốt cao đột ngột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lang="vi-V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lowchart: Preparation 18"/>
          <p:cNvSpPr/>
          <p:nvPr/>
        </p:nvSpPr>
        <p:spPr>
          <a:xfrm>
            <a:off x="7133590" y="4735831"/>
            <a:ext cx="4738370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bụng, buồn nôn, vật vã</a:t>
            </a:r>
          </a:p>
        </p:txBody>
      </p:sp>
      <p:sp>
        <p:nvSpPr>
          <p:cNvPr id="20" name="Flowchart: Preparation 19"/>
          <p:cNvSpPr/>
          <p:nvPr/>
        </p:nvSpPr>
        <p:spPr>
          <a:xfrm>
            <a:off x="1341755" y="5208270"/>
            <a:ext cx="4540885" cy="768984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Nổi mẩn, phát ban</a:t>
            </a:r>
          </a:p>
        </p:txBody>
      </p:sp>
      <p:sp>
        <p:nvSpPr>
          <p:cNvPr id="21" name="Text Box 20"/>
          <p:cNvSpPr txBox="1"/>
          <p:nvPr/>
        </p:nvSpPr>
        <p:spPr>
          <a:xfrm>
            <a:off x="530225" y="2611755"/>
            <a:ext cx="448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530225" y="4358005"/>
            <a:ext cx="448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530225" y="5272405"/>
            <a:ext cx="448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24" name="Text Box 23"/>
          <p:cNvSpPr txBox="1"/>
          <p:nvPr/>
        </p:nvSpPr>
        <p:spPr>
          <a:xfrm>
            <a:off x="6409690" y="3823970"/>
            <a:ext cx="448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6409689" y="4903787"/>
            <a:ext cx="448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1175000" y="128709"/>
            <a:ext cx="10774680" cy="1053465"/>
          </a:xfrm>
          <a:prstGeom prst="rect">
            <a:avLst/>
          </a:prstGeom>
        </p:spPr>
        <p:txBody>
          <a:bodyPr vert="horz" anchor="ctr">
            <a:normAutofit fontScale="95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endParaRPr lang="vi-VN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26490" y="192704"/>
            <a:ext cx="10154920" cy="7689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</a:t>
            </a:r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hiệu nhận biết bệnh Sốt xuất huyết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2290" y="5026797"/>
            <a:ext cx="11107420" cy="17077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 là bệnh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 hiểm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hiện nay chưa có thuốc đặc trị để chữa bệnh.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AE01C9-0CD2-4A7A-A6DA-BEBE67C2BAE9}"/>
              </a:ext>
            </a:extLst>
          </p:cNvPr>
          <p:cNvSpPr/>
          <p:nvPr/>
        </p:nvSpPr>
        <p:spPr>
          <a:xfrm>
            <a:off x="2476500" y="1148591"/>
            <a:ext cx="7914640" cy="79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Sốt cao đột ngột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203484-0B37-43FD-A77D-0FA5CA623C1F}"/>
              </a:ext>
            </a:extLst>
          </p:cNvPr>
          <p:cNvSpPr/>
          <p:nvPr/>
        </p:nvSpPr>
        <p:spPr>
          <a:xfrm>
            <a:off x="2433320" y="2020055"/>
            <a:ext cx="7914640" cy="67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dữ dội ở vùng trán, hốc mắt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CA770A-C39D-426A-8FDF-1CB117250C7B}"/>
              </a:ext>
            </a:extLst>
          </p:cNvPr>
          <p:cNvSpPr/>
          <p:nvPr/>
        </p:nvSpPr>
        <p:spPr>
          <a:xfrm>
            <a:off x="2433320" y="4266866"/>
            <a:ext cx="7914640" cy="67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bụng, buồn nôn, vật vã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B60AEB-6316-4F1D-B943-747BEBBC9EB2}"/>
              </a:ext>
            </a:extLst>
          </p:cNvPr>
          <p:cNvSpPr/>
          <p:nvPr/>
        </p:nvSpPr>
        <p:spPr>
          <a:xfrm>
            <a:off x="2433320" y="2795662"/>
            <a:ext cx="7914640" cy="67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Nổi mẩn, phát ban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0AF073-4789-459C-876C-2DD6C698F228}"/>
              </a:ext>
            </a:extLst>
          </p:cNvPr>
          <p:cNvSpPr/>
          <p:nvPr/>
        </p:nvSpPr>
        <p:spPr>
          <a:xfrm>
            <a:off x="2433320" y="3522284"/>
            <a:ext cx="7914640" cy="67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Chảy máu cam, chảy máu chân răng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2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27028" y="0"/>
            <a:ext cx="2217423" cy="22421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4217" y="148578"/>
            <a:ext cx="11582400" cy="84124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PHÒNG 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SỐT XUẤT HUYẾT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308225" y="1035050"/>
            <a:ext cx="9838055" cy="241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029" y="228600"/>
            <a:ext cx="11606415" cy="8382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en-US" altLang="en-US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altLang="en-US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 PHÒNG BỆNH SỐT XUẤT HUYẾT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95400"/>
            <a:ext cx="4557395" cy="1347470"/>
          </a:xfrm>
          <a:solidFill>
            <a:srgbClr val="FFC000"/>
          </a:solidFill>
        </p:spPr>
        <p:txBody>
          <a:bodyPr/>
          <a:lstStyle/>
          <a:p>
            <a:pPr marL="0" indent="0" algn="ctr">
              <a:buNone/>
            </a:pP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GIỮ VỆ SINH NHÀ Ở VÀ MÔI TRƯỜNG XUNG QUANH</a:t>
            </a:r>
          </a:p>
          <a:p>
            <a:pPr marL="0" indent="0">
              <a:buNone/>
            </a:pPr>
            <a:endParaRPr lang="vi-VN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407035" y="3422015"/>
            <a:ext cx="4739005" cy="11614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DIỆT MUỖI, DIỆT BỌ GẬY VÀ LĂNG QUĂNG</a:t>
            </a:r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406400" y="5624195"/>
            <a:ext cx="4739640" cy="899160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TRÁNH ĐỂ MUỖI ĐỐT</a:t>
            </a:r>
          </a:p>
        </p:txBody>
      </p:sp>
      <p:cxnSp>
        <p:nvCxnSpPr>
          <p:cNvPr id="7" name="Straight Arrow Connector 6"/>
          <p:cNvCxnSpPr>
            <a:stCxn id="3" idx="3"/>
          </p:cNvCxnSpPr>
          <p:nvPr/>
        </p:nvCxnSpPr>
        <p:spPr>
          <a:xfrm flipV="1">
            <a:off x="4963795" y="1423670"/>
            <a:ext cx="1229360" cy="5454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/>
        </p:nvSpPr>
        <p:spPr>
          <a:xfrm>
            <a:off x="6193155" y="1228090"/>
            <a:ext cx="5506720" cy="7378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PHÁT QUANG BỤI RẬM, KHAI THÔNG CỐNG RÃNH, MÁNG XỐI..</a:t>
            </a:r>
          </a:p>
        </p:txBody>
      </p:sp>
      <p:cxnSp>
        <p:nvCxnSpPr>
          <p:cNvPr id="10" name="Straight Arrow Connector 9"/>
          <p:cNvCxnSpPr>
            <a:stCxn id="3" idx="3"/>
            <a:endCxn id="11" idx="1"/>
          </p:cNvCxnSpPr>
          <p:nvPr/>
        </p:nvCxnSpPr>
        <p:spPr>
          <a:xfrm>
            <a:off x="4963795" y="1969135"/>
            <a:ext cx="1229360" cy="5556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/>
        </p:nvSpPr>
        <p:spPr>
          <a:xfrm>
            <a:off x="6193155" y="2183130"/>
            <a:ext cx="5506720" cy="6832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VỆ SINH, DỌN DẸP CÁC VẬT THẢI ĐỌNG NƯỚC QUANH NHÀ</a:t>
            </a:r>
            <a:endParaRPr lang="vi-V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>
            <a:stCxn id="5" idx="3"/>
            <a:endCxn id="17" idx="1"/>
          </p:cNvCxnSpPr>
          <p:nvPr/>
        </p:nvCxnSpPr>
        <p:spPr>
          <a:xfrm flipV="1">
            <a:off x="5146040" y="5732780"/>
            <a:ext cx="1046480" cy="3409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146040" y="3476625"/>
            <a:ext cx="1002030" cy="517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>
            <a:spLocks noGrp="1"/>
          </p:cNvSpPr>
          <p:nvPr/>
        </p:nvSpPr>
        <p:spPr>
          <a:xfrm>
            <a:off x="6192520" y="4583430"/>
            <a:ext cx="5462270" cy="551180"/>
          </a:xfrm>
          <a:prstGeom prst="rect">
            <a:avLst/>
          </a:prstGeom>
          <a:gradFill flip="none">
            <a:gsLst>
              <a:gs pos="74000">
                <a:srgbClr val="00B0F0"/>
              </a:gs>
              <a:gs pos="99000">
                <a:srgbClr val="034373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THẢ CÁ ĐỂ DIỆT BỌ GẬY, LĂNG QUĂNG</a:t>
            </a:r>
          </a:p>
        </p:txBody>
      </p:sp>
      <p:sp>
        <p:nvSpPr>
          <p:cNvPr id="17" name="Content Placeholder 2"/>
          <p:cNvSpPr>
            <a:spLocks noGrp="1"/>
          </p:cNvSpPr>
          <p:nvPr/>
        </p:nvSpPr>
        <p:spPr>
          <a:xfrm>
            <a:off x="6192520" y="5457190"/>
            <a:ext cx="5422265" cy="5511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NGỦ MÀN, MẶC QUẦN ÁO DÀI TAY</a:t>
            </a:r>
          </a:p>
        </p:txBody>
      </p:sp>
      <p:sp>
        <p:nvSpPr>
          <p:cNvPr id="18" name="Content Placeholder 2"/>
          <p:cNvSpPr>
            <a:spLocks noGrp="1"/>
          </p:cNvSpPr>
          <p:nvPr/>
        </p:nvSpPr>
        <p:spPr>
          <a:xfrm>
            <a:off x="6192520" y="6127114"/>
            <a:ext cx="5422265" cy="7245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KEM CHỐNG MUỖI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VỢT MUỖI, NHANG MUỖI...</a:t>
            </a:r>
            <a:endParaRPr lang="vi-V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/>
          <p:cNvCxnSpPr>
            <a:stCxn id="4" idx="3"/>
          </p:cNvCxnSpPr>
          <p:nvPr/>
        </p:nvCxnSpPr>
        <p:spPr>
          <a:xfrm flipV="1">
            <a:off x="5146040" y="3994150"/>
            <a:ext cx="1009650" cy="88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16" idx="1"/>
          </p:cNvCxnSpPr>
          <p:nvPr/>
        </p:nvCxnSpPr>
        <p:spPr>
          <a:xfrm>
            <a:off x="5146040" y="4003040"/>
            <a:ext cx="1046480" cy="8559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3"/>
            <a:endCxn id="18" idx="1"/>
          </p:cNvCxnSpPr>
          <p:nvPr/>
        </p:nvCxnSpPr>
        <p:spPr>
          <a:xfrm>
            <a:off x="5146040" y="6073775"/>
            <a:ext cx="1046480" cy="415607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/>
          <p:cNvSpPr>
            <a:spLocks noGrp="1"/>
          </p:cNvSpPr>
          <p:nvPr/>
        </p:nvSpPr>
        <p:spPr>
          <a:xfrm>
            <a:off x="6238240" y="3153410"/>
            <a:ext cx="5461635" cy="551180"/>
          </a:xfrm>
          <a:prstGeom prst="rect">
            <a:avLst/>
          </a:prstGeom>
          <a:gradFill flip="none">
            <a:gsLst>
              <a:gs pos="74000">
                <a:srgbClr val="00B0F0"/>
              </a:gs>
              <a:gs pos="99000">
                <a:srgbClr val="034373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ĐẬY CÁC DỤNG CỤ CHỨA NƯỚC</a:t>
            </a:r>
          </a:p>
        </p:txBody>
      </p:sp>
      <p:sp>
        <p:nvSpPr>
          <p:cNvPr id="25" name="Content Placeholder 2"/>
          <p:cNvSpPr>
            <a:spLocks noGrp="1"/>
          </p:cNvSpPr>
          <p:nvPr/>
        </p:nvSpPr>
        <p:spPr>
          <a:xfrm>
            <a:off x="6237605" y="3886200"/>
            <a:ext cx="5462270" cy="551180"/>
          </a:xfrm>
          <a:prstGeom prst="rect">
            <a:avLst/>
          </a:prstGeom>
          <a:gradFill flip="none">
            <a:gsLst>
              <a:gs pos="74000">
                <a:srgbClr val="00B0F0"/>
              </a:gs>
              <a:gs pos="99000">
                <a:srgbClr val="034373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THAY NƯỚC BÌNH HOA THƯỜNG XUYÊN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9" grpId="0" animBg="1"/>
      <p:bldP spid="11" grpId="0" animBg="1"/>
      <p:bldP spid="16" grpId="0" animBg="1"/>
      <p:bldP spid="17" grpId="0" animBg="1"/>
      <p:bldP spid="18" grpId="0" animBg="1"/>
      <p:bldP spid="24" grpId="0" bldLvl="0" animBg="1"/>
      <p:bldP spid="25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8120" y="1230085"/>
            <a:ext cx="2629578" cy="25603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09FE69-B36D-46B4-8BEA-DD3871F8575C}"/>
              </a:ext>
            </a:extLst>
          </p:cNvPr>
          <p:cNvSpPr txBox="1"/>
          <p:nvPr/>
        </p:nvSpPr>
        <p:spPr>
          <a:xfrm>
            <a:off x="1219200" y="3280231"/>
            <a:ext cx="9753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 TRUYỀN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PHÒNG CHỐNG SỐT XUẤT HUYẾT</a:t>
            </a:r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AAACE0-2801-49CF-91F2-BBC3608A17CC}"/>
              </a:ext>
            </a:extLst>
          </p:cNvPr>
          <p:cNvSpPr txBox="1"/>
          <p:nvPr/>
        </p:nvSpPr>
        <p:spPr>
          <a:xfrm>
            <a:off x="3376338" y="460644"/>
            <a:ext cx="61036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920" y="2316906"/>
            <a:ext cx="2629578" cy="25603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09FE69-B36D-46B4-8BEA-DD3871F8575C}"/>
              </a:ext>
            </a:extLst>
          </p:cNvPr>
          <p:cNvSpPr txBox="1"/>
          <p:nvPr/>
        </p:nvSpPr>
        <p:spPr>
          <a:xfrm>
            <a:off x="2987040" y="1533283"/>
            <a:ext cx="900684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 DO VI RÚT DENGUE GÂY 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39C373-9D53-4B68-97A3-F37735E697E9}"/>
              </a:ext>
            </a:extLst>
          </p:cNvPr>
          <p:cNvSpPr txBox="1"/>
          <p:nvPr/>
        </p:nvSpPr>
        <p:spPr>
          <a:xfrm>
            <a:off x="769958" y="237731"/>
            <a:ext cx="108276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NHỮNG ĐIỀU CẦN NHỚ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49E95-AA12-4B0E-9FC8-8F4C08137F30}"/>
              </a:ext>
            </a:extLst>
          </p:cNvPr>
          <p:cNvSpPr txBox="1"/>
          <p:nvPr/>
        </p:nvSpPr>
        <p:spPr>
          <a:xfrm>
            <a:off x="2987040" y="2767280"/>
            <a:ext cx="9006840" cy="132343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MUỖI VẰN LÀ CON VẬT TRUNG GIAN TRUYỀN BỆNH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FDF4C0-9772-4E04-8ECE-FF17B136D5C8}"/>
              </a:ext>
            </a:extLst>
          </p:cNvPr>
          <p:cNvSpPr txBox="1"/>
          <p:nvPr/>
        </p:nvSpPr>
        <p:spPr>
          <a:xfrm>
            <a:off x="2987040" y="4511466"/>
            <a:ext cx="9006840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PHÒNG CHỐNG BỆNH SỐT XUẤT HUYẾT CẦN GIỮ VỆ SINH NƠI Ở VÀ DIỆT MUỖI, DIỆT BỌ GẬY, LĂNG QUĂNG </a:t>
            </a:r>
          </a:p>
        </p:txBody>
      </p:sp>
    </p:spTree>
    <p:extLst>
      <p:ext uri="{BB962C8B-B14F-4D97-AF65-F5344CB8AC3E}">
        <p14:creationId xmlns:p14="http://schemas.microsoft.com/office/powerpoint/2010/main" val="16063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">
            <a:hlinkClick r:id="" action="ppaction://media"/>
            <a:extLst>
              <a:ext uri="{FF2B5EF4-FFF2-40B4-BE49-F238E27FC236}">
                <a16:creationId xmlns:a16="http://schemas.microsoft.com/office/drawing/2014/main" id="{E27D1DF1-3762-46B9-9585-223721EA23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2970" y="327660"/>
            <a:ext cx="10088866" cy="6530340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A34A7AD-6F09-4C66-8E44-AA8274103466}"/>
              </a:ext>
            </a:extLst>
          </p:cNvPr>
          <p:cNvSpPr/>
          <p:nvPr/>
        </p:nvSpPr>
        <p:spPr>
          <a:xfrm>
            <a:off x="902970" y="327660"/>
            <a:ext cx="10088866" cy="6202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THÔNG TIN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3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8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8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72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027028" y="0"/>
            <a:ext cx="2217423" cy="22421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546" y="193675"/>
            <a:ext cx="11582400" cy="84124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PHÒNG 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SỐT XUẤT HUYẾT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308225" y="1035050"/>
            <a:ext cx="9838055" cy="241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Thông điệp truyền hình phòng, chống Sốt xuất huyết 2017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8420" y="1383896"/>
            <a:ext cx="8668607" cy="4701020"/>
          </a:xfrm>
        </p:spPr>
      </p:pic>
    </p:spTree>
    <p:extLst>
      <p:ext uri="{BB962C8B-B14F-4D97-AF65-F5344CB8AC3E}">
        <p14:creationId xmlns:p14="http://schemas.microsoft.com/office/powerpoint/2010/main" val="107496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ong-hop-hinh-nen-powerpoint-cam-on-dep-nhat-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 txBox="1"/>
          <p:nvPr/>
        </p:nvSpPr>
        <p:spPr>
          <a:xfrm>
            <a:off x="304800" y="2"/>
            <a:ext cx="11582400" cy="41205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</a:t>
            </a:r>
          </a:p>
          <a:p>
            <a:pPr algn="ctr">
              <a:lnSpc>
                <a:spcPct val="150000"/>
              </a:lnSpc>
            </a:pPr>
            <a:r>
              <a:rPr lang="en-US" sz="4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huỳnh mẫn đạt</a:t>
            </a:r>
          </a:p>
        </p:txBody>
      </p:sp>
      <p:sp>
        <p:nvSpPr>
          <p:cNvPr id="4" name="Rectangles 3"/>
          <p:cNvSpPr/>
          <p:nvPr/>
        </p:nvSpPr>
        <p:spPr>
          <a:xfrm>
            <a:off x="874396" y="4709795"/>
            <a:ext cx="100279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vi-VN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BÀI 13: PHÒNG BỆNH SỐT XUẤT HUYẾT</a:t>
            </a:r>
          </a:p>
        </p:txBody>
      </p:sp>
      <p:pic>
        <p:nvPicPr>
          <p:cNvPr id="11" name="Content Placeholder 10" descr="hinh-nen-thiet-ke-bai-giang-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635" y="-10160"/>
            <a:ext cx="12192635" cy="6868160"/>
          </a:xfrm>
          <a:prstGeom prst="rect">
            <a:avLst/>
          </a:prstGeom>
        </p:spPr>
      </p:pic>
      <p:sp>
        <p:nvSpPr>
          <p:cNvPr id="8" name="Title 1"/>
          <p:cNvSpPr txBox="1"/>
          <p:nvPr/>
        </p:nvSpPr>
        <p:spPr>
          <a:xfrm>
            <a:off x="874396" y="1147245"/>
            <a:ext cx="10799298" cy="109696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 algn="ctr"/>
            <a:r>
              <a:rPr lang="vi-VN" sz="4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vi-VN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400" b="1" dirty="0">
              <a:ln>
                <a:solidFill>
                  <a:srgbClr val="FFFF00"/>
                </a:solidFill>
              </a:ln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s 11"/>
          <p:cNvSpPr/>
          <p:nvPr/>
        </p:nvSpPr>
        <p:spPr>
          <a:xfrm>
            <a:off x="808916" y="2397525"/>
            <a:ext cx="10573385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vi-VN" altLang="en-US" sz="4800" b="1" dirty="0">
                <a:ln w="12700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13</a:t>
            </a:r>
            <a:endParaRPr lang="en-US" altLang="en-US" sz="4800" b="1" dirty="0">
              <a:ln w="12700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sz="4800" b="1" dirty="0">
                <a:ln w="12700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PHÒNG </a:t>
            </a:r>
            <a:r>
              <a:rPr lang="en-US" altLang="en-US" sz="4800" b="1" dirty="0">
                <a:ln w="12700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vi-VN" altLang="en-US" sz="4800" b="1" dirty="0">
                <a:ln w="12700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3825"/>
            <a:ext cx="11582400" cy="929640"/>
          </a:xfrm>
        </p:spPr>
        <p:txBody>
          <a:bodyPr>
            <a:normAutofit fontScale="90000"/>
          </a:bodyPr>
          <a:lstStyle/>
          <a:p>
            <a:r>
              <a:rPr lang="vi-VN" altLang="en-US" dirty="0"/>
              <a:t/>
            </a:r>
            <a:br>
              <a:rPr lang="vi-VN" altLang="en-US" dirty="0"/>
            </a:br>
            <a:r>
              <a:rPr lang="vi-VN" altLang="en-US" dirty="0"/>
              <a:t/>
            </a:r>
            <a:br>
              <a:rPr lang="vi-VN" altLang="en-US" dirty="0"/>
            </a:br>
            <a:r>
              <a:rPr lang="vi-VN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HỌC</a:t>
            </a:r>
            <a:r>
              <a:rPr lang="vi-VN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dirty="0"/>
              <a:t/>
            </a:r>
            <a:br>
              <a:rPr lang="vi-VN" altLang="en-US" dirty="0"/>
            </a:br>
            <a:endParaRPr lang="vi-V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1080" y="1350010"/>
            <a:ext cx="10363199" cy="445643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vi-VN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nguyên nhân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 sốt xuất huyết.</a:t>
            </a:r>
            <a:endParaRPr lang="en-US" alt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endParaRPr lang="en-US" altLang="en-US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alt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4891" y="342265"/>
            <a:ext cx="6711949" cy="762000"/>
          </a:xfrm>
          <a:solidFill>
            <a:schemeClr val="lt1">
              <a:alpha val="7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 THEO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A94C27A-D03F-4D36-9170-0EF9F02E31BE}"/>
              </a:ext>
            </a:extLst>
          </p:cNvPr>
          <p:cNvSpPr txBox="1">
            <a:spLocks/>
          </p:cNvSpPr>
          <p:nvPr/>
        </p:nvSpPr>
        <p:spPr>
          <a:xfrm>
            <a:off x="914400" y="2817086"/>
            <a:ext cx="2270760" cy="1223828"/>
          </a:xfrm>
          <a:prstGeom prst="rect">
            <a:avLst/>
          </a:prstGeom>
          <a:solidFill>
            <a:srgbClr val="FFC000">
              <a:alpha val="74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dk1"/>
                </a:solidFill>
                <a:effectLst>
                  <a:reflection blurRad="12700" stA="48000" endA="300" endPos="55000" dir="5400000" sy="-90000" algn="bl" rotWithShape="0"/>
                </a:effectLst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 3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37F4A2-EECB-4D90-8F88-A98EF5945A56}"/>
              </a:ext>
            </a:extLst>
          </p:cNvPr>
          <p:cNvGrpSpPr/>
          <p:nvPr/>
        </p:nvGrpSpPr>
        <p:grpSpPr>
          <a:xfrm>
            <a:off x="3185160" y="1547768"/>
            <a:ext cx="6199078" cy="1881232"/>
            <a:chOff x="3185160" y="1547768"/>
            <a:chExt cx="6199078" cy="1881232"/>
          </a:xfrm>
        </p:grpSpPr>
        <p:grpSp>
          <p:nvGrpSpPr>
            <p:cNvPr id="12" name="Group 11"/>
            <p:cNvGrpSpPr/>
            <p:nvPr/>
          </p:nvGrpSpPr>
          <p:grpSpPr>
            <a:xfrm>
              <a:off x="4415686" y="1547768"/>
              <a:ext cx="4968552" cy="970741"/>
              <a:chOff x="0" y="144016"/>
              <a:chExt cx="4968552" cy="970741"/>
            </a:xfrm>
            <a:scene3d>
              <a:camera prst="orthographicFront"/>
              <a:lightRig rig="flat" dir="t"/>
            </a:scene3d>
          </p:grpSpPr>
          <p:sp>
            <p:nvSpPr>
              <p:cNvPr id="13" name="Rounded Rectangle 12"/>
              <p:cNvSpPr/>
              <p:nvPr/>
            </p:nvSpPr>
            <p:spPr>
              <a:xfrm>
                <a:off x="0" y="144016"/>
                <a:ext cx="4968552" cy="970741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4" name="Rounded Rectangle 4">
                <a:hlinkClick r:id="rId2" action="ppaction://hlinksldjump"/>
              </p:cNvPr>
              <p:cNvSpPr/>
              <p:nvPr/>
            </p:nvSpPr>
            <p:spPr>
              <a:xfrm>
                <a:off x="25163" y="191404"/>
                <a:ext cx="4873776" cy="87596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78B3C5C-19C2-4750-B1F3-79BEC8DACC08}"/>
                </a:ext>
              </a:extLst>
            </p:cNvPr>
            <p:cNvCxnSpPr>
              <a:stCxn id="21" idx="3"/>
              <a:endCxn id="13" idx="1"/>
            </p:cNvCxnSpPr>
            <p:nvPr/>
          </p:nvCxnSpPr>
          <p:spPr>
            <a:xfrm flipV="1">
              <a:off x="3185160" y="2033139"/>
              <a:ext cx="1230526" cy="13958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6B97B-20E5-4086-8C02-8724DD6ADD82}"/>
              </a:ext>
            </a:extLst>
          </p:cNvPr>
          <p:cNvGrpSpPr/>
          <p:nvPr/>
        </p:nvGrpSpPr>
        <p:grpSpPr>
          <a:xfrm>
            <a:off x="3209925" y="2980336"/>
            <a:ext cx="6246068" cy="1000717"/>
            <a:chOff x="3209925" y="2980336"/>
            <a:chExt cx="6246068" cy="1000717"/>
          </a:xfrm>
        </p:grpSpPr>
        <p:grpSp>
          <p:nvGrpSpPr>
            <p:cNvPr id="15" name="Group 14"/>
            <p:cNvGrpSpPr/>
            <p:nvPr/>
          </p:nvGrpSpPr>
          <p:grpSpPr>
            <a:xfrm>
              <a:off x="4487441" y="2980336"/>
              <a:ext cx="4968552" cy="1000717"/>
              <a:chOff x="0" y="1411357"/>
              <a:chExt cx="4968552" cy="1000717"/>
            </a:xfrm>
            <a:scene3d>
              <a:camera prst="orthographicFront"/>
              <a:lightRig rig="flat" dir="t"/>
            </a:scene3d>
          </p:grpSpPr>
          <p:sp>
            <p:nvSpPr>
              <p:cNvPr id="16" name="Rounded Rectangle 15"/>
              <p:cNvSpPr/>
              <p:nvPr/>
            </p:nvSpPr>
            <p:spPr>
              <a:xfrm>
                <a:off x="0" y="1411357"/>
                <a:ext cx="4968552" cy="1000717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7" name="Rounded Rectangle 4">
                <a:hlinkClick r:id="rId3" action="ppaction://hlinksldjump"/>
              </p:cNvPr>
              <p:cNvSpPr/>
              <p:nvPr/>
            </p:nvSpPr>
            <p:spPr>
              <a:xfrm>
                <a:off x="72981" y="1460208"/>
                <a:ext cx="4870850" cy="9030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đọc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A40BF58-4B91-461D-9DE3-60065FBBCBAF}"/>
                </a:ext>
              </a:extLst>
            </p:cNvPr>
            <p:cNvCxnSpPr>
              <a:cxnSpLocks/>
            </p:cNvCxnSpPr>
            <p:nvPr/>
          </p:nvCxnSpPr>
          <p:spPr>
            <a:xfrm>
              <a:off x="3209925" y="3429000"/>
              <a:ext cx="1186076" cy="516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70F2E6-BE41-4670-AF83-C5DD7D4DA9AC}"/>
              </a:ext>
            </a:extLst>
          </p:cNvPr>
          <p:cNvGrpSpPr/>
          <p:nvPr/>
        </p:nvGrpSpPr>
        <p:grpSpPr>
          <a:xfrm>
            <a:off x="3185160" y="3429000"/>
            <a:ext cx="6222826" cy="1969097"/>
            <a:chOff x="3185160" y="3429000"/>
            <a:chExt cx="6222826" cy="1969097"/>
          </a:xfrm>
        </p:grpSpPr>
        <p:grpSp>
          <p:nvGrpSpPr>
            <p:cNvPr id="18" name="Group 17"/>
            <p:cNvGrpSpPr/>
            <p:nvPr/>
          </p:nvGrpSpPr>
          <p:grpSpPr>
            <a:xfrm>
              <a:off x="4392590" y="4402812"/>
              <a:ext cx="5015396" cy="995285"/>
              <a:chOff x="0" y="2567712"/>
              <a:chExt cx="5015396" cy="995285"/>
            </a:xfrm>
            <a:scene3d>
              <a:camera prst="orthographicFront"/>
              <a:lightRig rig="flat" dir="t"/>
            </a:scene3d>
          </p:grpSpPr>
          <p:sp>
            <p:nvSpPr>
              <p:cNvPr id="19" name="Rounded Rectangle 18"/>
              <p:cNvSpPr/>
              <p:nvPr/>
            </p:nvSpPr>
            <p:spPr>
              <a:xfrm>
                <a:off x="0" y="2567712"/>
                <a:ext cx="4968552" cy="995285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20" name="Rounded Rectangle 4">
                <a:hlinkClick r:id="rId4" action="ppaction://hlinksldjump"/>
              </p:cNvPr>
              <p:cNvSpPr/>
              <p:nvPr/>
            </p:nvSpPr>
            <p:spPr>
              <a:xfrm>
                <a:off x="144016" y="2616298"/>
                <a:ext cx="4871380" cy="89811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trải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nghiệm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CFE72F4-573C-4B73-B6C3-2AD0C3ACE2F7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3185160" y="3429000"/>
              <a:ext cx="1186076" cy="13258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79705"/>
            <a:ext cx="11185525" cy="5143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charset="0"/>
                <a:cs typeface="Times New Roman" panose="02020603050405020304" pitchFamily="18" charset="0"/>
              </a:rPr>
              <a:t>  </a:t>
            </a:r>
            <a:r>
              <a:rPr lang="vi-VN" altLang="en-US" sz="3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charset="0"/>
                <a:cs typeface="Times New Roman" panose="02020603050405020304" pitchFamily="18" charset="0"/>
              </a:rPr>
              <a:t>Góc xem: </a:t>
            </a:r>
            <a:r>
              <a:rPr lang="en-US" sz="3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charset="0"/>
                <a:cs typeface="Times New Roman" panose="02020603050405020304" pitchFamily="18" charset="0"/>
              </a:rPr>
              <a:t>Xem đoạn phim và </a:t>
            </a:r>
            <a:r>
              <a:rPr lang="vi-VN" altLang="en-US" sz="3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charset="0"/>
                <a:cs typeface="Times New Roman" panose="02020603050405020304" pitchFamily="18" charset="0"/>
              </a:rPr>
              <a:t>trả lời các câu hỏi trong phiếu học tập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02920" y="1181100"/>
            <a:ext cx="11419840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Sốt xuất huyết là bệnh do vi rút nào gây ra? </a:t>
            </a:r>
          </a:p>
          <a:p>
            <a:pPr algn="l"/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(Khoanh vào chữ cái đặt trước câu trả lời đúng)</a:t>
            </a:r>
          </a:p>
          <a:p>
            <a:pPr algn="l"/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a/ Vi rút HP           b/ Vi rút Dengue                   c/ Vi rút Corona</a:t>
            </a:r>
          </a:p>
          <a:p>
            <a:pPr algn="l"/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Bệnh sốt xuất huyết lây truyền từ người bệnh sang người lành  bằng cách nào?</a:t>
            </a:r>
          </a:p>
          <a:p>
            <a:pPr algn="l"/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Điền từ thích hợp vào chỗ chấm ... để hoàn thành sơ đồ vòng đời của muỗi vằn.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0980" y="4411345"/>
            <a:ext cx="1588770" cy="6184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/>
              <a:t>...................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01615" y="5967095"/>
            <a:ext cx="1588770" cy="6489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/>
              <a:t>.................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95640" y="5223510"/>
            <a:ext cx="1811020" cy="603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/>
              <a:t>....................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04745" y="5223510"/>
            <a:ext cx="1588770" cy="603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Muỗi</a:t>
            </a:r>
          </a:p>
        </p:txBody>
      </p:sp>
      <p:sp>
        <p:nvSpPr>
          <p:cNvPr id="26" name="Arc 25"/>
          <p:cNvSpPr/>
          <p:nvPr/>
        </p:nvSpPr>
        <p:spPr>
          <a:xfrm>
            <a:off x="4667885" y="4601845"/>
            <a:ext cx="4416425" cy="1077595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rot="5400000">
            <a:off x="6486525" y="3695700"/>
            <a:ext cx="780415" cy="441579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10800000">
            <a:off x="3248660" y="5388610"/>
            <a:ext cx="4095750" cy="920115"/>
          </a:xfrm>
          <a:prstGeom prst="arc">
            <a:avLst>
              <a:gd name="adj1" fmla="val 16200000"/>
              <a:gd name="adj2" fmla="val 2146283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16200000">
            <a:off x="4683760" y="3165475"/>
            <a:ext cx="1225550" cy="4097020"/>
          </a:xfrm>
          <a:prstGeom prst="arc">
            <a:avLst>
              <a:gd name="adj1" fmla="val 16200000"/>
              <a:gd name="adj2" fmla="val 17291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4891" y="342265"/>
            <a:ext cx="6711949" cy="762000"/>
          </a:xfrm>
          <a:solidFill>
            <a:schemeClr val="lt1">
              <a:alpha val="7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 THEO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A94C27A-D03F-4D36-9170-0EF9F02E31BE}"/>
              </a:ext>
            </a:extLst>
          </p:cNvPr>
          <p:cNvSpPr txBox="1">
            <a:spLocks/>
          </p:cNvSpPr>
          <p:nvPr/>
        </p:nvSpPr>
        <p:spPr>
          <a:xfrm>
            <a:off x="914400" y="2817086"/>
            <a:ext cx="2270760" cy="1223828"/>
          </a:xfrm>
          <a:prstGeom prst="rect">
            <a:avLst/>
          </a:prstGeom>
          <a:solidFill>
            <a:srgbClr val="FFC000">
              <a:alpha val="74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dk1"/>
                </a:solidFill>
                <a:effectLst>
                  <a:reflection blurRad="12700" stA="48000" endA="300" endPos="55000" dir="5400000" sy="-90000" algn="bl" rotWithShape="0"/>
                </a:effectLst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 3 GÓC </a:t>
            </a:r>
            <a:endParaRPr lang="vi-VN" altLang="en-US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37F4A2-EECB-4D90-8F88-A98EF5945A56}"/>
              </a:ext>
            </a:extLst>
          </p:cNvPr>
          <p:cNvGrpSpPr/>
          <p:nvPr/>
        </p:nvGrpSpPr>
        <p:grpSpPr>
          <a:xfrm>
            <a:off x="3185160" y="1547768"/>
            <a:ext cx="6199078" cy="1881232"/>
            <a:chOff x="3185160" y="1547768"/>
            <a:chExt cx="6199078" cy="1881232"/>
          </a:xfrm>
        </p:grpSpPr>
        <p:grpSp>
          <p:nvGrpSpPr>
            <p:cNvPr id="12" name="Group 11"/>
            <p:cNvGrpSpPr/>
            <p:nvPr/>
          </p:nvGrpSpPr>
          <p:grpSpPr>
            <a:xfrm>
              <a:off x="4415686" y="1547768"/>
              <a:ext cx="4968552" cy="970741"/>
              <a:chOff x="0" y="144016"/>
              <a:chExt cx="4968552" cy="970741"/>
            </a:xfrm>
            <a:scene3d>
              <a:camera prst="orthographicFront"/>
              <a:lightRig rig="flat" dir="t"/>
            </a:scene3d>
          </p:grpSpPr>
          <p:sp>
            <p:nvSpPr>
              <p:cNvPr id="13" name="Rounded Rectangle 12"/>
              <p:cNvSpPr/>
              <p:nvPr/>
            </p:nvSpPr>
            <p:spPr>
              <a:xfrm>
                <a:off x="0" y="144016"/>
                <a:ext cx="4968552" cy="970741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4" name="Rounded Rectangle 4">
                <a:hlinkClick r:id="rId2" action="ppaction://hlinksldjump"/>
              </p:cNvPr>
              <p:cNvSpPr/>
              <p:nvPr/>
            </p:nvSpPr>
            <p:spPr>
              <a:xfrm>
                <a:off x="25163" y="191404"/>
                <a:ext cx="4873776" cy="87596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78B3C5C-19C2-4750-B1F3-79BEC8DACC08}"/>
                </a:ext>
              </a:extLst>
            </p:cNvPr>
            <p:cNvCxnSpPr>
              <a:stCxn id="21" idx="3"/>
              <a:endCxn id="13" idx="1"/>
            </p:cNvCxnSpPr>
            <p:nvPr/>
          </p:nvCxnSpPr>
          <p:spPr>
            <a:xfrm flipV="1">
              <a:off x="3185160" y="2033139"/>
              <a:ext cx="1230526" cy="13958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6B97B-20E5-4086-8C02-8724DD6ADD82}"/>
              </a:ext>
            </a:extLst>
          </p:cNvPr>
          <p:cNvGrpSpPr/>
          <p:nvPr/>
        </p:nvGrpSpPr>
        <p:grpSpPr>
          <a:xfrm>
            <a:off x="3209925" y="2980336"/>
            <a:ext cx="6246068" cy="1000717"/>
            <a:chOff x="3209925" y="2980336"/>
            <a:chExt cx="6246068" cy="1000717"/>
          </a:xfrm>
        </p:grpSpPr>
        <p:grpSp>
          <p:nvGrpSpPr>
            <p:cNvPr id="15" name="Group 14"/>
            <p:cNvGrpSpPr/>
            <p:nvPr/>
          </p:nvGrpSpPr>
          <p:grpSpPr>
            <a:xfrm>
              <a:off x="4487441" y="2980336"/>
              <a:ext cx="4968552" cy="1000717"/>
              <a:chOff x="0" y="1411357"/>
              <a:chExt cx="4968552" cy="1000717"/>
            </a:xfrm>
            <a:scene3d>
              <a:camera prst="orthographicFront"/>
              <a:lightRig rig="flat" dir="t"/>
            </a:scene3d>
          </p:grpSpPr>
          <p:sp>
            <p:nvSpPr>
              <p:cNvPr id="16" name="Rounded Rectangle 15"/>
              <p:cNvSpPr/>
              <p:nvPr/>
            </p:nvSpPr>
            <p:spPr>
              <a:xfrm>
                <a:off x="0" y="1411357"/>
                <a:ext cx="4968552" cy="1000717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7" name="Rounded Rectangle 4">
                <a:hlinkClick r:id="rId3" action="ppaction://hlinksldjump"/>
              </p:cNvPr>
              <p:cNvSpPr/>
              <p:nvPr/>
            </p:nvSpPr>
            <p:spPr>
              <a:xfrm>
                <a:off x="72981" y="1460208"/>
                <a:ext cx="4870850" cy="9030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đọc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A40BF58-4B91-461D-9DE3-60065FBBCBAF}"/>
                </a:ext>
              </a:extLst>
            </p:cNvPr>
            <p:cNvCxnSpPr>
              <a:cxnSpLocks/>
            </p:cNvCxnSpPr>
            <p:nvPr/>
          </p:nvCxnSpPr>
          <p:spPr>
            <a:xfrm>
              <a:off x="3209925" y="3429000"/>
              <a:ext cx="1186076" cy="516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70F2E6-BE41-4670-AF83-C5DD7D4DA9AC}"/>
              </a:ext>
            </a:extLst>
          </p:cNvPr>
          <p:cNvGrpSpPr/>
          <p:nvPr/>
        </p:nvGrpSpPr>
        <p:grpSpPr>
          <a:xfrm>
            <a:off x="3185160" y="3429000"/>
            <a:ext cx="6222826" cy="1969097"/>
            <a:chOff x="3185160" y="3429000"/>
            <a:chExt cx="6222826" cy="1969097"/>
          </a:xfrm>
        </p:grpSpPr>
        <p:grpSp>
          <p:nvGrpSpPr>
            <p:cNvPr id="18" name="Group 17"/>
            <p:cNvGrpSpPr/>
            <p:nvPr/>
          </p:nvGrpSpPr>
          <p:grpSpPr>
            <a:xfrm>
              <a:off x="4392590" y="4402812"/>
              <a:ext cx="5015396" cy="995285"/>
              <a:chOff x="0" y="2567712"/>
              <a:chExt cx="5015396" cy="995285"/>
            </a:xfrm>
            <a:scene3d>
              <a:camera prst="orthographicFront"/>
              <a:lightRig rig="flat" dir="t"/>
            </a:scene3d>
          </p:grpSpPr>
          <p:sp>
            <p:nvSpPr>
              <p:cNvPr id="19" name="Rounded Rectangle 18"/>
              <p:cNvSpPr/>
              <p:nvPr/>
            </p:nvSpPr>
            <p:spPr>
              <a:xfrm>
                <a:off x="0" y="2567712"/>
                <a:ext cx="4968552" cy="995285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20" name="Rounded Rectangle 4">
                <a:hlinkClick r:id="rId4" action="ppaction://hlinksldjump"/>
              </p:cNvPr>
              <p:cNvSpPr/>
              <p:nvPr/>
            </p:nvSpPr>
            <p:spPr>
              <a:xfrm>
                <a:off x="144016" y="2616298"/>
                <a:ext cx="4871380" cy="89811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60020" tIns="160020" rIns="160020" bIns="16002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trải</a:t>
                </a:r>
                <a:r>
                  <a:rPr lang="en-US" sz="4200" kern="1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kern="12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nghiệm</a:t>
                </a:r>
                <a:endParaRPr lang="en-US" sz="42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CFE72F4-573C-4B73-B6C3-2AD0C3ACE2F7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3185160" y="3429000"/>
              <a:ext cx="1186076" cy="13258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06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780" y="166370"/>
            <a:ext cx="11883390" cy="4525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đọc: Đ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ọc thông tin </a:t>
            </a:r>
            <a:r>
              <a:rPr lang="vi-VN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các </a:t>
            </a:r>
            <a:r>
              <a:rPr lang="vi-V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sau: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2870" y="1061720"/>
            <a:ext cx="10154920" cy="5048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Dấu hiệu nhận biết bệnh Sốt xuất huyết?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0258" y="1946275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ounded Rectangle 6"/>
          <p:cNvSpPr/>
          <p:nvPr/>
        </p:nvSpPr>
        <p:spPr>
          <a:xfrm>
            <a:off x="6520215" y="435483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ounded Rectangle 7"/>
          <p:cNvSpPr/>
          <p:nvPr/>
        </p:nvSpPr>
        <p:spPr>
          <a:xfrm>
            <a:off x="6537713" y="2376035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ounded Rectangle 8"/>
          <p:cNvSpPr/>
          <p:nvPr/>
        </p:nvSpPr>
        <p:spPr>
          <a:xfrm>
            <a:off x="510258" y="272796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ounded Rectangle 9"/>
          <p:cNvSpPr/>
          <p:nvPr/>
        </p:nvSpPr>
        <p:spPr>
          <a:xfrm>
            <a:off x="510258" y="3628390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ounded Rectangle 10"/>
          <p:cNvSpPr/>
          <p:nvPr/>
        </p:nvSpPr>
        <p:spPr>
          <a:xfrm>
            <a:off x="510258" y="4543425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ounded Rectangle 12"/>
          <p:cNvSpPr/>
          <p:nvPr/>
        </p:nvSpPr>
        <p:spPr>
          <a:xfrm>
            <a:off x="6537713" y="3318489"/>
            <a:ext cx="527685" cy="527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Flowchart: Preparation 13"/>
          <p:cNvSpPr/>
          <p:nvPr/>
        </p:nvSpPr>
        <p:spPr>
          <a:xfrm>
            <a:off x="1442671" y="1764347"/>
            <a:ext cx="4682659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dữ dội ở vùng trán, hốc mắt</a:t>
            </a:r>
          </a:p>
        </p:txBody>
      </p:sp>
      <p:sp>
        <p:nvSpPr>
          <p:cNvPr id="15" name="Flowchart: Preparation 14"/>
          <p:cNvSpPr/>
          <p:nvPr/>
        </p:nvSpPr>
        <p:spPr>
          <a:xfrm>
            <a:off x="1442671" y="2678720"/>
            <a:ext cx="4682659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Rét run, mặt xanh xao</a:t>
            </a:r>
          </a:p>
        </p:txBody>
      </p:sp>
      <p:sp>
        <p:nvSpPr>
          <p:cNvPr id="16" name="Flowchart: Preparation 15"/>
          <p:cNvSpPr/>
          <p:nvPr/>
        </p:nvSpPr>
        <p:spPr>
          <a:xfrm>
            <a:off x="7202981" y="2239040"/>
            <a:ext cx="4717240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Chán ăn, đau bụng bên trái</a:t>
            </a:r>
          </a:p>
        </p:txBody>
      </p:sp>
      <p:sp>
        <p:nvSpPr>
          <p:cNvPr id="17" name="Flowchart: Preparation 16"/>
          <p:cNvSpPr/>
          <p:nvPr/>
        </p:nvSpPr>
        <p:spPr>
          <a:xfrm>
            <a:off x="7202981" y="3156844"/>
            <a:ext cx="4717240" cy="899795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Chảy máu cam, chảy máu chân răng</a:t>
            </a:r>
          </a:p>
        </p:txBody>
      </p:sp>
      <p:sp>
        <p:nvSpPr>
          <p:cNvPr id="18" name="Flowchart: Preparation 17"/>
          <p:cNvSpPr/>
          <p:nvPr/>
        </p:nvSpPr>
        <p:spPr>
          <a:xfrm>
            <a:off x="1569671" y="3611765"/>
            <a:ext cx="4682659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Sốt cao đột ngột</a:t>
            </a:r>
          </a:p>
        </p:txBody>
      </p:sp>
      <p:sp>
        <p:nvSpPr>
          <p:cNvPr id="19" name="Flowchart: Preparation 18"/>
          <p:cNvSpPr/>
          <p:nvPr/>
        </p:nvSpPr>
        <p:spPr>
          <a:xfrm>
            <a:off x="7202981" y="4262453"/>
            <a:ext cx="4717240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bụng, buồn nôn, vật vã</a:t>
            </a:r>
          </a:p>
        </p:txBody>
      </p:sp>
      <p:sp>
        <p:nvSpPr>
          <p:cNvPr id="20" name="Flowchart: Preparation 19"/>
          <p:cNvSpPr/>
          <p:nvPr/>
        </p:nvSpPr>
        <p:spPr>
          <a:xfrm>
            <a:off x="1569671" y="4542790"/>
            <a:ext cx="4682659" cy="76581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Nổi mẩn, phát ban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853382" y="5600700"/>
            <a:ext cx="10154920" cy="7689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Nêu các cách phòng chống bệnh Sốt xuất huyết?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44&quot;/&gt;&lt;/object&gt;&lt;object type=&quot;3&quot; unique_id=&quot;10005&quot;&gt;&lt;property id=&quot;20148&quot; value=&quot;5&quot;/&gt;&lt;property id=&quot;20300&quot; value=&quot;Slide 4&quot;/&gt;&lt;property id=&quot;20307&quot; value=&quot;347&quot;/&gt;&lt;/object&gt;&lt;object type=&quot;3&quot; unique_id=&quot;10006&quot;&gt;&lt;property id=&quot;20148&quot; value=&quot;5&quot;/&gt;&lt;property id=&quot;20300&quot; value=&quot;Slide 5 - &amp;quot;  MỤC TIÊU BÀI HỌC  &amp;quot;&quot;/&gt;&lt;property id=&quot;20307&quot; value=&quot;443&quot;/&gt;&lt;/object&gt;&lt;object type=&quot;3&quot; unique_id=&quot;10007&quot;&gt;&lt;property id=&quot;20148&quot; value=&quot;5&quot;/&gt;&lt;property id=&quot;20300&quot; value=&quot;Slide 6 - &amp;quot;HOẠT ĐỘNG THEO GÓC &amp;quot;&quot;/&gt;&lt;property id=&quot;20307&quot; value=&quot;456&quot;/&gt;&lt;/object&gt;&lt;object type=&quot;3&quot; unique_id=&quot;10008&quot;&gt;&lt;property id=&quot;20148&quot; value=&quot;5&quot;/&gt;&lt;property id=&quot;20300&quot; value=&quot;Slide 7&quot;/&gt;&lt;property id=&quot;20307&quot; value=&quot;453&quot;/&gt;&lt;/object&gt;&lt;object type=&quot;3&quot; unique_id=&quot;10009&quot;&gt;&lt;property id=&quot;20148&quot; value=&quot;5&quot;/&gt;&lt;property id=&quot;20300&quot; value=&quot;Slide 8 - &amp;quot;HOẠT ĐỘNG THEO GÓC &amp;quot;&quot;/&gt;&lt;property id=&quot;20307&quot; value=&quot;463&quot;/&gt;&lt;/object&gt;&lt;object type=&quot;3&quot; unique_id=&quot;10010&quot;&gt;&lt;property id=&quot;20148&quot; value=&quot;5&quot;/&gt;&lt;property id=&quot;20300&quot; value=&quot;Slide 9&quot;/&gt;&lt;property id=&quot;20307&quot; value=&quot;454&quot;/&gt;&lt;/object&gt;&lt;object type=&quot;3&quot; unique_id=&quot;10011&quot;&gt;&lt;property id=&quot;20148&quot; value=&quot;5&quot;/&gt;&lt;property id=&quot;20300&quot; value=&quot;Slide 10 - &amp;quot;HOẠT ĐỘNG THEO GÓC &amp;quot;&quot;/&gt;&lt;property id=&quot;20307&quot; value=&quot;464&quot;/&gt;&lt;/object&gt;&lt;object type=&quot;3&quot; unique_id=&quot;10012&quot;&gt;&lt;property id=&quot;20148&quot; value=&quot;5&quot;/&gt;&lt;property id=&quot;20300&quot; value=&quot;Slide 11&quot;/&gt;&lt;property id=&quot;20307&quot; value=&quot;455&quot;/&gt;&lt;/object&gt;&lt;object type=&quot;3&quot; unique_id=&quot;10013&quot;&gt;&lt;property id=&quot;20148&quot; value=&quot;5&quot;/&gt;&lt;property id=&quot;20300&quot; value=&quot;Slide 12&quot;/&gt;&lt;property id=&quot;20307&quot; value=&quot;457&quot;/&gt;&lt;/object&gt;&lt;object type=&quot;3&quot; unique_id=&quot;10014&quot;&gt;&lt;property id=&quot;20148&quot; value=&quot;5&quot;/&gt;&lt;property id=&quot;20300&quot; value=&quot;Slide 13&quot;/&gt;&lt;property id=&quot;20307&quot; value=&quot;452&quot;/&gt;&lt;/object&gt;&lt;object type=&quot;3&quot; unique_id=&quot;10015&quot;&gt;&lt;property id=&quot;20148&quot; value=&quot;5&quot;/&gt;&lt;property id=&quot;20300&quot; value=&quot;Slide 14&quot;/&gt;&lt;property id=&quot;20307&quot; value=&quot;467&quot;/&gt;&lt;/object&gt;&lt;object type=&quot;3&quot; unique_id=&quot;10016&quot;&gt;&lt;property id=&quot;20148&quot; value=&quot;5&quot;/&gt;&lt;property id=&quot;20300&quot; value=&quot;Slide 15&quot;/&gt;&lt;property id=&quot;20307&quot; value=&quot;468&quot;/&gt;&lt;/object&gt;&lt;object type=&quot;3&quot; unique_id=&quot;10017&quot;&gt;&lt;property id=&quot;20148&quot; value=&quot;5&quot;/&gt;&lt;property id=&quot;20300&quot; value=&quot;Slide 16&quot;/&gt;&lt;property id=&quot;20307&quot; value=&quot;469&quot;/&gt;&lt;/object&gt;&lt;object type=&quot;3&quot; unique_id=&quot;10018&quot;&gt;&lt;property id=&quot;20148&quot; value=&quot;5&quot;/&gt;&lt;property id=&quot;20300&quot; value=&quot;Slide 17 - &amp;quot;CHIA SẺ NỘI DUNG LÀM VIỆC TẠI CÁC GÓC&amp;quot;&quot;/&gt;&lt;property id=&quot;20307&quot; value=&quot;462&quot;/&gt;&lt;/object&gt;&lt;object type=&quot;3&quot; unique_id=&quot;10019&quot;&gt;&lt;property id=&quot;20148&quot; value=&quot;5&quot;/&gt;&lt;property id=&quot;20300&quot; value=&quot;Slide 18 - &amp;quot;CHIA SẺ NỘI DUNG LÀM VIỆC TẠI GÓC XEM&amp;quot;&quot;/&gt;&lt;property id=&quot;20307&quot; value=&quot;465&quot;/&gt;&lt;/object&gt;&lt;object type=&quot;3&quot; unique_id=&quot;10020&quot;&gt;&lt;property id=&quot;20148&quot; value=&quot;5&quot;/&gt;&lt;property id=&quot;20300&quot; value=&quot;Slide 19 - &amp;quot;GÓC XEM: XEM ĐOẠN PHIM VÀ TRẢ LỜI CÁC CÂU HỎI &amp;quot;&quot;/&gt;&lt;property id=&quot;20307&quot; value=&quot;348&quot;/&gt;&lt;/object&gt;&lt;object type=&quot;3&quot; unique_id=&quot;10021&quot;&gt;&lt;property id=&quot;20148&quot; value=&quot;5&quot;/&gt;&lt;property id=&quot;20300&quot; value=&quot;Slide 20&quot;/&gt;&lt;property id=&quot;20307&quot; value=&quot;431&quot;/&gt;&lt;/object&gt;&lt;object type=&quot;3&quot; unique_id=&quot;10022&quot;&gt;&lt;property id=&quot;20148&quot; value=&quot;5&quot;/&gt;&lt;property id=&quot;20300&quot; value=&quot;Slide 21&quot;/&gt;&lt;property id=&quot;20307&quot; value=&quot;432&quot;/&gt;&lt;/object&gt;&lt;object type=&quot;3&quot; unique_id=&quot;10023&quot;&gt;&lt;property id=&quot;20148&quot; value=&quot;5&quot;/&gt;&lt;property id=&quot;20300&quot; value=&quot;Slide 22&quot;/&gt;&lt;property id=&quot;20307&quot; value=&quot;437&quot;/&gt;&lt;/object&gt;&lt;object type=&quot;3&quot; unique_id=&quot;10024&quot;&gt;&lt;property id=&quot;20148&quot; value=&quot;5&quot;/&gt;&lt;property id=&quot;20300&quot; value=&quot;Slide 23 - &amp;quot;CHIA SẺ NỘI DUNG LÀM VIỆC TẠI GÓC ĐỌC&amp;quot;&quot;/&gt;&lt;property id=&quot;20307&quot; value=&quot;466&quot;/&gt;&lt;/object&gt;&lt;object type=&quot;3&quot; unique_id=&quot;10025&quot;&gt;&lt;property id=&quot;20148&quot; value=&quot;5&quot;/&gt;&lt;property id=&quot;20300&quot; value=&quot;Slide 24&quot;/&gt;&lt;property id=&quot;20307&quot; value=&quot;439&quot;/&gt;&lt;/object&gt;&lt;object type=&quot;3&quot; unique_id=&quot;10026&quot;&gt;&lt;property id=&quot;20148&quot; value=&quot;5&quot;/&gt;&lt;property id=&quot;20300&quot; value=&quot;Slide 25&quot;/&gt;&lt;property id=&quot;20307&quot; value=&quot;459&quot;/&gt;&lt;/object&gt;&lt;object type=&quot;3&quot; unique_id=&quot;10027&quot;&gt;&lt;property id=&quot;20148&quot; value=&quot;5&quot;/&gt;&lt;property id=&quot;20300&quot; value=&quot;Slide 26 - &amp;quot;Các cách PHÒNG BỆNH SỐT XUẤT HUYẾT&amp;quot;&quot;/&gt;&lt;property id=&quot;20307&quot; value=&quot;349&quot;/&gt;&lt;/object&gt;&lt;object type=&quot;3&quot; unique_id=&quot;10028&quot;&gt;&lt;property id=&quot;20148&quot; value=&quot;5&quot;/&gt;&lt;property id=&quot;20300&quot; value=&quot;Slide 27 - &amp;quot;CÁC CÁCH PHÒNG BỆNH SỐT XUẤT HUYẾT&amp;quot;&quot;/&gt;&lt;property id=&quot;20307&quot; value=&quot;445&quot;/&gt;&lt;/object&gt;&lt;object type=&quot;3&quot; unique_id=&quot;10029&quot;&gt;&lt;property id=&quot;20148&quot; value=&quot;5&quot;/&gt;&lt;property id=&quot;20300&quot; value=&quot;Slide 28&quot;/&gt;&lt;property id=&quot;20307&quot; value=&quot;350&quot;/&gt;&lt;/object&gt;&lt;object type=&quot;3&quot; unique_id=&quot;10030&quot;&gt;&lt;property id=&quot;20148&quot; value=&quot;5&quot;/&gt;&lt;property id=&quot;20300&quot; value=&quot;Slide 29&quot;/&gt;&lt;property id=&quot;20307&quot; value=&quot;460&quot;/&gt;&lt;/object&gt;&lt;object type=&quot;3&quot; unique_id=&quot;10031&quot;&gt;&lt;property id=&quot;20148&quot; value=&quot;5&quot;/&gt;&lt;property id=&quot;20300&quot; value=&quot;Slide 30 - &amp;quot;Các cách PHÒNG BỆNH SỐT XUẤT HUYẾT&amp;quot;&quot;/&gt;&lt;property id=&quot;20307&quot; value=&quot;461&quot;/&gt;&lt;/object&gt;&lt;object type=&quot;3&quot; unique_id=&quot;10032&quot;&gt;&lt;property id=&quot;20148&quot; value=&quot;5&quot;/&gt;&lt;property id=&quot;20300&quot; value=&quot;Slide 31&quot;/&gt;&lt;property id=&quot;20307&quot; value=&quot;435&quot;/&gt;&lt;/object&gt;&lt;object type=&quot;3&quot; unique_id=&quot;10127&quot;&gt;&lt;property id=&quot;20148&quot; value=&quot;5&quot;/&gt;&lt;property id=&quot;20300&quot; value=&quot;Slide 3&quot;/&gt;&lt;property id=&quot;20307&quot; value=&quot;470&quot;/&gt;&lt;/object&gt;&lt;object type=&quot;3&quot; unique_id=&quot;10225&quot;&gt;&lt;property id=&quot;20148&quot; value=&quot;5&quot;/&gt;&lt;property id=&quot;20300&quot; value=&quot;Slide 2&quot;/&gt;&lt;property id=&quot;20307&quot; value=&quot;471&quot;/&gt;&lt;/object&gt;&lt;/object&gt;&lt;object type=&quot;8&quot; unique_id=&quot;1006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689</TotalTime>
  <Words>923</Words>
  <Application>Microsoft Office PowerPoint</Application>
  <PresentationFormat>Widescreen</PresentationFormat>
  <Paragraphs>132</Paragraphs>
  <Slides>31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Franklin Gothic Book</vt:lpstr>
      <vt:lpstr>Franklin Gothic Medium</vt:lpstr>
      <vt:lpstr>Tahoma</vt:lpstr>
      <vt:lpstr>Times New Roman</vt:lpstr>
      <vt:lpstr>Wingdings 2</vt:lpstr>
      <vt:lpstr>Trek</vt:lpstr>
      <vt:lpstr>PowerPoint Presentation</vt:lpstr>
      <vt:lpstr>PowerPoint Presentation</vt:lpstr>
      <vt:lpstr>PowerPoint Presentation</vt:lpstr>
      <vt:lpstr>PowerPoint Presentation</vt:lpstr>
      <vt:lpstr>  MỤC TIÊU BÀI HỌC  </vt:lpstr>
      <vt:lpstr>HOẠT ĐỘNG THEO GÓC </vt:lpstr>
      <vt:lpstr>PowerPoint Presentation</vt:lpstr>
      <vt:lpstr>HOẠT ĐỘNG THEO GÓC </vt:lpstr>
      <vt:lpstr>PowerPoint Presentation</vt:lpstr>
      <vt:lpstr>HOẠT ĐỘNG THEO GÓC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CHIA SẺ NỘI DUNG LÀM VIỆC TẠI CÁC GÓC</vt:lpstr>
      <vt:lpstr>CHIA SẺ NỘI DUNG LÀM VIỆC TẠI GÓC XEM</vt:lpstr>
      <vt:lpstr>GÓC XEM: XEM ĐOẠN PHIM VÀ TRẢ LỜI CÁC CÂU HỎI </vt:lpstr>
      <vt:lpstr>PowerPoint Presentation</vt:lpstr>
      <vt:lpstr>PowerPoint Presentation</vt:lpstr>
      <vt:lpstr>PowerPoint Presentation</vt:lpstr>
      <vt:lpstr>CHIA SẺ NỘI DUNG LÀM VIỆC TẠI GÓC ĐỌC</vt:lpstr>
      <vt:lpstr>PowerPoint Presentation</vt:lpstr>
      <vt:lpstr>PowerPoint Presentation</vt:lpstr>
      <vt:lpstr>Các cách PHÒNG BỆNH SỐT XUẤT HUYẾT</vt:lpstr>
      <vt:lpstr>CÁC CÁCH PHÒNG BỆNH SỐT XUẤT HUYẾT</vt:lpstr>
      <vt:lpstr>PowerPoint Presentation</vt:lpstr>
      <vt:lpstr>PowerPoint Presentation</vt:lpstr>
      <vt:lpstr>Các cách PHÒNG BỆNH SỐT XUẤT HUYẾT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ĐẠI HỘI CHI ĐOÀN</dc:title>
  <dc:creator>Admin Windows 8</dc:creator>
  <cp:lastModifiedBy>Admin</cp:lastModifiedBy>
  <cp:revision>199</cp:revision>
  <dcterms:created xsi:type="dcterms:W3CDTF">2019-05-03T08:40:00Z</dcterms:created>
  <dcterms:modified xsi:type="dcterms:W3CDTF">2021-10-21T02:12:42Z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