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media/audio5.wav" ContentType="audio/x-wav"/>
  <Override PartName="/ppt/media/audio6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1" r:id="rId2"/>
  </p:sldMasterIdLst>
  <p:notesMasterIdLst>
    <p:notesMasterId r:id="rId46"/>
  </p:notesMasterIdLst>
  <p:sldIdLst>
    <p:sldId id="291" r:id="rId3"/>
    <p:sldId id="328" r:id="rId4"/>
    <p:sldId id="284" r:id="rId5"/>
    <p:sldId id="285" r:id="rId6"/>
    <p:sldId id="286" r:id="rId7"/>
    <p:sldId id="287" r:id="rId8"/>
    <p:sldId id="288" r:id="rId9"/>
    <p:sldId id="359" r:id="rId10"/>
    <p:sldId id="331" r:id="rId11"/>
    <p:sldId id="330" r:id="rId12"/>
    <p:sldId id="332" r:id="rId13"/>
    <p:sldId id="333" r:id="rId14"/>
    <p:sldId id="336" r:id="rId15"/>
    <p:sldId id="363" r:id="rId16"/>
    <p:sldId id="360" r:id="rId17"/>
    <p:sldId id="361" r:id="rId18"/>
    <p:sldId id="362" r:id="rId19"/>
    <p:sldId id="323" r:id="rId20"/>
    <p:sldId id="334" r:id="rId21"/>
    <p:sldId id="304" r:id="rId22"/>
    <p:sldId id="339" r:id="rId23"/>
    <p:sldId id="340" r:id="rId24"/>
    <p:sldId id="341" r:id="rId25"/>
    <p:sldId id="308" r:id="rId26"/>
    <p:sldId id="312" r:id="rId27"/>
    <p:sldId id="366" r:id="rId28"/>
    <p:sldId id="367" r:id="rId29"/>
    <p:sldId id="368" r:id="rId30"/>
    <p:sldId id="369" r:id="rId31"/>
    <p:sldId id="370" r:id="rId32"/>
    <p:sldId id="371" r:id="rId33"/>
    <p:sldId id="343" r:id="rId34"/>
    <p:sldId id="345" r:id="rId35"/>
    <p:sldId id="344" r:id="rId36"/>
    <p:sldId id="349" r:id="rId37"/>
    <p:sldId id="376" r:id="rId38"/>
    <p:sldId id="326" r:id="rId39"/>
    <p:sldId id="322" r:id="rId40"/>
    <p:sldId id="258" r:id="rId41"/>
    <p:sldId id="262" r:id="rId42"/>
    <p:sldId id="377" r:id="rId43"/>
    <p:sldId id="272" r:id="rId44"/>
    <p:sldId id="321" r:id="rId4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0066"/>
    <a:srgbClr val="73A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20" autoAdjust="0"/>
    <p:restoredTop sz="94660"/>
  </p:normalViewPr>
  <p:slideViewPr>
    <p:cSldViewPr>
      <p:cViewPr>
        <p:scale>
          <a:sx n="84" d="100"/>
          <a:sy n="84" d="100"/>
        </p:scale>
        <p:origin x="-984" y="-3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BABFB-E114-495B-BE30-6E23DB141BD2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7196C-E283-4C2D-BCAF-D1952B5D6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7196C-E283-4C2D-BCAF-D1952B5D63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88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ưu</a:t>
            </a:r>
            <a:r>
              <a:rPr lang="en-US" baseline="0" dirty="0"/>
              <a:t> </a:t>
            </a:r>
            <a:r>
              <a:rPr lang="en-US" baseline="0" dirty="0" err="1"/>
              <a:t>tiên</a:t>
            </a:r>
            <a:r>
              <a:rPr lang="en-US" baseline="0" dirty="0"/>
              <a:t> </a:t>
            </a:r>
            <a:r>
              <a:rPr lang="en-US" baseline="0" dirty="0" err="1"/>
              <a:t>gọi</a:t>
            </a:r>
            <a:r>
              <a:rPr lang="en-US" baseline="0" dirty="0"/>
              <a:t> </a:t>
            </a:r>
            <a:r>
              <a:rPr lang="en-US" baseline="0" dirty="0" err="1"/>
              <a:t>những</a:t>
            </a:r>
            <a:r>
              <a:rPr lang="en-US" baseline="0" dirty="0"/>
              <a:t> </a:t>
            </a:r>
            <a:r>
              <a:rPr lang="en-US" baseline="0" dirty="0" err="1"/>
              <a:t>em</a:t>
            </a:r>
            <a:r>
              <a:rPr lang="en-US" baseline="0" dirty="0"/>
              <a:t> </a:t>
            </a:r>
            <a:r>
              <a:rPr lang="en-US" baseline="0" dirty="0" err="1"/>
              <a:t>chưa</a:t>
            </a:r>
            <a:r>
              <a:rPr lang="en-US" baseline="0" dirty="0"/>
              <a:t> </a:t>
            </a:r>
            <a:r>
              <a:rPr lang="en-US" baseline="0" dirty="0" err="1"/>
              <a:t>đc</a:t>
            </a:r>
            <a:r>
              <a:rPr lang="en-US" baseline="0" dirty="0"/>
              <a:t> </a:t>
            </a:r>
            <a:r>
              <a:rPr lang="en-US" baseline="0" dirty="0" err="1"/>
              <a:t>khen</a:t>
            </a:r>
            <a:r>
              <a:rPr lang="en-US" baseline="0" dirty="0"/>
              <a:t> ở </a:t>
            </a:r>
            <a:r>
              <a:rPr lang="en-US" baseline="0" dirty="0" err="1"/>
              <a:t>BẢNG</a:t>
            </a:r>
            <a:r>
              <a:rPr lang="en-US" baseline="0" dirty="0"/>
              <a:t> </a:t>
            </a:r>
            <a:r>
              <a:rPr lang="en-US" baseline="0" dirty="0" err="1"/>
              <a:t>VÀNG</a:t>
            </a:r>
            <a:r>
              <a:rPr lang="en-US" baseline="0" dirty="0"/>
              <a:t> </a:t>
            </a:r>
            <a:r>
              <a:rPr lang="en-US" baseline="0" dirty="0" err="1"/>
              <a:t>tham</a:t>
            </a:r>
            <a:r>
              <a:rPr lang="en-US" baseline="0" dirty="0"/>
              <a:t> </a:t>
            </a:r>
            <a:r>
              <a:rPr lang="en-US" baseline="0" dirty="0" err="1"/>
              <a:t>gia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: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lì</a:t>
            </a:r>
            <a:r>
              <a:rPr lang="en-US" baseline="0" dirty="0"/>
              <a:t> </a:t>
            </a:r>
            <a:r>
              <a:rPr lang="en-US" baseline="0" dirty="0" err="1"/>
              <a:t>xì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tiền</a:t>
            </a:r>
            <a:r>
              <a:rPr lang="en-US" baseline="0" dirty="0"/>
              <a:t> </a:t>
            </a:r>
            <a:r>
              <a:rPr lang="en-US" baseline="0" dirty="0" err="1"/>
              <a:t>vàng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quy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</a:t>
            </a:r>
            <a:r>
              <a:rPr lang="en-US" baseline="0" dirty="0" err="1"/>
              <a:t>điểm</a:t>
            </a:r>
            <a:r>
              <a:rPr lang="en-US" baseline="0" dirty="0"/>
              <a:t> </a:t>
            </a:r>
            <a:r>
              <a:rPr lang="en-US" baseline="0" dirty="0" err="1"/>
              <a:t>thưởng</a:t>
            </a:r>
            <a:r>
              <a:rPr lang="en-US" baseline="0" dirty="0"/>
              <a:t> ở </a:t>
            </a:r>
            <a:r>
              <a:rPr lang="en-US" baseline="0" dirty="0" err="1"/>
              <a:t>ClassDojo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2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nhỏ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biến</a:t>
            </a:r>
            <a:r>
              <a:rPr lang="en-US" baseline="0" dirty="0"/>
              <a:t> </a:t>
            </a:r>
            <a:r>
              <a:rPr lang="en-US" baseline="0" dirty="0" err="1"/>
              <a:t>mất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lì</a:t>
            </a:r>
            <a:r>
              <a:rPr lang="en-US" baseline="0" dirty="0"/>
              <a:t> </a:t>
            </a:r>
            <a:r>
              <a:rPr lang="en-US" baseline="0" dirty="0" err="1"/>
              <a:t>xì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endParaRPr lang="en-US" baseline="0" dirty="0"/>
          </a:p>
          <a:p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hết</a:t>
            </a:r>
            <a:r>
              <a:rPr lang="en-US" baseline="0" dirty="0"/>
              <a:t> 6 </a:t>
            </a:r>
            <a:r>
              <a:rPr lang="en-US" baseline="0" dirty="0" err="1"/>
              <a:t>câu</a:t>
            </a:r>
            <a:r>
              <a:rPr lang="en-US" baseline="0" dirty="0"/>
              <a:t> –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mèo</a:t>
            </a:r>
            <a:r>
              <a:rPr lang="en-US" baseline="0" dirty="0"/>
              <a:t> </a:t>
            </a:r>
            <a:r>
              <a:rPr lang="en-US" baseline="0" dirty="0" err="1"/>
              <a:t>thần</a:t>
            </a:r>
            <a:r>
              <a:rPr lang="en-US" baseline="0" dirty="0"/>
              <a:t> </a:t>
            </a:r>
            <a:r>
              <a:rPr lang="en-US" baseline="0" dirty="0" err="1"/>
              <a:t>tài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slide </a:t>
            </a:r>
            <a:r>
              <a:rPr lang="en-US" baseline="0" dirty="0" err="1"/>
              <a:t>cuối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7196C-E283-4C2D-BCAF-D1952B5D638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60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1: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2: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lì</a:t>
            </a:r>
            <a:r>
              <a:rPr lang="en-US" baseline="0" dirty="0"/>
              <a:t> </a:t>
            </a:r>
            <a:r>
              <a:rPr lang="en-US" baseline="0" dirty="0" err="1"/>
              <a:t>xì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slide </a:t>
            </a:r>
            <a:r>
              <a:rPr lang="en-US" baseline="0"/>
              <a:t>đầu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7196C-E283-4C2D-BCAF-D1952B5D638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211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7196C-E283-4C2D-BCAF-D1952B5D63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50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79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63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1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 rot="-584">
            <a:off x="2807100" y="3450043"/>
            <a:ext cx="3529800" cy="355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914300" y="1123900"/>
            <a:ext cx="5315400" cy="1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 b="0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3033450" y="2717488"/>
            <a:ext cx="30771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Merienda One"/>
              <a:buNone/>
              <a:defRPr sz="3000">
                <a:solidFill>
                  <a:schemeClr val="accent5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Merienda One"/>
              <a:buNone/>
              <a:defRPr sz="3000">
                <a:solidFill>
                  <a:schemeClr val="accent5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Merienda One"/>
              <a:buNone/>
              <a:defRPr sz="3000">
                <a:solidFill>
                  <a:schemeClr val="accent5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Merienda One"/>
              <a:buNone/>
              <a:defRPr sz="3000">
                <a:solidFill>
                  <a:schemeClr val="accent5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Merienda One"/>
              <a:buNone/>
              <a:defRPr sz="3000">
                <a:solidFill>
                  <a:schemeClr val="accent5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Merienda One"/>
              <a:buNone/>
              <a:defRPr sz="3000">
                <a:solidFill>
                  <a:schemeClr val="accent5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Merienda One"/>
              <a:buNone/>
              <a:defRPr sz="3000">
                <a:solidFill>
                  <a:schemeClr val="accent5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Merienda One"/>
              <a:buNone/>
              <a:defRPr sz="3000">
                <a:solidFill>
                  <a:schemeClr val="accent5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3000"/>
              <a:buFont typeface="Merienda One"/>
              <a:buNone/>
              <a:defRPr sz="3000">
                <a:solidFill>
                  <a:schemeClr val="accent5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3962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391900" y="3113675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127400" y="1137925"/>
            <a:ext cx="889200" cy="1917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 rot="473">
            <a:off x="2409675" y="3912800"/>
            <a:ext cx="43602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9530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647D4-4793-4F35-A7B8-94C05A0206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347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1AC0C-FEDB-4D1F-8813-4344AEFE9CF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715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F6289-0E50-4E90-91BA-E292AD6D4DF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890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48601-16D3-4D12-A4FE-0B7118C2141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568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09DE2-4DE9-47A7-8D4B-8D1FEE1F051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920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A5F4F-A942-4FAB-8C81-A63CFA5F81D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4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CD894-7C63-4D16-9554-CE800BBCFA6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094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A98BB-32AD-44AD-B606-DA8719242F9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6903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E22BD-4437-4C70-A303-40F22FC8069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7060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C4C2C-2BBD-4C35-9D4E-21D77C562CF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5676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C0E9D-2498-4A87-A841-93646D4A41E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7408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34A33-EB1B-4610-8C6C-E2611122BF7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863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8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00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2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9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58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1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55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3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0911F9F-5508-428F-8972-837AD3F0FF7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-15487"/>
            <a:ext cx="9143999" cy="51589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638C3B5-5CC9-4615-B64E-363BF1749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990894" y="-10930"/>
            <a:ext cx="4495800" cy="9334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0F2CF9D-DBE1-45B3-B073-0912D41026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4343407" y="0"/>
            <a:ext cx="4952994" cy="933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0DF41-5A94-447F-8133-48D51F155CF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50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C9F76B-7018-4AAC-A0ED-A3DC69BC6F44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50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7.xml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9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17" Type="http://schemas.openxmlformats.org/officeDocument/2006/relationships/image" Target="../media/image2.png"/><Relationship Id="rId2" Type="http://schemas.openxmlformats.org/officeDocument/2006/relationships/audio" Target="../media/media1.mp3"/><Relationship Id="rId16" Type="http://schemas.openxmlformats.org/officeDocument/2006/relationships/image" Target="../media/image15.png"/><Relationship Id="rId20" Type="http://schemas.openxmlformats.org/officeDocument/2006/relationships/image" Target="../media/image18.gif"/><Relationship Id="rId1" Type="http://schemas.microsoft.com/office/2007/relationships/media" Target="../media/media1.mp3"/><Relationship Id="rId6" Type="http://schemas.openxmlformats.org/officeDocument/2006/relationships/image" Target="../media/image9.jpeg"/><Relationship Id="rId11" Type="http://schemas.openxmlformats.org/officeDocument/2006/relationships/slide" Target="slide5.xml"/><Relationship Id="rId24" Type="http://schemas.openxmlformats.org/officeDocument/2006/relationships/audio" Target="../media/audio1.wav"/><Relationship Id="rId5" Type="http://schemas.openxmlformats.org/officeDocument/2006/relationships/audio" Target="../media/audio1.wav"/><Relationship Id="rId15" Type="http://schemas.openxmlformats.org/officeDocument/2006/relationships/slide" Target="slide6.xml"/><Relationship Id="rId23" Type="http://schemas.openxmlformats.org/officeDocument/2006/relationships/image" Target="../media/image6.gif"/><Relationship Id="rId10" Type="http://schemas.openxmlformats.org/officeDocument/2006/relationships/image" Target="../media/image12.png"/><Relationship Id="rId19" Type="http://schemas.openxmlformats.org/officeDocument/2006/relationships/image" Target="../media/image1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1.png"/><Relationship Id="rId14" Type="http://schemas.openxmlformats.org/officeDocument/2006/relationships/image" Target="../media/image14.png"/><Relationship Id="rId22" Type="http://schemas.openxmlformats.org/officeDocument/2006/relationships/slide" Target="slide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slide" Target="slide40.xml"/><Relationship Id="rId5" Type="http://schemas.openxmlformats.org/officeDocument/2006/relationships/image" Target="../media/image54.png"/><Relationship Id="rId4" Type="http://schemas.openxmlformats.org/officeDocument/2006/relationships/image" Target="../media/image5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11.png"/><Relationship Id="rId5" Type="http://schemas.openxmlformats.org/officeDocument/2006/relationships/image" Target="../media/image20.png"/><Relationship Id="rId10" Type="http://schemas.openxmlformats.org/officeDocument/2006/relationships/slide" Target="slide3.xml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audio3.wav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11" Type="http://schemas.openxmlformats.org/officeDocument/2006/relationships/image" Target="../media/image61.png"/><Relationship Id="rId5" Type="http://schemas.openxmlformats.org/officeDocument/2006/relationships/audio" Target="../media/audio5.wav"/><Relationship Id="rId10" Type="http://schemas.openxmlformats.org/officeDocument/2006/relationships/image" Target="../media/image60.png"/><Relationship Id="rId4" Type="http://schemas.openxmlformats.org/officeDocument/2006/relationships/audio" Target="../media/audio4.wav"/><Relationship Id="rId9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audio3.wav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11" Type="http://schemas.openxmlformats.org/officeDocument/2006/relationships/image" Target="../media/image61.png"/><Relationship Id="rId5" Type="http://schemas.openxmlformats.org/officeDocument/2006/relationships/audio" Target="../media/audio5.wav"/><Relationship Id="rId10" Type="http://schemas.openxmlformats.org/officeDocument/2006/relationships/image" Target="../media/image60.png"/><Relationship Id="rId4" Type="http://schemas.openxmlformats.org/officeDocument/2006/relationships/audio" Target="../media/audio4.wav"/><Relationship Id="rId9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audio" Target="../media/audio3.wav"/><Relationship Id="rId7" Type="http://schemas.openxmlformats.org/officeDocument/2006/relationships/image" Target="../media/image64.JPG"/><Relationship Id="rId12" Type="http://schemas.openxmlformats.org/officeDocument/2006/relationships/image" Target="../media/image6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60.png"/><Relationship Id="rId5" Type="http://schemas.openxmlformats.org/officeDocument/2006/relationships/audio" Target="../media/audio5.wav"/><Relationship Id="rId15" Type="http://schemas.openxmlformats.org/officeDocument/2006/relationships/image" Target="../media/image65.png"/><Relationship Id="rId10" Type="http://schemas.openxmlformats.org/officeDocument/2006/relationships/image" Target="../media/image59.png"/><Relationship Id="rId4" Type="http://schemas.openxmlformats.org/officeDocument/2006/relationships/audio" Target="../media/audio4.wav"/><Relationship Id="rId9" Type="http://schemas.openxmlformats.org/officeDocument/2006/relationships/image" Target="../media/image58.png"/><Relationship Id="rId1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3.png"/><Relationship Id="rId4" Type="http://schemas.openxmlformats.org/officeDocument/2006/relationships/image" Target="../media/image20.png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5.png"/><Relationship Id="rId4" Type="http://schemas.openxmlformats.org/officeDocument/2006/relationships/image" Target="../media/image20.png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-15487"/>
            <a:ext cx="9143999" cy="51589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207" y="1"/>
            <a:ext cx="2505110" cy="16440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207" y="3155110"/>
            <a:ext cx="2505110" cy="203117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366" y="249106"/>
            <a:ext cx="1928634" cy="19416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863263"/>
            <a:ext cx="2362200" cy="23622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990894" y="-10930"/>
            <a:ext cx="4495800" cy="9334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4343407" y="0"/>
            <a:ext cx="4952994" cy="9334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348" y="1879253"/>
            <a:ext cx="725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 SỬ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THỐNG NHẤT ĐẤT NƯỚC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47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11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1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" y="1047750"/>
            <a:ext cx="7848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vi-V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  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Để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hoàn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thành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thống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nhất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đất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nước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chúng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ta</a:t>
            </a:r>
            <a:r>
              <a:rPr kumimoji="0" lang="vi-VN" altLang="en-US" sz="28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phải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làm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gì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Times New Roman" pitchFamily="18" charset="0"/>
              </a:rPr>
              <a:t>?</a:t>
            </a:r>
            <a:endParaRPr kumimoji="0" lang="vi-VN" sz="1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iCiel Cadena" panose="02000503000000020004" pitchFamily="2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47700" y="2190750"/>
            <a:ext cx="78486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-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Để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hoàn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thành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thống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nhất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đất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nước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chúng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ta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phải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có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Quốc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hội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chung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cho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cả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3000" dirty="0" err="1">
                <a:latin typeface="iCiel Cucho Bold" pitchFamily="50" charset="0"/>
                <a:cs typeface="iCiel Cucho Bold" pitchFamily="50" charset="0"/>
              </a:rPr>
              <a:t>nước</a:t>
            </a:r>
            <a:r>
              <a:rPr lang="vi-VN" altLang="en-US" sz="30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vi-VN" sz="3000" dirty="0">
                <a:latin typeface="iCiel Cucho Bold" pitchFamily="50" charset="0"/>
                <a:cs typeface="iCiel Cucho Bold" pitchFamily="50" charset="0"/>
              </a:rPr>
              <a:t>do nhân dân hai miền Bắc – Nam bầu ra.</a:t>
            </a:r>
            <a:r>
              <a:rPr lang="en-US" altLang="en-US" sz="3000" dirty="0">
                <a:latin typeface="iCiel Cucho Bold" pitchFamily="50" charset="0"/>
                <a:cs typeface="iCiel Cucho Bold" pitchFamily="50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612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1044871"/>
            <a:ext cx="8153400" cy="103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2550"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7541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2113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6685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1257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  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Cuộc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Tổng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tuyển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cử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bầu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cử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Quốc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hội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chung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diễn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ra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vào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ngày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tháng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năm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nào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?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38200" y="2094696"/>
            <a:ext cx="7848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-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Cuộc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Tổng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tuyển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cử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bầu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Quốc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hội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chung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diễn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ra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vào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ngày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25 – 4 -1976.</a:t>
            </a:r>
          </a:p>
        </p:txBody>
      </p:sp>
    </p:spTree>
    <p:extLst>
      <p:ext uri="{BB962C8B-B14F-4D97-AF65-F5344CB8AC3E}">
        <p14:creationId xmlns:p14="http://schemas.microsoft.com/office/powerpoint/2010/main" val="128516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638300" y="731841"/>
            <a:ext cx="6324600" cy="83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20" tIns="45609" rIns="91220" bIns="45609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2" charset="0"/>
              </a:rPr>
              <a:t>Thảo</a:t>
            </a:r>
            <a:r>
              <a:rPr kumimoji="0" lang="en-US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2" charset="0"/>
              </a:rPr>
              <a:t> </a:t>
            </a:r>
            <a:r>
              <a:rPr kumimoji="0" lang="en-US" alt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2" charset="0"/>
              </a:rPr>
              <a:t>luận</a:t>
            </a:r>
            <a:r>
              <a:rPr kumimoji="0" lang="en-US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2" charset="0"/>
              </a:rPr>
              <a:t> </a:t>
            </a:r>
            <a:r>
              <a:rPr kumimoji="0" lang="en-US" alt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2" charset="0"/>
              </a:rPr>
              <a:t>nhóm</a:t>
            </a:r>
            <a:endParaRPr kumimoji="0" lang="en-US" altLang="en-US" sz="4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Ciel Cadena" panose="02000503000000020004" pitchFamily="2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809750"/>
            <a:ext cx="9296400" cy="3048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Nhóm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1: </a:t>
            </a:r>
            <a:r>
              <a:rPr lang="vi-VN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Mô tả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lại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cuộc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bầu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cử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ở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Hà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Nội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en-US" altLang="en-US" b="1" dirty="0">
              <a:solidFill>
                <a:srgbClr val="002060"/>
              </a:solidFill>
              <a:latin typeface="iCiel Cucho Bold" pitchFamily="50" charset="0"/>
              <a:cs typeface="iCiel Cucho Bold" pitchFamily="50" charset="0"/>
            </a:endParaRP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Nhóm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2: </a:t>
            </a:r>
            <a:r>
              <a:rPr lang="vi-VN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Mô tả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lại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cuộc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bầu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cử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ở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Sài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Gòn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.</a:t>
            </a:r>
          </a:p>
          <a:p>
            <a:pPr marL="82550" indent="0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endParaRPr lang="en-US" altLang="en-US" b="1" dirty="0">
              <a:solidFill>
                <a:srgbClr val="002060"/>
              </a:solidFill>
              <a:latin typeface="iCiel Cucho Bold" pitchFamily="50" charset="0"/>
              <a:cs typeface="iCiel Cucho Bold" pitchFamily="50" charset="0"/>
            </a:endParaRP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Nhóm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3: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Nói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về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cuộc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bầu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cử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ở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các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địa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phương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khác</a:t>
            </a:r>
            <a:r>
              <a:rPr lang="en-US" altLang="en-US" b="1" dirty="0">
                <a:solidFill>
                  <a:srgbClr val="002060"/>
                </a:solidFill>
                <a:latin typeface="iCiel Cucho Bold" pitchFamily="50" charset="0"/>
                <a:cs typeface="iCiel Cucho Bold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465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553200" y="1391572"/>
            <a:ext cx="2455200" cy="2360357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Hà Nội 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bỏ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VI. </a:t>
            </a:r>
          </a:p>
        </p:txBody>
      </p:sp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400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2609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ED80238D-6B79-43C7-A518-B347165E0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400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553200" y="819150"/>
            <a:ext cx="2455200" cy="3885278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sz="2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dân</a:t>
            </a:r>
            <a:r>
              <a:rPr lang="vi-VN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phường Điện Biên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quận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Ba Đình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lang="en-US" sz="2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Hà Nội 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bỏ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VI. </a:t>
            </a:r>
          </a:p>
        </p:txBody>
      </p:sp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2964" y="0"/>
            <a:ext cx="642376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07900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ED80238D-6B79-43C7-A518-B347165E0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400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553200" y="972472"/>
            <a:ext cx="2455200" cy="3198557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quận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6,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VI. </a:t>
            </a:r>
          </a:p>
        </p:txBody>
      </p:sp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2964" y="0"/>
            <a:ext cx="642376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6328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ED80238D-6B79-43C7-A518-B347165E0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400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553200" y="1200611"/>
            <a:ext cx="2455200" cy="2742278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Thành </a:t>
            </a:r>
            <a:r>
              <a:rPr lang="en-US" sz="2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Huế 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bỏ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VI. </a:t>
            </a:r>
          </a:p>
        </p:txBody>
      </p:sp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2964" y="0"/>
            <a:ext cx="642376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2688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ED80238D-6B79-43C7-A518-B347165E0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400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553200" y="1428981"/>
            <a:ext cx="2455200" cy="2285539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Tây Nguyên </a:t>
            </a: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bỏ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VI. </a:t>
            </a:r>
          </a:p>
        </p:txBody>
      </p:sp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2964" y="0"/>
            <a:ext cx="642376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8582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ỷ niệm 42 năm ngày Tổng tuyển cử bầu Quốc hội của nước Việt Nam thống nhất  (25-4-1976 - 25-4-2018) Ngày 30/4/1975, cuộc kháng chiến chống Mỹ, cứu nước  của nhân dân toàn thắng, miền Nam hoàn toàn giải phóng, đất nước thống nhất  nhưng ở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65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 rot="-584">
            <a:off x="143356" y="3563114"/>
            <a:ext cx="8991568" cy="1303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  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Vì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ngày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này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là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ngày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nhân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dân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ta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hoàn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thành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sự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nghiệp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thống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nhất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đất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nước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sau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bao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nhiêu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năm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dài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chiến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tranh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hi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sinh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gian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latin typeface="iCiel Cucho Bold" pitchFamily="50" charset="0"/>
                <a:cs typeface="iCiel Cucho Bold" pitchFamily="50" charset="0"/>
              </a:rPr>
              <a:t>khổ</a:t>
            </a:r>
            <a:r>
              <a:rPr lang="en-US" sz="2800" b="1" dirty="0">
                <a:latin typeface="iCiel Cucho Bold" pitchFamily="50" charset="0"/>
                <a:cs typeface="iCiel Cucho Bold" pitchFamily="50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-1" y="2475696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028700" algn="l"/>
              </a:tabLst>
            </a:pPr>
            <a:r>
              <a:rPr lang="pt-BR" sz="2800" b="1" dirty="0">
                <a:solidFill>
                  <a:srgbClr val="C00000"/>
                </a:solidFill>
                <a:latin typeface="iCiel Cadena" panose="02000503000000020004" pitchFamily="2" charset="0"/>
                <a:ea typeface="Times New Roman"/>
                <a:cs typeface="iCiel Cucho Bold" pitchFamily="50" charset="0"/>
              </a:rPr>
              <a:t>      Vì sao nói ngày 25 - 4 - 1976 là ngày vui nhất của nhân dân ta?</a:t>
            </a:r>
            <a:endParaRPr lang="vi-VN" sz="2800" b="1" dirty="0">
              <a:solidFill>
                <a:srgbClr val="C00000"/>
              </a:solidFill>
              <a:effectLst/>
              <a:latin typeface="iCiel Cadena" panose="02000503000000020004" pitchFamily="2" charset="0"/>
              <a:ea typeface="Times New Roman"/>
              <a:cs typeface="iCiel Cucho Bold" pitchFamily="50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676834" y="304800"/>
            <a:ext cx="5562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Cuộc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bầu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cử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thu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quả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gì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?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>
          <a:xfrm>
            <a:off x="229865" y="1276348"/>
            <a:ext cx="8153400" cy="1295400"/>
          </a:xfrm>
        </p:spPr>
        <p:txBody>
          <a:bodyPr>
            <a:normAutofit fontScale="92500"/>
          </a:bodyPr>
          <a:lstStyle/>
          <a:p>
            <a:pPr marL="0" indent="0" eaLnBrk="1" hangingPunct="1">
              <a:lnSpc>
                <a:spcPts val="4300"/>
              </a:lnSpc>
              <a:buNone/>
            </a:pPr>
            <a:r>
              <a:rPr lang="vi-VN" altLang="en-US" sz="2800" b="1" dirty="0">
                <a:latin typeface="iCiel Cucho Bold" pitchFamily="50" charset="0"/>
                <a:cs typeface="iCiel Cucho Bold" pitchFamily="50" charset="0"/>
              </a:rPr>
              <a:t>    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Đến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chiều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ngày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25/4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cuộc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bầu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cử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kết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thúc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tốt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vi-VN" altLang="en-US" sz="2800" b="1" dirty="0">
                <a:latin typeface="iCiel Cucho Bold" pitchFamily="50" charset="0"/>
                <a:cs typeface="iCiel Cucho Bold" pitchFamily="50" charset="0"/>
              </a:rPr>
              <a:t>đẹp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,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cả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n</a:t>
            </a:r>
            <a:r>
              <a:rPr lang="vi-VN" altLang="en-US" sz="2800" b="1" dirty="0">
                <a:latin typeface="iCiel Cucho Bold" pitchFamily="50" charset="0"/>
                <a:cs typeface="iCiel Cucho Bold" pitchFamily="50" charset="0"/>
              </a:rPr>
              <a:t>ướ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c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có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98,8 %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tổng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số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cử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 tri </a:t>
            </a:r>
            <a:r>
              <a:rPr lang="vi-VN" altLang="en-US" sz="2800" b="1" dirty="0">
                <a:latin typeface="iCiel Cucho Bold" pitchFamily="50" charset="0"/>
                <a:cs typeface="iCiel Cucho Bold" pitchFamily="50" charset="0"/>
              </a:rPr>
              <a:t>đ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i </a:t>
            </a:r>
            <a:r>
              <a:rPr lang="en-US" altLang="en-US" sz="2800" b="1" dirty="0" err="1">
                <a:latin typeface="iCiel Cucho Bold" pitchFamily="50" charset="0"/>
                <a:cs typeface="iCiel Cucho Bold" pitchFamily="50" charset="0"/>
              </a:rPr>
              <a:t>bầu</a:t>
            </a:r>
            <a:r>
              <a:rPr lang="en-US" altLang="en-US" sz="2800" b="1" dirty="0">
                <a:latin typeface="iCiel Cucho Bold" pitchFamily="50" charset="0"/>
                <a:cs typeface="iCiel Cucho Bold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461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8" grpId="0"/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49C3379-0646-45A3-9C46-56317C564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" y="-4430"/>
            <a:ext cx="9143999" cy="51589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42778B4-4ED1-490F-9B11-0CA8B40F5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207" y="1"/>
            <a:ext cx="2505110" cy="16440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B6BE06A-EAC0-4CAC-B0C4-77964E2DF8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366" y="249106"/>
            <a:ext cx="1928634" cy="19416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AFCD563-AABE-4340-B756-74027E2A54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76200" y="-19050"/>
            <a:ext cx="4495800" cy="933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2DF2D43-A653-4F78-BD99-7C69377179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4343407" y="0"/>
            <a:ext cx="4952994" cy="9334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84970" y="1728357"/>
            <a:ext cx="5342685" cy="1323215"/>
          </a:xfrm>
          <a:prstGeom prst="rect">
            <a:avLst/>
          </a:prstGeom>
        </p:spPr>
        <p:txBody>
          <a:bodyPr wrap="none" lIns="91220" tIns="45609" rIns="91220" bIns="45609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000" b="1" kern="0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KHỞI </a:t>
            </a:r>
            <a:r>
              <a:rPr lang="en-US" altLang="x-none" sz="4000" b="1" kern="0" dirty="0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ĐỘNG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000" b="1" kern="0" dirty="0" err="1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Trò</a:t>
            </a:r>
            <a:r>
              <a:rPr lang="en-US" altLang="x-none" sz="4000" b="1" kern="0" dirty="0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x-none" sz="4000" b="1" kern="0" dirty="0" err="1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chơi</a:t>
            </a:r>
            <a:r>
              <a:rPr lang="en-US" altLang="x-none" sz="4000" b="1" kern="0" dirty="0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“</a:t>
            </a:r>
            <a:r>
              <a:rPr lang="en-US" altLang="x-none" sz="4000" b="1" kern="0" dirty="0" err="1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Túi</a:t>
            </a:r>
            <a:r>
              <a:rPr lang="en-US" altLang="x-none" sz="4000" b="1" kern="0" dirty="0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x-none" sz="4000" b="1" kern="0" dirty="0" err="1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thần</a:t>
            </a:r>
            <a:r>
              <a:rPr lang="en-US" altLang="x-none" sz="4000" b="1" kern="0" dirty="0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x-none" sz="4000" b="1" kern="0" dirty="0" err="1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kì</a:t>
            </a:r>
            <a:r>
              <a:rPr lang="en-US" altLang="x-none" sz="4000" b="1" kern="0" dirty="0">
                <a:solidFill>
                  <a:srgbClr val="4F271C">
                    <a:lumMod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214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ết quả tổng tuyển cử 1976 quyết định con đường thống nhất đất nước - VTV.VN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6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5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50755" y="951934"/>
            <a:ext cx="76074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 </a:t>
            </a:r>
            <a:r>
              <a:rPr kumimoji="0" lang="vi-VN" sz="2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2.</a:t>
            </a: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Những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quyết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định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trọng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đại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của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kì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họp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đầu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tiên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–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Quốc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hội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khóa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iCiel Cadena" panose="02000503000000020004" pitchFamily="2" charset="0"/>
                <a:cs typeface="iCiel Cucho Bold" pitchFamily="50" charset="0"/>
              </a:rPr>
              <a:t> VI.</a:t>
            </a: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685800" y="2114550"/>
            <a:ext cx="7772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                            </a:t>
            </a:r>
            <a:r>
              <a:rPr lang="en-US" sz="2800" b="1" dirty="0" err="1">
                <a:solidFill>
                  <a:srgbClr val="104811"/>
                </a:solidFill>
                <a:latin typeface="iCiel Cucho Bold" pitchFamily="50" charset="0"/>
                <a:cs typeface="iCiel Cucho Bold" pitchFamily="50" charset="0"/>
              </a:rPr>
              <a:t>Thảo</a:t>
            </a:r>
            <a:r>
              <a:rPr lang="en-US" sz="2800" b="1" dirty="0">
                <a:solidFill>
                  <a:srgbClr val="104811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104811"/>
                </a:solidFill>
                <a:latin typeface="iCiel Cucho Bold" pitchFamily="50" charset="0"/>
                <a:cs typeface="iCiel Cucho Bold" pitchFamily="50" charset="0"/>
              </a:rPr>
              <a:t>luận</a:t>
            </a:r>
            <a:r>
              <a:rPr lang="en-US" sz="2800" b="1" dirty="0">
                <a:solidFill>
                  <a:srgbClr val="104811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104811"/>
                </a:solidFill>
                <a:latin typeface="iCiel Cucho Bold" pitchFamily="50" charset="0"/>
                <a:cs typeface="iCiel Cucho Bold" pitchFamily="50" charset="0"/>
              </a:rPr>
              <a:t>nhóm</a:t>
            </a:r>
            <a:r>
              <a:rPr lang="en-US" sz="2800" b="1" dirty="0">
                <a:solidFill>
                  <a:srgbClr val="104811"/>
                </a:solidFill>
                <a:latin typeface="iCiel Cucho Bold" pitchFamily="50" charset="0"/>
                <a:cs typeface="iCiel Cucho Bold" pitchFamily="50" charset="0"/>
              </a:rPr>
              <a:t> </a:t>
            </a:r>
          </a:p>
          <a:p>
            <a:pPr eaLnBrk="1" hangingPunct="1"/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-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Đọc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đoạn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: </a:t>
            </a:r>
            <a:r>
              <a:rPr lang="vi-VN" sz="2800" dirty="0">
                <a:latin typeface="iCiel Cucho Bold" pitchFamily="50" charset="0"/>
                <a:cs typeface="iCiel Cucho Bold" pitchFamily="50" charset="0"/>
              </a:rPr>
              <a:t>“cuối tháng 6...... Hồ Chí Minh”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trong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SGK,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trả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lời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câu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hỏi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sau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:</a:t>
            </a:r>
          </a:p>
          <a:p>
            <a:pPr eaLnBrk="1" hangingPunct="1"/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-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Quốc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hội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khóa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VI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họp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ở </a:t>
            </a:r>
            <a:r>
              <a:rPr lang="vi-VN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đâ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u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vào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thời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gian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?</a:t>
            </a:r>
          </a:p>
          <a:p>
            <a:pPr eaLnBrk="1" hangingPunct="1"/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-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Kì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họp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đã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có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những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quyết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định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quan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trọng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gì</a:t>
            </a:r>
            <a:r>
              <a:rPr lang="en-US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63787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ổng hợp các hình nền powerpoint đẹp đơn giản tinh tế chuyên nghiệp | Thủ  thuật máy tính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40970" y="2058205"/>
            <a:ext cx="674370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- 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Cuối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tháng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6-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đầu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tháng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7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năm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1976,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Quốc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hội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thống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nhất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(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khóa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VI)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họp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tại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Hà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550" dirty="0" err="1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Nội</a:t>
            </a:r>
            <a:r>
              <a:rPr lang="en-US" sz="2550" dirty="0">
                <a:solidFill>
                  <a:srgbClr val="0000FF"/>
                </a:solidFill>
                <a:latin typeface="iCiel Cucho Bold" pitchFamily="50" charset="0"/>
                <a:cs typeface="iCiel Cucho Bold" pitchFamily="50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762000" y="1261199"/>
            <a:ext cx="8056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Quốc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hội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khóa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VI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họp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ở </a:t>
            </a:r>
            <a:r>
              <a:rPr lang="vi-VN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đâ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u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thời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gian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0" y="3105150"/>
            <a:ext cx="8056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Kì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họp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quyết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định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quan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trọng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gì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13079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-Point Star 1"/>
          <p:cNvSpPr/>
          <p:nvPr/>
        </p:nvSpPr>
        <p:spPr>
          <a:xfrm>
            <a:off x="1676401" y="133350"/>
            <a:ext cx="5791198" cy="1300163"/>
          </a:xfrm>
          <a:prstGeom prst="star6">
            <a:avLst/>
          </a:prstGeom>
          <a:solidFill>
            <a:srgbClr val="00CC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 Hội quyết định</a:t>
            </a:r>
            <a:endParaRPr 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52583" y="2914650"/>
            <a:ext cx="1447616" cy="19812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vi-VN" sz="1600" b="1" dirty="0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Tên nước là Cộng hoà xã hội chủ nghĩa Việt Nam.</a:t>
            </a:r>
            <a:endParaRPr lang="en-US" sz="1600" dirty="0">
              <a:solidFill>
                <a:schemeClr val="tx1"/>
              </a:solidFill>
              <a:latin typeface="iCiel Cucho Bold" pitchFamily="50" charset="0"/>
              <a:cs typeface="iCiel Cucho Bold" pitchFamily="50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612897" y="2876550"/>
            <a:ext cx="1447616" cy="1943100"/>
          </a:xfrm>
          <a:prstGeom prst="ellipse">
            <a:avLst/>
          </a:prstGeom>
          <a:solidFill>
            <a:srgbClr val="CCCC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Quyết </a:t>
            </a:r>
            <a:r>
              <a:rPr lang="en-US" sz="1600" b="1" dirty="0" err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định</a:t>
            </a:r>
            <a:r>
              <a:rPr lang="en-US" sz="1600" b="1" dirty="0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quốc</a:t>
            </a:r>
            <a:r>
              <a:rPr lang="en-US" sz="1600" b="1" dirty="0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huy</a:t>
            </a:r>
            <a:r>
              <a:rPr lang="en-US" sz="1600" b="1" dirty="0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.</a:t>
            </a:r>
          </a:p>
        </p:txBody>
      </p:sp>
      <p:sp>
        <p:nvSpPr>
          <p:cNvPr id="9" name="Oval 8"/>
          <p:cNvSpPr/>
          <p:nvPr/>
        </p:nvSpPr>
        <p:spPr>
          <a:xfrm>
            <a:off x="3073406" y="2928481"/>
            <a:ext cx="1447616" cy="18669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vi-VN" sz="1600" b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Quốc </a:t>
            </a:r>
            <a:r>
              <a:rPr lang="vi-VN" altLang="vi-VN" sz="1600" b="1" dirty="0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kì là lá cờ đỏ sao vàng.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iCiel Cucho Bold" pitchFamily="50" charset="0"/>
              <a:cs typeface="iCiel Cucho Bold" pitchFamily="50" charset="0"/>
            </a:endParaRPr>
          </a:p>
        </p:txBody>
      </p:sp>
      <p:cxnSp>
        <p:nvCxnSpPr>
          <p:cNvPr id="5" name="Straight Arrow Connector 4"/>
          <p:cNvCxnSpPr>
            <a:cxnSpLocks/>
            <a:stCxn id="2" idx="2"/>
            <a:endCxn id="3" idx="0"/>
          </p:cNvCxnSpPr>
          <p:nvPr/>
        </p:nvCxnSpPr>
        <p:spPr>
          <a:xfrm flipH="1">
            <a:off x="876391" y="1433513"/>
            <a:ext cx="3695609" cy="14811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  <a:stCxn id="2" idx="2"/>
            <a:endCxn id="8" idx="0"/>
          </p:cNvCxnSpPr>
          <p:nvPr/>
        </p:nvCxnSpPr>
        <p:spPr>
          <a:xfrm flipH="1">
            <a:off x="2336705" y="1433513"/>
            <a:ext cx="2235295" cy="14430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  <a:stCxn id="2" idx="2"/>
            <a:endCxn id="9" idx="0"/>
          </p:cNvCxnSpPr>
          <p:nvPr/>
        </p:nvCxnSpPr>
        <p:spPr>
          <a:xfrm flipH="1">
            <a:off x="3797214" y="1433513"/>
            <a:ext cx="774786" cy="14949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4527506" y="2914650"/>
            <a:ext cx="1428531" cy="1866900"/>
          </a:xfrm>
          <a:prstGeom prst="ellipse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vi-VN" sz="1600" b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Quốc </a:t>
            </a:r>
            <a:r>
              <a:rPr lang="vi-VN" altLang="vi-VN" sz="1600" b="1" dirty="0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ca là bài Tiến quân ca.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iCiel Cucho Bold" pitchFamily="50" charset="0"/>
              <a:cs typeface="iCiel Cucho Bold" pitchFamily="50" charset="0"/>
            </a:endParaRPr>
          </a:p>
        </p:txBody>
      </p:sp>
      <p:cxnSp>
        <p:nvCxnSpPr>
          <p:cNvPr id="28" name="Straight Arrow Connector 27"/>
          <p:cNvCxnSpPr>
            <a:cxnSpLocks/>
            <a:stCxn id="2" idx="2"/>
            <a:endCxn id="27" idx="0"/>
          </p:cNvCxnSpPr>
          <p:nvPr/>
        </p:nvCxnSpPr>
        <p:spPr>
          <a:xfrm>
            <a:off x="4572000" y="1433513"/>
            <a:ext cx="669772" cy="14811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5962521" y="2952750"/>
            <a:ext cx="1428531" cy="18669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vi-VN" sz="1600" b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Thủ </a:t>
            </a:r>
            <a:r>
              <a:rPr lang="vi-VN" altLang="vi-VN" sz="1600" b="1" dirty="0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đô là Hà Nội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chemeClr val="tx1"/>
              </a:solidFill>
              <a:latin typeface="iCiel Cucho Bold" pitchFamily="50" charset="0"/>
              <a:cs typeface="iCiel Cucho Bold" pitchFamily="50" charset="0"/>
            </a:endParaRPr>
          </a:p>
        </p:txBody>
      </p:sp>
      <p:cxnSp>
        <p:nvCxnSpPr>
          <p:cNvPr id="42" name="Straight Arrow Connector 41"/>
          <p:cNvCxnSpPr>
            <a:cxnSpLocks/>
            <a:stCxn id="2" idx="2"/>
            <a:endCxn id="31" idx="0"/>
          </p:cNvCxnSpPr>
          <p:nvPr/>
        </p:nvCxnSpPr>
        <p:spPr>
          <a:xfrm>
            <a:off x="4572000" y="1433513"/>
            <a:ext cx="2104787" cy="15192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7423030" y="3028950"/>
            <a:ext cx="1568570" cy="17526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vi-VN" sz="1600" b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Thành </a:t>
            </a:r>
            <a:r>
              <a:rPr lang="vi-VN" altLang="vi-VN" sz="1600" b="1" dirty="0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phố Sài </a:t>
            </a:r>
            <a:r>
              <a:rPr lang="vi-VN" altLang="vi-VN" sz="1600" b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Gòn đổi </a:t>
            </a:r>
            <a:r>
              <a:rPr lang="vi-VN" altLang="vi-VN" sz="1600" b="1" dirty="0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tên là Thành phố Hồ Chí </a:t>
            </a:r>
            <a:r>
              <a:rPr lang="vi-VN" altLang="vi-VN" sz="1600" b="1">
                <a:solidFill>
                  <a:schemeClr val="tx1"/>
                </a:solidFill>
                <a:latin typeface="iCiel Cucho Bold" pitchFamily="50" charset="0"/>
                <a:cs typeface="iCiel Cucho Bold" pitchFamily="50" charset="0"/>
              </a:rPr>
              <a:t>Minh.</a:t>
            </a:r>
            <a:endParaRPr lang="vi-VN" altLang="vi-VN" sz="1600" b="1" dirty="0">
              <a:solidFill>
                <a:schemeClr val="tx1"/>
              </a:solidFill>
              <a:latin typeface="iCiel Cucho Bold" pitchFamily="50" charset="0"/>
              <a:cs typeface="iCiel Cucho Bold" pitchFamily="50" charset="0"/>
            </a:endParaRPr>
          </a:p>
        </p:txBody>
      </p:sp>
      <p:cxnSp>
        <p:nvCxnSpPr>
          <p:cNvPr id="50" name="Straight Arrow Connector 49"/>
          <p:cNvCxnSpPr>
            <a:cxnSpLocks/>
            <a:stCxn id="2" idx="2"/>
            <a:endCxn id="48" idx="0"/>
          </p:cNvCxnSpPr>
          <p:nvPr/>
        </p:nvCxnSpPr>
        <p:spPr>
          <a:xfrm>
            <a:off x="4572000" y="1433513"/>
            <a:ext cx="3635315" cy="15954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30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27" grpId="0" animBg="1"/>
      <p:bldP spid="31" grpId="0" animBg="1"/>
      <p:bldP spid="4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84474" y="487883"/>
            <a:ext cx="3975053" cy="402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86150" y="4510637"/>
            <a:ext cx="217170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err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Quốc</a:t>
            </a:r>
            <a:r>
              <a:rPr lang="en-US" sz="3500" b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 huy</a:t>
            </a:r>
            <a:endParaRPr lang="en-US" sz="3500" b="1" dirty="0">
              <a:solidFill>
                <a:srgbClr val="00206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="" xmlns:a16="http://schemas.microsoft.com/office/drawing/2014/main" id="{3C731F8A-6094-480D-9B45-E32C44879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7400" y="632863"/>
            <a:ext cx="5334000" cy="402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D2D0319-8A77-4E05-90D4-1B51C8071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8550" y="4550526"/>
            <a:ext cx="217170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err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Quốc</a:t>
            </a:r>
            <a:r>
              <a:rPr lang="en-US" sz="3500" b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vi-VN" sz="3500" b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kì</a:t>
            </a:r>
            <a:endParaRPr lang="en-US" sz="3500" b="1" dirty="0">
              <a:solidFill>
                <a:srgbClr val="00206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="" xmlns:a16="http://schemas.microsoft.com/office/drawing/2014/main" id="{399250F9-3191-411C-8D5D-5D4EC4F84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85599" y="560373"/>
            <a:ext cx="4372802" cy="402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D89C2D7-01D6-4082-8EC6-715E4B0C2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7051" y="4550526"/>
            <a:ext cx="217170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err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Quốc</a:t>
            </a:r>
            <a:r>
              <a:rPr lang="en-US" sz="3500" b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vi-VN" sz="3500" b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ca</a:t>
            </a:r>
            <a:endParaRPr lang="en-US" sz="3500" b="1" dirty="0">
              <a:solidFill>
                <a:srgbClr val="00206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49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6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9" grpId="0"/>
      <p:bldP spid="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Luoc_do_phan_bo_rung_Viet_N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61950"/>
            <a:ext cx="4800599" cy="456954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5-Point Star 5"/>
          <p:cNvSpPr/>
          <p:nvPr/>
        </p:nvSpPr>
        <p:spPr>
          <a:xfrm>
            <a:off x="3371845" y="971550"/>
            <a:ext cx="257175" cy="2538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3629020" y="859954"/>
            <a:ext cx="13716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500" b="1" dirty="0" err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Hà</a:t>
            </a:r>
            <a:r>
              <a:rPr lang="en-US" sz="2500" b="1" dirty="0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Nội</a:t>
            </a:r>
            <a:endParaRPr lang="en-US" sz="2500" b="1" dirty="0">
              <a:solidFill>
                <a:srgbClr val="00206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70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>
            <a:extLst>
              <a:ext uri="{FF2B5EF4-FFF2-40B4-BE49-F238E27FC236}">
                <a16:creationId xmlns="" xmlns:a16="http://schemas.microsoft.com/office/drawing/2014/main" id="{C2C05AE7-9A38-4294-8B01-AEFC49970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84474" y="487883"/>
            <a:ext cx="3975053" cy="402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05000" y="487883"/>
            <a:ext cx="5334000" cy="402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035312" y="4510637"/>
            <a:ext cx="3073377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vi-VN" sz="3500" b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Thủ đô Hà Nội</a:t>
            </a:r>
            <a:endParaRPr lang="en-US" sz="3500" b="1" dirty="0">
              <a:solidFill>
                <a:srgbClr val="00206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67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Luoc_do_phan_bo_rung_Viet_N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61950"/>
            <a:ext cx="4800599" cy="456954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6" name="5-Point Star 5"/>
          <p:cNvSpPr/>
          <p:nvPr/>
        </p:nvSpPr>
        <p:spPr>
          <a:xfrm>
            <a:off x="3465693" y="3867150"/>
            <a:ext cx="257175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3680987" y="3742923"/>
            <a:ext cx="349231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sz="2500" b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Thành phố Hồ Chí Minh</a:t>
            </a:r>
            <a:endParaRPr lang="en-US" sz="2500" b="1" dirty="0">
              <a:solidFill>
                <a:srgbClr val="00206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69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>
            <a:extLst>
              <a:ext uri="{FF2B5EF4-FFF2-40B4-BE49-F238E27FC236}">
                <a16:creationId xmlns="" xmlns:a16="http://schemas.microsoft.com/office/drawing/2014/main" id="{C2C05AE7-9A38-4294-8B01-AEFC49970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84474" y="487883"/>
            <a:ext cx="3975053" cy="402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05000" y="487883"/>
            <a:ext cx="5334000" cy="402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05000" y="4510637"/>
            <a:ext cx="533400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vi-VN" sz="3500" b="1">
                <a:solidFill>
                  <a:srgbClr val="002060"/>
                </a:solidFill>
                <a:latin typeface="iCiel Cadena" panose="02000503000000020004" pitchFamily="2" charset="0"/>
                <a:cs typeface="Times New Roman" pitchFamily="18" charset="0"/>
              </a:rPr>
              <a:t>Thành phố Hồ Chí Minh</a:t>
            </a:r>
            <a:endParaRPr lang="en-US" sz="3500" b="1" dirty="0">
              <a:solidFill>
                <a:srgbClr val="00206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50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ED80238D-6B79-43C7-A518-B347165E0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400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2964" y="0"/>
            <a:ext cx="642376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>
            <a:extLst>
              <a:ext uri="{FF2B5EF4-FFF2-40B4-BE49-F238E27FC236}">
                <a16:creationId xmlns="" xmlns:a16="http://schemas.microsoft.com/office/drawing/2014/main" id="{7AA7398B-6670-4434-9E83-10BA247B30FA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553200" y="1428750"/>
            <a:ext cx="24558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Phiên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khóa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(1976-1981) </a:t>
            </a:r>
          </a:p>
        </p:txBody>
      </p:sp>
    </p:spTree>
    <p:extLst>
      <p:ext uri="{BB962C8B-B14F-4D97-AF65-F5344CB8AC3E}">
        <p14:creationId xmlns:p14="http://schemas.microsoft.com/office/powerpoint/2010/main" val="16757072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87" name="Straight Connector 86"/>
          <p:cNvCxnSpPr/>
          <p:nvPr/>
        </p:nvCxnSpPr>
        <p:spPr>
          <a:xfrm>
            <a:off x="5562600" y="2969224"/>
            <a:ext cx="0" cy="51693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562600" y="2893024"/>
            <a:ext cx="0" cy="54156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192517" y="1352552"/>
            <a:ext cx="0" cy="108312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3605"/>
            <a:ext cx="5257800" cy="3004457"/>
          </a:xfrm>
          <a:prstGeom prst="rect">
            <a:avLst/>
          </a:prstGeom>
        </p:spPr>
      </p:pic>
      <p:pic>
        <p:nvPicPr>
          <p:cNvPr id="1025" name="Picture 102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373">
            <a:off x="2430527" y="2186283"/>
            <a:ext cx="1219125" cy="1032192"/>
          </a:xfrm>
          <a:prstGeom prst="rect">
            <a:avLst/>
          </a:prstGeom>
        </p:spPr>
      </p:pic>
      <p:cxnSp>
        <p:nvCxnSpPr>
          <p:cNvPr id="80" name="Straight Connector 79"/>
          <p:cNvCxnSpPr/>
          <p:nvPr/>
        </p:nvCxnSpPr>
        <p:spPr>
          <a:xfrm>
            <a:off x="6781800" y="2816681"/>
            <a:ext cx="0" cy="108312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793" y="-476250"/>
            <a:ext cx="4953000" cy="4953000"/>
          </a:xfrm>
          <a:prstGeom prst="rect">
            <a:avLst/>
          </a:prstGeom>
        </p:spPr>
      </p:pic>
      <p:pic>
        <p:nvPicPr>
          <p:cNvPr id="1028" name="Picture 1027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4040">
            <a:off x="5056461" y="3109933"/>
            <a:ext cx="1363453" cy="1154390"/>
          </a:xfrm>
          <a:prstGeom prst="rect">
            <a:avLst/>
          </a:prstGeom>
        </p:spPr>
      </p:pic>
      <p:pic>
        <p:nvPicPr>
          <p:cNvPr id="1041" name="Picture 4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660530"/>
            <a:ext cx="1663700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1028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02" y="881647"/>
            <a:ext cx="1217836" cy="1133078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324333" y="-19050"/>
            <a:ext cx="5743933" cy="93345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4343407" y="0"/>
            <a:ext cx="5743933" cy="933450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874" y="2674614"/>
            <a:ext cx="788215" cy="589210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149" y="3559370"/>
            <a:ext cx="788215" cy="589210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080" y="3915573"/>
            <a:ext cx="788215" cy="589210"/>
          </a:xfrm>
          <a:prstGeom prst="rect">
            <a:avLst/>
          </a:prstGeom>
        </p:spPr>
      </p:pic>
      <p:pic>
        <p:nvPicPr>
          <p:cNvPr id="1052" name="Picture 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" y="1567887"/>
            <a:ext cx="1304925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Picture 105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75" y="2506868"/>
            <a:ext cx="3143250" cy="2694214"/>
          </a:xfrm>
          <a:prstGeom prst="rect">
            <a:avLst/>
          </a:prstGeom>
        </p:spPr>
      </p:pic>
      <p:pic>
        <p:nvPicPr>
          <p:cNvPr id="105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477733" y="1143386"/>
            <a:ext cx="609600" cy="609600"/>
          </a:xfrm>
          <a:prstGeom prst="rect">
            <a:avLst/>
          </a:prstGeom>
        </p:spPr>
      </p:pic>
      <p:pic>
        <p:nvPicPr>
          <p:cNvPr id="113" name="Picture 112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810543"/>
            <a:ext cx="1749840" cy="141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9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6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8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9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7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8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914"/>
                                </p:stCondLst>
                                <p:childTnLst>
                                  <p:par>
                                    <p:cTn id="5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5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10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5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9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105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6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9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80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4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88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2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3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96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00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104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08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112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16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7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120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55"/>
                      </p:tgtEl>
                    </p:cond>
                  </p:nextCondLst>
                </p:seq>
                <p:audio>
                  <p:cMediaNode vol="80000">
                    <p:cTn id="1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56"/>
                    </p:tgtEl>
                  </p:cMediaNode>
                </p:audio>
                <p:seq concurrent="1" nextAc="seek">
                  <p:cTn id="122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3" fill="hold">
                          <p:stCondLst>
                            <p:cond delay="0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7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9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1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4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6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37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38" restart="whenNotActive" fill="hold" evtFilter="cancelBubble" nodeType="interactiveSeq">
                    <p:stCondLst>
                      <p:cond evt="onClick" delay="0">
                        <p:tgtEl>
                          <p:spTgt spid="10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9" fill="hold">
                          <p:stCondLst>
                            <p:cond delay="0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3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6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9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0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3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41"/>
                      </p:tgtEl>
                    </p:cond>
                  </p:nextCondLst>
                </p:seq>
                <p:seq concurrent="1" nextAc="seek">
                  <p:cTn id="154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5" fill="hold">
                          <p:stCondLst>
                            <p:cond delay="0"/>
                          </p:stCondLst>
                          <p:childTnLst>
                            <p:par>
                              <p:cTn id="1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7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9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0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2" dur="6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6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5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6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68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69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7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8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4914"/>
                                </p:stCondLst>
                                <p:childTnLst>
                                  <p:par>
                                    <p:cTn id="5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5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10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5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9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105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6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9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80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1" fill="hold">
                          <p:stCondLst>
                            <p:cond delay="indefinite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4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88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2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3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96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00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104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08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112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2" presetClass="exit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16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7" dur="500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3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stop">
                                          <p:cBhvr>
                                            <p:cTn id="120" dur="1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55"/>
                      </p:tgtEl>
                    </p:cond>
                  </p:nextCondLst>
                </p:seq>
                <p:audio>
                  <p:cMediaNode vol="80000">
                    <p:cTn id="1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56"/>
                    </p:tgtEl>
                  </p:cMediaNode>
                </p:audio>
                <p:seq concurrent="1" nextAc="seek">
                  <p:cTn id="122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3" fill="hold">
                          <p:stCondLst>
                            <p:cond delay="0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7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9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1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3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4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6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37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38" restart="whenNotActive" fill="hold" evtFilter="cancelBubble" nodeType="interactiveSeq">
                    <p:stCondLst>
                      <p:cond evt="onClick" delay="0">
                        <p:tgtEl>
                          <p:spTgt spid="10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9" fill="hold">
                          <p:stCondLst>
                            <p:cond delay="0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3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4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5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6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9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0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3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41"/>
                      </p:tgtEl>
                    </p:cond>
                  </p:nextCondLst>
                </p:seq>
                <p:seq concurrent="1" nextAc="seek">
                  <p:cTn id="154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5" fill="hold">
                          <p:stCondLst>
                            <p:cond delay="0"/>
                          </p:stCondLst>
                          <p:childTnLst>
                            <p:par>
                              <p:cTn id="1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7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9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0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1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2" dur="6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6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5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6" dur="500" fill="hold"/>
                                            <p:tgtEl>
                                              <p:spTgt spid="10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68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69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ED80238D-6B79-43C7-A518-B347165E0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400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4074" r="4745" b="14445"/>
          <a:stretch/>
        </p:blipFill>
        <p:spPr bwMode="auto">
          <a:xfrm>
            <a:off x="0" y="-33466"/>
            <a:ext cx="6400800" cy="517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>
            <a:extLst>
              <a:ext uri="{FF2B5EF4-FFF2-40B4-BE49-F238E27FC236}">
                <a16:creationId xmlns="" xmlns:a16="http://schemas.microsoft.com/office/drawing/2014/main" id="{7AA7398B-6670-4434-9E83-10BA247B30FA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553200" y="1833101"/>
            <a:ext cx="2455863" cy="147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vi-VN" sz="2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Quốc hội khóa VI ra mắt đồng bào cả nước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559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iển lãm ảnh chuyên đề “Thân thế và sự nghiệp Chủ tịch Tôn Đức Thắng”: Bài  học quý về lòng yêu nước và lý tưởng cộng sản">
            <a:extLst>
              <a:ext uri="{FF2B5EF4-FFF2-40B4-BE49-F238E27FC236}">
                <a16:creationId xmlns="" xmlns:a16="http://schemas.microsoft.com/office/drawing/2014/main" id="{E9E48CA6-BD9B-4911-ADD2-B8B895D799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/>
        </p:blipFill>
        <p:spPr bwMode="auto">
          <a:xfrm>
            <a:off x="0" y="0"/>
            <a:ext cx="43434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E497389-CB0E-4ABD-ADBF-5E72AD6DC189}"/>
              </a:ext>
            </a:extLst>
          </p:cNvPr>
          <p:cNvSpPr txBox="1"/>
          <p:nvPr/>
        </p:nvSpPr>
        <p:spPr>
          <a:xfrm>
            <a:off x="4800602" y="1717670"/>
            <a:ext cx="4256904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500" b="1">
                <a:latin typeface="Times New Roman" pitchFamily="18" charset="0"/>
                <a:cs typeface="Times New Roman" pitchFamily="18" charset="0"/>
              </a:rPr>
              <a:t> Bác Tôn Đức Thắng : Chủ tịch nước CHXHCNVN.</a:t>
            </a:r>
            <a:endParaRPr lang="en-US" sz="3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67281326-F294-4B98-9547-EFD7C9FE0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83" t="-190" r="7059" b="190"/>
          <a:stretch/>
        </p:blipFill>
        <p:spPr bwMode="auto">
          <a:xfrm>
            <a:off x="0" y="0"/>
            <a:ext cx="43434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18D5D5B-D1CA-4F7E-B955-51E2ADC75A14}"/>
              </a:ext>
            </a:extLst>
          </p:cNvPr>
          <p:cNvSpPr txBox="1"/>
          <p:nvPr/>
        </p:nvSpPr>
        <p:spPr>
          <a:xfrm>
            <a:off x="4800602" y="1717670"/>
            <a:ext cx="4256904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500" b="1">
                <a:latin typeface="Times New Roman" pitchFamily="18" charset="0"/>
                <a:cs typeface="Times New Roman" pitchFamily="18" charset="0"/>
              </a:rPr>
              <a:t> Bác </a:t>
            </a:r>
            <a:r>
              <a:rPr lang="vi-VN" sz="3500" b="1">
                <a:latin typeface="Times New Roman" pitchFamily="18" charset="0"/>
                <a:cs typeface="Times New Roman" pitchFamily="18" charset="0"/>
              </a:rPr>
              <a:t>Lê Đức Thọ </a:t>
            </a:r>
            <a:r>
              <a:rPr lang="en-US" sz="3500" b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500" b="1">
                <a:latin typeface="Times New Roman" pitchFamily="18" charset="0"/>
                <a:cs typeface="Times New Roman" pitchFamily="18" charset="0"/>
              </a:rPr>
              <a:t>Phó c</a:t>
            </a:r>
            <a:r>
              <a:rPr lang="en-US" sz="3500" b="1">
                <a:latin typeface="Times New Roman" pitchFamily="18" charset="0"/>
                <a:cs typeface="Times New Roman" pitchFamily="18" charset="0"/>
              </a:rPr>
              <a:t>hủ tịch nước CHXHCNVN.</a:t>
            </a:r>
            <a:endParaRPr lang="en-US" sz="3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6142CFCA-3C17-4DAC-A85B-0CC32B234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 r="1886"/>
          <a:stretch/>
        </p:blipFill>
        <p:spPr bwMode="auto">
          <a:xfrm>
            <a:off x="0" y="-30773"/>
            <a:ext cx="43434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3B3B8F7-A2F6-4DC0-AB2F-4F9D672864DB}"/>
              </a:ext>
            </a:extLst>
          </p:cNvPr>
          <p:cNvSpPr txBox="1"/>
          <p:nvPr/>
        </p:nvSpPr>
        <p:spPr>
          <a:xfrm>
            <a:off x="4800602" y="1686897"/>
            <a:ext cx="4256904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500" b="1">
                <a:latin typeface="Times New Roman" pitchFamily="18" charset="0"/>
                <a:cs typeface="Times New Roman" pitchFamily="18" charset="0"/>
              </a:rPr>
              <a:t> Bác </a:t>
            </a:r>
            <a:r>
              <a:rPr lang="vi-VN" sz="3500" b="1">
                <a:latin typeface="Times New Roman" pitchFamily="18" charset="0"/>
                <a:cs typeface="Times New Roman" pitchFamily="18" charset="0"/>
              </a:rPr>
              <a:t>Nguyễn Lương Bằng </a:t>
            </a:r>
            <a:r>
              <a:rPr lang="en-US" sz="3500" b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500" b="1">
                <a:latin typeface="Times New Roman" pitchFamily="18" charset="0"/>
                <a:cs typeface="Times New Roman" pitchFamily="18" charset="0"/>
              </a:rPr>
              <a:t>Phó c</a:t>
            </a:r>
            <a:r>
              <a:rPr lang="en-US" sz="3500" b="1">
                <a:latin typeface="Times New Roman" pitchFamily="18" charset="0"/>
                <a:cs typeface="Times New Roman" pitchFamily="18" charset="0"/>
              </a:rPr>
              <a:t>hủ tịch nước CHXHCNVN.</a:t>
            </a:r>
            <a:endParaRPr lang="en-US" sz="3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D2637BD8-4B28-4542-AEE0-2191103E7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0" r="26250"/>
          <a:stretch/>
        </p:blipFill>
        <p:spPr bwMode="auto">
          <a:xfrm>
            <a:off x="0" y="0"/>
            <a:ext cx="43434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BAC9F2E-DC92-402F-822F-2A5448D2E32E}"/>
              </a:ext>
            </a:extLst>
          </p:cNvPr>
          <p:cNvSpPr txBox="1"/>
          <p:nvPr/>
        </p:nvSpPr>
        <p:spPr>
          <a:xfrm>
            <a:off x="4495802" y="1717670"/>
            <a:ext cx="472439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500" b="1">
                <a:latin typeface="Times New Roman" pitchFamily="18" charset="0"/>
                <a:cs typeface="Times New Roman" pitchFamily="18" charset="0"/>
              </a:rPr>
              <a:t> Bác </a:t>
            </a:r>
            <a:r>
              <a:rPr lang="vi-VN" sz="3500" b="1">
                <a:latin typeface="Times New Roman" pitchFamily="18" charset="0"/>
                <a:cs typeface="Times New Roman" pitchFamily="18" charset="0"/>
              </a:rPr>
              <a:t>Phạm Văn Đồng </a:t>
            </a:r>
            <a:r>
              <a:rPr lang="en-US" sz="3500" b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500" b="1">
                <a:latin typeface="Times New Roman" pitchFamily="18" charset="0"/>
                <a:cs typeface="Times New Roman" pitchFamily="18" charset="0"/>
              </a:rPr>
              <a:t>Thủ tướng chinh phủ </a:t>
            </a:r>
            <a:r>
              <a:rPr lang="en-US" sz="3500" b="1">
                <a:latin typeface="Times New Roman" pitchFamily="18" charset="0"/>
                <a:cs typeface="Times New Roman" pitchFamily="18" charset="0"/>
              </a:rPr>
              <a:t>CHXHCNVN.</a:t>
            </a:r>
            <a:endParaRPr lang="en-US" sz="3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BE0670D8-4DB0-4C7C-8F0C-988EE1AA19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" t="6371" r="3509" b="6371"/>
          <a:stretch/>
        </p:blipFill>
        <p:spPr bwMode="auto">
          <a:xfrm>
            <a:off x="0" y="-30773"/>
            <a:ext cx="433310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546D3DC-4CD1-470E-B536-A048A6C0474C}"/>
              </a:ext>
            </a:extLst>
          </p:cNvPr>
          <p:cNvSpPr txBox="1"/>
          <p:nvPr/>
        </p:nvSpPr>
        <p:spPr>
          <a:xfrm>
            <a:off x="4572000" y="1550377"/>
            <a:ext cx="47243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500" b="1">
                <a:latin typeface="Times New Roman" pitchFamily="18" charset="0"/>
                <a:cs typeface="Times New Roman" pitchFamily="18" charset="0"/>
              </a:rPr>
              <a:t> Bác </a:t>
            </a:r>
            <a:r>
              <a:rPr lang="vi-VN" sz="3500" b="1">
                <a:latin typeface="Times New Roman" pitchFamily="18" charset="0"/>
                <a:cs typeface="Times New Roman" pitchFamily="18" charset="0"/>
              </a:rPr>
              <a:t>Trường Chinh </a:t>
            </a:r>
            <a:r>
              <a:rPr lang="en-US" sz="3500" b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500" b="1">
                <a:latin typeface="Times New Roman" pitchFamily="18" charset="0"/>
                <a:cs typeface="Times New Roman" pitchFamily="18" charset="0"/>
              </a:rPr>
              <a:t>Chủ tịch Ủy ban thường vụ quốc hội </a:t>
            </a:r>
            <a:r>
              <a:rPr lang="en-US" sz="3500" b="1">
                <a:latin typeface="Times New Roman" pitchFamily="18" charset="0"/>
                <a:cs typeface="Times New Roman" pitchFamily="18" charset="0"/>
              </a:rPr>
              <a:t>CHXHCNVN.</a:t>
            </a:r>
            <a:endParaRPr lang="en-US" sz="35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69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5" grpId="0"/>
      <p:bldP spid="5" grpId="1"/>
      <p:bldP spid="8" grpId="0"/>
      <p:bldP spid="8" grpId="1"/>
      <p:bldP spid="10" grpId="0"/>
      <p:bldP spid="10" grpId="1"/>
      <p:bldP spid="12" grpId="0"/>
      <p:bldP spid="12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09600" y="988525"/>
            <a:ext cx="8153400" cy="103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2550"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7541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2113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6685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1257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Clr>
                <a:srgbClr val="4F81BD"/>
              </a:buClr>
              <a:buSzPct val="80000"/>
              <a:buFont typeface="Wingdings 2" pitchFamily="18" charset="2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   </a:t>
            </a:r>
            <a:r>
              <a:rPr lang="vi-VN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Sự kiện bầu cử Quốc hội khoá VI gợi cho ta nhớ tới sự kiện lịch sử nào trước</a:t>
            </a: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62000" y="2038350"/>
            <a:ext cx="78486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altLang="en-US" sz="2800" dirty="0">
                <a:solidFill>
                  <a:prstClr val="black"/>
                </a:solidFill>
                <a:latin typeface="iCiel Cucho Bold" pitchFamily="50" charset="0"/>
                <a:cs typeface="iCiel Cucho Bold" pitchFamily="50" charset="0"/>
              </a:rPr>
              <a:t>- Cách mạng tháng Tám thành công, Bác Hồ đọc bản tuyên ngôn độc lập khai sinh ra nước Việt Nam dân chủ cộng hòa. Sau đó, ngày 6 - 1 - 1946 toàn dân ta đi bầu Quốc hội khoá I, lập ra Nhà nước của chính mình.</a:t>
            </a:r>
            <a:endParaRPr lang="en-US" altLang="en-US" sz="2800" dirty="0">
              <a:solidFill>
                <a:prstClr val="black"/>
              </a:solidFill>
              <a:latin typeface="iCiel Cucho Bold" pitchFamily="50" charset="0"/>
              <a:cs typeface="iCiel Cucho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07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26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25046" y="1943258"/>
            <a:ext cx="8153400" cy="103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2550"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7541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2113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6685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125788" indent="-182563" eaLnBrk="0" fontAlgn="base" hangingPunct="0">
              <a:spcAft>
                <a:spcPct val="0"/>
              </a:spcAft>
              <a:buClr>
                <a:srgbClr val="8064A2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Clr>
                <a:srgbClr val="4F81BD"/>
              </a:buClr>
              <a:buSzPct val="80000"/>
              <a:buFont typeface="Wingdings 2" pitchFamily="18" charset="2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    </a:t>
            </a:r>
            <a:r>
              <a:rPr lang="vi-VN" alt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Times New Roman" pitchFamily="18" charset="0"/>
              </a:rPr>
              <a:t>Những quyết định của kì họp đầu tiên, Quốc hội khoá VI thể hiện điều gì?</a:t>
            </a:r>
            <a:endParaRPr lang="en-US" altLang="en-US" sz="2800" b="1" dirty="0">
              <a:solidFill>
                <a:srgbClr val="C0000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70354" y="2989243"/>
            <a:ext cx="7848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altLang="en-US" sz="2800" dirty="0">
                <a:solidFill>
                  <a:prstClr val="black"/>
                </a:solidFill>
                <a:latin typeface="iCiel Cucho Bold" pitchFamily="50" charset="0"/>
                <a:cs typeface="iCiel Cucho Bold" pitchFamily="50" charset="0"/>
              </a:rPr>
              <a:t>- Thể hiện sự thống nhất đất nước cả về mặt lãnh thổ và Nhà nước.</a:t>
            </a:r>
            <a:endParaRPr lang="en-US" altLang="en-US" sz="2800" dirty="0">
              <a:solidFill>
                <a:prstClr val="black"/>
              </a:solidFill>
              <a:latin typeface="iCiel Cucho Bold" pitchFamily="50" charset="0"/>
              <a:cs typeface="iCiel Cucho Bold" pitchFamily="50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2246" y="660696"/>
            <a:ext cx="7848600" cy="1047750"/>
          </a:xfrm>
          <a:prstGeom prst="rect">
            <a:avLst/>
          </a:prstGeom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vi-VN" sz="2800" b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3. </a:t>
            </a:r>
            <a:r>
              <a:rPr lang="en-US" sz="2800" b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Ý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nghĩa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cuộc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bầu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c</a:t>
            </a:r>
            <a:r>
              <a:rPr lang="vi-VN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ử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và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kì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họp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</a:t>
            </a:r>
            <a:r>
              <a:rPr lang="vi-VN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đầ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u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tiên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Quốc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hội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</a:t>
            </a:r>
            <a:r>
              <a:rPr lang="en-US" sz="2800" b="1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khoá</a:t>
            </a:r>
            <a:r>
              <a:rPr lang="en-US" sz="2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iCiel Cadena" panose="02000503000000020004" pitchFamily="2" charset="0"/>
                <a:ea typeface="+mj-ea"/>
                <a:cs typeface="+mj-cs"/>
              </a:rPr>
              <a:t> VI.</a:t>
            </a:r>
          </a:p>
        </p:txBody>
      </p:sp>
    </p:spTree>
    <p:extLst>
      <p:ext uri="{BB962C8B-B14F-4D97-AF65-F5344CB8AC3E}">
        <p14:creationId xmlns:p14="http://schemas.microsoft.com/office/powerpoint/2010/main" val="394718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9100" y="971550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iCiel Cadena" panose="02000503000000020004" pitchFamily="2" charset="0"/>
              </a:rPr>
              <a:t>Việc bầu Quốc hội thống nhất và kì họp đầu tiên của Quốc hội thống nhất có ý nghĩa lịch sử như thế nào?</a:t>
            </a:r>
            <a:endParaRPr lang="en-US" sz="2800" b="1" dirty="0">
              <a:solidFill>
                <a:srgbClr val="C00000"/>
              </a:solidFill>
              <a:latin typeface="iCiel Cadena" panose="02000503000000020004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2190750"/>
            <a:ext cx="8229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vi-VN" sz="2800" dirty="0">
                <a:latin typeface="iCiel Cucho Bold" pitchFamily="50" charset="0"/>
                <a:cs typeface="iCiel Cucho Bold" pitchFamily="50" charset="0"/>
              </a:rPr>
              <a:t>Thể hiện sự thống nhất ý chí của cả nước trong công cuộc xây dựng và bảo vệ Tổ quốc.</a:t>
            </a:r>
          </a:p>
          <a:p>
            <a:pPr marL="457200" indent="-457200">
              <a:buFontTx/>
              <a:buChar char="-"/>
            </a:pPr>
            <a:r>
              <a:rPr lang="vi-VN" sz="2800" dirty="0">
                <a:latin typeface="iCiel Cucho Bold" pitchFamily="50" charset="0"/>
                <a:cs typeface="iCiel Cucho Bold" pitchFamily="50" charset="0"/>
              </a:rPr>
              <a:t>Có bộ máy nhà nước chung thống nhất, tạo điều kiện để cả nước đi lên chủ nghĩa xã hội.</a:t>
            </a:r>
          </a:p>
          <a:p>
            <a:pPr marL="457200" indent="-457200">
              <a:buFontTx/>
              <a:buChar char="-"/>
            </a:pPr>
            <a:endParaRPr lang="en-US" sz="2800" dirty="0">
              <a:latin typeface="iCiel Cucho Bold" pitchFamily="50" charset="0"/>
              <a:cs typeface="iCiel Cucho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00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"/>
          <p:cNvSpPr txBox="1"/>
          <p:nvPr/>
        </p:nvSpPr>
        <p:spPr>
          <a:xfrm>
            <a:off x="1571849" y="342947"/>
            <a:ext cx="6400800" cy="588855"/>
          </a:xfrm>
          <a:prstGeom prst="rect">
            <a:avLst/>
          </a:prstGeom>
          <a:noFill/>
        </p:spPr>
        <p:txBody>
          <a:bodyPr wrap="square" lIns="49761" tIns="24880" rIns="49761" bIns="24880" rtlCol="0">
            <a:spAutoFit/>
          </a:bodyPr>
          <a:lstStyle/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3500" b="1">
                <a:solidFill>
                  <a:srgbClr val="FFFFFF"/>
                </a:solidFill>
                <a:latin typeface="UNI Chu truyen thong" pitchFamily="66" charset="-93"/>
                <a:cs typeface="Times New Roman" panose="02020603050405020304" charset="0"/>
              </a:rPr>
              <a:t>Thứ sáu, ngày 31 </a:t>
            </a:r>
            <a:r>
              <a:rPr lang="vi-VN" altLang="en-US" sz="3500" b="1" dirty="0">
                <a:solidFill>
                  <a:srgbClr val="FFFFFF"/>
                </a:solidFill>
                <a:latin typeface="UNI Chu truyen thong" pitchFamily="66" charset="-93"/>
                <a:cs typeface="Times New Roman" panose="02020603050405020304" charset="0"/>
              </a:rPr>
              <a:t>tháng 3 </a:t>
            </a:r>
            <a:r>
              <a:rPr lang="vi-VN" altLang="en-US" sz="3500" b="1">
                <a:solidFill>
                  <a:srgbClr val="FFFFFF"/>
                </a:solidFill>
                <a:latin typeface="UNI Chu truyen thong" pitchFamily="66" charset="-93"/>
                <a:cs typeface="Times New Roman" panose="02020603050405020304" charset="0"/>
              </a:rPr>
              <a:t>năm 2023</a:t>
            </a:r>
            <a:endParaRPr lang="vi-VN" altLang="en-US" sz="3500" b="1" dirty="0">
              <a:solidFill>
                <a:srgbClr val="FFFFFF"/>
              </a:solidFill>
              <a:latin typeface="UNI Chu truyen thong" pitchFamily="66" charset="-93"/>
              <a:cs typeface="Times New Roman" panose="0202060305040502030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95646" y="934566"/>
            <a:ext cx="6056555" cy="1189019"/>
          </a:xfrm>
          <a:prstGeom prst="rect">
            <a:avLst/>
          </a:prstGeom>
          <a:noFill/>
          <a:ln w="9525">
            <a:noFill/>
          </a:ln>
        </p:spPr>
        <p:txBody>
          <a:bodyPr wrap="square" lIns="49761" tIns="24880" rIns="49761" bIns="24880" anchor="t" anchorCtr="0">
            <a:spAutoFit/>
          </a:bodyPr>
          <a:lstStyle/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endParaRPr lang="vi-VN" altLang="en-US" sz="2000" b="1" u="sng">
              <a:solidFill>
                <a:schemeClr val="bg1"/>
              </a:solidFill>
              <a:latin typeface="UNI Chu viet tay" pitchFamily="66" charset="-93"/>
            </a:endParaRPr>
          </a:p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endParaRPr lang="en-US" altLang="en-US" sz="800" b="1" u="sng">
              <a:solidFill>
                <a:srgbClr val="FF0000"/>
              </a:solidFill>
              <a:latin typeface="Times New Roman" panose="02020603050405020304" charset="0"/>
            </a:endParaRPr>
          </a:p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3500" b="1">
                <a:solidFill>
                  <a:schemeClr val="bg1"/>
                </a:solidFill>
                <a:latin typeface="UNI Chu truyen thong" pitchFamily="66" charset="-93"/>
              </a:rPr>
              <a:t>Hoàn </a:t>
            </a:r>
            <a:r>
              <a:rPr lang="vi-VN" altLang="en-US" sz="3500" b="1" dirty="0">
                <a:solidFill>
                  <a:schemeClr val="bg1"/>
                </a:solidFill>
                <a:latin typeface="UNI Chu truyen thong" pitchFamily="66" charset="-93"/>
              </a:rPr>
              <a:t>thành thống nhất đất nước</a:t>
            </a:r>
            <a:endParaRPr lang="en-US" altLang="en-US" sz="3500" b="1" dirty="0">
              <a:solidFill>
                <a:schemeClr val="bg1"/>
              </a:solidFill>
              <a:latin typeface="UNI Chu truyen thong" pitchFamily="66" charset="-93"/>
            </a:endParaRPr>
          </a:p>
          <a:p>
            <a:pPr defTabSz="4976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i="1" dirty="0">
                <a:solidFill>
                  <a:srgbClr val="FF0000"/>
                </a:solidFill>
                <a:latin typeface="Times New Roman" panose="02020603050405020304" charset="0"/>
              </a:rPr>
              <a:t>                                    </a:t>
            </a:r>
            <a:r>
              <a:rPr lang="vi-VN" altLang="en-US" sz="1100" b="1" i="1" dirty="0">
                <a:solidFill>
                  <a:srgbClr val="FF0000"/>
                </a:solidFill>
                <a:latin typeface="Times New Roman" panose="02020603050405020304" charset="0"/>
              </a:rPr>
              <a:t>                       </a:t>
            </a:r>
            <a:r>
              <a:rPr lang="en-US" altLang="en-US" sz="1100" b="1" i="1" dirty="0">
                <a:solidFill>
                  <a:srgbClr val="FF0000"/>
                </a:solidFill>
                <a:latin typeface="Times New Roman" panose="02020603050405020304" charset="0"/>
              </a:rPr>
              <a:t>  </a:t>
            </a:r>
            <a:endParaRPr lang="en-US" altLang="en-US" sz="800" b="1" i="1" dirty="0">
              <a:solidFill>
                <a:srgbClr val="FF0000"/>
              </a:solidFill>
              <a:latin typeface="Times New Roman" panose="020206030504050203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D3C9ED0-078F-4C5D-9592-9AD340CEC143}"/>
              </a:ext>
            </a:extLst>
          </p:cNvPr>
          <p:cNvSpPr txBox="1"/>
          <p:nvPr/>
        </p:nvSpPr>
        <p:spPr>
          <a:xfrm>
            <a:off x="2237924" y="931802"/>
            <a:ext cx="4572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500" b="1">
                <a:solidFill>
                  <a:schemeClr val="bg1"/>
                </a:solidFill>
                <a:latin typeface="UNI Chu viet tay" pitchFamily="66" charset="-93"/>
              </a:rPr>
              <a:t>Lịch sử</a:t>
            </a:r>
            <a:endParaRPr lang="vi-VN" altLang="en-US" sz="2500" b="1" dirty="0">
              <a:solidFill>
                <a:schemeClr val="bg1"/>
              </a:solidFill>
              <a:latin typeface="UNI Chu viet tay" pitchFamily="66" charset="-93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30F40567-E6D6-4331-AFCF-9E275DBB2D42}"/>
              </a:ext>
            </a:extLst>
          </p:cNvPr>
          <p:cNvSpPr txBox="1">
            <a:spLocks/>
          </p:cNvSpPr>
          <p:nvPr/>
        </p:nvSpPr>
        <p:spPr>
          <a:xfrm>
            <a:off x="228600" y="1962150"/>
            <a:ext cx="8458199" cy="1960972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sz="3000" b="1" kern="0">
                <a:solidFill>
                  <a:schemeClr val="bg1"/>
                </a:solidFill>
                <a:latin typeface="UNI Chu truyen thong" pitchFamily="66" charset="-93"/>
                <a:cs typeface="Times New Roman" pitchFamily="18" charset="0"/>
              </a:rPr>
              <a:t> </a:t>
            </a:r>
            <a:r>
              <a:rPr lang="en-US" sz="3000" b="1" ker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GHI NHỚ:</a:t>
            </a:r>
            <a:br>
              <a:rPr lang="en-US" sz="3000" b="1" ker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3000" b="1" ker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Ngày 25 – 4 – 1976, nhân dân ta vui mừng, phấn khởi </a:t>
            </a:r>
            <a:r>
              <a:rPr lang="vi-VN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đ</a:t>
            </a:r>
            <a:r>
              <a:rPr lang="en-US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i bầu cử Quốc hội chung cho cả n</a:t>
            </a:r>
            <a:r>
              <a:rPr lang="vi-VN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ướ</a:t>
            </a:r>
            <a:r>
              <a:rPr lang="en-US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c. Kể từ </a:t>
            </a:r>
            <a:r>
              <a:rPr lang="vi-VN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đâ</a:t>
            </a:r>
            <a:r>
              <a:rPr lang="en-US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y, </a:t>
            </a:r>
            <a:r>
              <a:rPr lang="vi-VN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nước</a:t>
            </a:r>
            <a:r>
              <a:rPr lang="en-US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 ta có Nhà n</a:t>
            </a:r>
            <a:r>
              <a:rPr lang="vi-VN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ướ</a:t>
            </a:r>
            <a:r>
              <a:rPr lang="en-US" sz="3100" b="1" kern="0">
                <a:solidFill>
                  <a:srgbClr val="FFFF00"/>
                </a:solidFill>
                <a:latin typeface="UNI Chu truyen thong" pitchFamily="66" charset="-93"/>
                <a:cs typeface="Times New Roman" pitchFamily="18" charset="0"/>
              </a:rPr>
              <a:t>c thống nhất.</a:t>
            </a:r>
            <a:endParaRPr lang="vi-VN" sz="3100" kern="0" dirty="0">
              <a:solidFill>
                <a:srgbClr val="FFFF00"/>
              </a:solidFill>
              <a:latin typeface="UNI Chu truyen thong" pitchFamily="66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01872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52400" y="133350"/>
            <a:ext cx="8001000" cy="2819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2200" cy="295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0"/>
            <a:ext cx="2362200" cy="295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" r="-6452"/>
          <a:stretch/>
        </p:blipFill>
        <p:spPr bwMode="auto">
          <a:xfrm>
            <a:off x="4724400" y="0"/>
            <a:ext cx="2362200" cy="295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0"/>
            <a:ext cx="2362200" cy="295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2952750"/>
            <a:ext cx="2362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Tổng</a:t>
            </a:r>
            <a:r>
              <a:rPr lang="en-US" sz="2000" b="1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bí</a:t>
            </a:r>
            <a:r>
              <a:rPr lang="en-US" sz="2000" b="1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thư</a:t>
            </a:r>
            <a:r>
              <a:rPr lang="en-US" sz="2000" b="1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000" b="1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Nguyễn</a:t>
            </a:r>
            <a:r>
              <a:rPr lang="en-US" sz="2000" b="1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Phú</a:t>
            </a:r>
            <a:r>
              <a:rPr lang="en-US" sz="2000" b="1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Trọng</a:t>
            </a:r>
            <a:endParaRPr lang="en-US" sz="2000" b="1" dirty="0">
              <a:solidFill>
                <a:srgbClr val="FFFF0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195" y="2933700"/>
            <a:ext cx="2362200" cy="857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Chủ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tịch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Nguyễn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Xuân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Phúc</a:t>
            </a:r>
            <a:endParaRPr lang="en-US" sz="2000" dirty="0">
              <a:solidFill>
                <a:srgbClr val="FFFF0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61737" y="2952750"/>
            <a:ext cx="2362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Chủ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tịch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Quốc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hội</a:t>
            </a:r>
            <a:endParaRPr lang="en-US" sz="2000" dirty="0">
              <a:solidFill>
                <a:srgbClr val="FFFF00"/>
              </a:solidFill>
              <a:latin typeface="iCiel Cadena" panose="02000503000000020004" pitchFamily="2" charset="0"/>
              <a:cs typeface="Times New Roman" pitchFamily="18" charset="0"/>
            </a:endParaRPr>
          </a:p>
          <a:p>
            <a:pPr algn="ctr"/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Vương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Đình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Huệ</a:t>
            </a:r>
            <a:endParaRPr lang="en-US" sz="2000" dirty="0">
              <a:solidFill>
                <a:srgbClr val="FFFF0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32416" y="2933700"/>
            <a:ext cx="2049379" cy="857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Thủ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tướng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chính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phủ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Phạm</a:t>
            </a:r>
            <a:r>
              <a:rPr lang="en-US" sz="2000" dirty="0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 Minh </a:t>
            </a:r>
            <a:r>
              <a:rPr lang="en-US" sz="2000" dirty="0" err="1">
                <a:solidFill>
                  <a:srgbClr val="FFFF00"/>
                </a:solidFill>
                <a:latin typeface="iCiel Cadena" panose="02000503000000020004" pitchFamily="2" charset="0"/>
                <a:cs typeface="Times New Roman" pitchFamily="18" charset="0"/>
              </a:rPr>
              <a:t>Chính</a:t>
            </a:r>
            <a:endParaRPr lang="en-US" sz="2000" dirty="0">
              <a:solidFill>
                <a:srgbClr val="FFFF00"/>
              </a:solidFill>
              <a:latin typeface="iCiel Cadena" panose="02000503000000020004" pitchFamily="2" charset="0"/>
              <a:cs typeface="Times New Roman" pitchFamily="18" charset="0"/>
            </a:endParaRPr>
          </a:p>
        </p:txBody>
      </p:sp>
      <p:sp>
        <p:nvSpPr>
          <p:cNvPr id="6" name="Striped Right Arrow 5"/>
          <p:cNvSpPr/>
          <p:nvPr/>
        </p:nvSpPr>
        <p:spPr>
          <a:xfrm>
            <a:off x="152400" y="3962400"/>
            <a:ext cx="3697705" cy="1047750"/>
          </a:xfrm>
          <a:prstGeom prst="strip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Từ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trước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đến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nay,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nước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ta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đã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trải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qua 15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lần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bầu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cử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Quốc</a:t>
            </a:r>
            <a:r>
              <a:rPr lang="en-US" sz="1600" dirty="0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iCiel Cucho Bold" pitchFamily="50" charset="0"/>
                <a:cs typeface="iCiel Cucho Bold" pitchFamily="50" charset="0"/>
              </a:rPr>
              <a:t>hội</a:t>
            </a:r>
            <a:endParaRPr lang="en-US" sz="1600" dirty="0">
              <a:solidFill>
                <a:srgbClr val="FF0000"/>
              </a:solidFill>
              <a:latin typeface="iCiel Cucho Bold" pitchFamily="50" charset="0"/>
              <a:cs typeface="iCiel Cucho Bol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69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ẤT NƯỚC TRỌN NIỀM VUI - Hữu Nội - Lyrics &amp; Engsub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209" end="2383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3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043DF43-B6F7-425E-8276-999CE3FBE3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9" name="Ghen-Co-Vy-MIN-ERIK">
            <a:hlinkClick r:id="" action="ppaction://media"/>
            <a:extLst>
              <a:ext uri="{FF2B5EF4-FFF2-40B4-BE49-F238E27FC236}">
                <a16:creationId xmlns="" xmlns:a16="http://schemas.microsoft.com/office/drawing/2014/main" id="{A165C587-C185-454F-9968-B20130E6B8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82938" y="149375"/>
            <a:ext cx="457200" cy="457200"/>
          </a:xfrm>
          <a:prstGeom prst="rect">
            <a:avLst/>
          </a:prstGeom>
        </p:spPr>
      </p:pic>
      <p:pic>
        <p:nvPicPr>
          <p:cNvPr id="31" name="Picture 30">
            <a:hlinkClick r:id="rId6" action="ppaction://hlinksldjump"/>
            <a:extLst>
              <a:ext uri="{FF2B5EF4-FFF2-40B4-BE49-F238E27FC236}">
                <a16:creationId xmlns="" xmlns:a16="http://schemas.microsoft.com/office/drawing/2014/main" id="{80E3ADB4-6837-4F51-B3B2-FB7C939C4BE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5" t="62197" r="38456" b="16132"/>
          <a:stretch/>
        </p:blipFill>
        <p:spPr>
          <a:xfrm>
            <a:off x="3575588" y="2172346"/>
            <a:ext cx="1992824" cy="95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2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324333" y="-19050"/>
            <a:ext cx="5743933" cy="93345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4343407" y="0"/>
            <a:ext cx="5743933" cy="93345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5340153" y="1218620"/>
            <a:ext cx="2970640" cy="44577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416147" y="2571750"/>
            <a:ext cx="29662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accent2">
                    <a:lumMod val="50000"/>
                  </a:schemeClr>
                </a:solidFill>
                <a:latin typeface="UTM Ong Do Gia" pitchFamily="18" charset="0"/>
              </a:rPr>
              <a:t>Giải phóng miền Nam, thống nhất đất nước 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UTM Ong Do Gia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382689" y="679277"/>
            <a:ext cx="5805089" cy="495339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149210" y="2509159"/>
              <a:ext cx="2667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2">
                      <a:lumMod val="50000"/>
                    </a:schemeClr>
                  </a:solidFill>
                  <a:latin typeface="UTM Ong Do Gia" pitchFamily="18" charset="0"/>
                </a:rPr>
                <a:t>30/4/1975 </a:t>
              </a:r>
              <a:r>
                <a:rPr lang="vi-VN" sz="4000" b="1" dirty="0">
                  <a:solidFill>
                    <a:schemeClr val="accent2">
                      <a:lumMod val="50000"/>
                    </a:schemeClr>
                  </a:solidFill>
                  <a:latin typeface="UTM Ong Do Gia" pitchFamily="18" charset="0"/>
                </a:rPr>
                <a:t>là ngày gì?</a:t>
              </a:r>
              <a:endParaRPr lang="en-US" sz="4000" b="1" dirty="0">
                <a:solidFill>
                  <a:schemeClr val="accent2">
                    <a:lumMod val="50000"/>
                  </a:schemeClr>
                </a:solidFill>
                <a:latin typeface="UTM Ong Do Gia" pitchFamily="18" charset="0"/>
              </a:endParaRPr>
            </a:p>
            <a:p>
              <a:pPr algn="ctr"/>
              <a:endParaRPr lang="en-US" sz="4000" b="1" dirty="0">
                <a:solidFill>
                  <a:schemeClr val="accent2">
                    <a:lumMod val="50000"/>
                  </a:schemeClr>
                </a:solidFill>
                <a:latin typeface="UTM Ong Do Gia" pitchFamily="18" charset="0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" y="622518"/>
            <a:ext cx="680237" cy="2404000"/>
          </a:xfrm>
          <a:prstGeom prst="rect">
            <a:avLst/>
          </a:prstGeom>
        </p:spPr>
      </p:pic>
      <p:pic>
        <p:nvPicPr>
          <p:cNvPr id="27" name="Picture 2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373">
            <a:off x="-68242" y="216190"/>
            <a:ext cx="1219125" cy="103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5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92B5267-2B5C-4621-8EBE-9A6426887C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42473" y="2434801"/>
            <a:ext cx="1299126" cy="1044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445421" y="2333597"/>
            <a:ext cx="1109691" cy="10440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65316" y="2718828"/>
            <a:ext cx="1299126" cy="10440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4201035" y="2372005"/>
            <a:ext cx="1109691" cy="10440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6577" y="1330515"/>
            <a:ext cx="1299126" cy="10440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7313267" y="1016034"/>
            <a:ext cx="1109691" cy="1044017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1" y="1911246"/>
            <a:ext cx="742013" cy="682436"/>
          </a:xfrm>
          <a:prstGeom prst="rect">
            <a:avLst/>
          </a:prstGeom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8401987" y="1911246"/>
            <a:ext cx="742013" cy="6824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99456" y="3184998"/>
            <a:ext cx="1512737" cy="1819399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=""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3760707" y="4623453"/>
            <a:ext cx="1622588" cy="575698"/>
          </a:xfrm>
        </p:spPr>
      </p:pic>
      <p:pic>
        <p:nvPicPr>
          <p:cNvPr id="32" name="Cái bảng">
            <a:extLst>
              <a:ext uri="{FF2B5EF4-FFF2-40B4-BE49-F238E27FC236}">
                <a16:creationId xmlns=""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51" y="2940503"/>
            <a:ext cx="4506665" cy="244051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6B2023A-41E6-496F-A5A1-DAC3B4804349}"/>
              </a:ext>
            </a:extLst>
          </p:cNvPr>
          <p:cNvSpPr txBox="1"/>
          <p:nvPr/>
        </p:nvSpPr>
        <p:spPr>
          <a:xfrm>
            <a:off x="5928617" y="3110612"/>
            <a:ext cx="2568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Thời gian diễn ra cuộc tổng tuyển cử Quốc hội khóa VI là:</a:t>
            </a:r>
            <a:endParaRPr lang="en-US" altLang="en-US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Đáp án 3-LV1">
            <a:extLst>
              <a:ext uri="{FF2B5EF4-FFF2-40B4-BE49-F238E27FC236}">
                <a16:creationId xmlns=""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6532065" y="4521439"/>
            <a:ext cx="1150750" cy="336311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5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01/5/1975</a:t>
            </a:r>
            <a:endParaRPr lang="en-US" sz="15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Đáp án 2-LV1">
            <a:extLst>
              <a:ext uri="{FF2B5EF4-FFF2-40B4-BE49-F238E27FC236}">
                <a16:creationId xmlns=""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7171557" y="4016639"/>
            <a:ext cx="1150750" cy="336311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500" b="1">
                <a:latin typeface="+mj-lt"/>
                <a:cs typeface="Arial" panose="020B0604020202020204" pitchFamily="34" charset="0"/>
              </a:rPr>
              <a:t>30/4/1975</a:t>
            </a:r>
            <a:endParaRPr lang="en-US" sz="15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Đáp án 4-LV1">
            <a:extLst>
              <a:ext uri="{FF2B5EF4-FFF2-40B4-BE49-F238E27FC236}">
                <a16:creationId xmlns=""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5928616" y="4025291"/>
            <a:ext cx="1150750" cy="336311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25/4/1976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4548283" y="4700806"/>
            <a:ext cx="60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</p:spTree>
    <p:extLst>
      <p:ext uri="{BB962C8B-B14F-4D97-AF65-F5344CB8AC3E}">
        <p14:creationId xmlns:p14="http://schemas.microsoft.com/office/powerpoint/2010/main" val="19555262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36875 -0.13935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60" y="-7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"/>
                            </p:stCondLst>
                            <p:childTnLst>
                              <p:par>
                                <p:cTn id="6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7125 -0.38217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25" y="-1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7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5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6915 -0.13194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" y="-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1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3" grpId="0"/>
      <p:bldP spid="35" grpId="0" animBg="1"/>
      <p:bldP spid="36" grpId="0" animBg="1"/>
      <p:bldP spid="37" grpId="0" animBg="1"/>
      <p:bldP spid="5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D285DD0-6F44-4D3D-A29B-9AF82926CB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42473" y="2434801"/>
            <a:ext cx="1299126" cy="1044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445421" y="2333597"/>
            <a:ext cx="1109691" cy="10440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65316" y="2718828"/>
            <a:ext cx="1299126" cy="10440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4201035" y="2372005"/>
            <a:ext cx="1109691" cy="10440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6577" y="1330515"/>
            <a:ext cx="1299126" cy="10440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7313267" y="1016034"/>
            <a:ext cx="1109691" cy="1044017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1" y="1911246"/>
            <a:ext cx="742013" cy="682436"/>
          </a:xfrm>
          <a:prstGeom prst="rect">
            <a:avLst/>
          </a:prstGeom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8401987" y="1911246"/>
            <a:ext cx="742013" cy="6824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99456" y="3184998"/>
            <a:ext cx="1512737" cy="1819399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=""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3760707" y="4623453"/>
            <a:ext cx="1622588" cy="575698"/>
          </a:xfrm>
        </p:spPr>
      </p:pic>
      <p:pic>
        <p:nvPicPr>
          <p:cNvPr id="32" name="Cái bảng">
            <a:extLst>
              <a:ext uri="{FF2B5EF4-FFF2-40B4-BE49-F238E27FC236}">
                <a16:creationId xmlns=""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51" y="2940503"/>
            <a:ext cx="4506665" cy="244051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6B2023A-41E6-496F-A5A1-DAC3B4804349}"/>
              </a:ext>
            </a:extLst>
          </p:cNvPr>
          <p:cNvSpPr txBox="1"/>
          <p:nvPr/>
        </p:nvSpPr>
        <p:spPr>
          <a:xfrm>
            <a:off x="5928617" y="3110612"/>
            <a:ext cx="2568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Kì họp thứ nhất Quốc hội khóa VI quyết định quốc ca là:</a:t>
            </a:r>
            <a:endParaRPr lang="en-US" altLang="en-US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altLang="en-US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Đáp án 3-LV1">
            <a:extLst>
              <a:ext uri="{FF2B5EF4-FFF2-40B4-BE49-F238E27FC236}">
                <a16:creationId xmlns=""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6532065" y="4521439"/>
            <a:ext cx="1150750" cy="440498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5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Cùng nhau ta đi lên</a:t>
            </a:r>
            <a:endParaRPr lang="en-US" sz="15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Đáp án 2-LV1">
            <a:extLst>
              <a:ext uri="{FF2B5EF4-FFF2-40B4-BE49-F238E27FC236}">
                <a16:creationId xmlns=""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5928616" y="4025290"/>
            <a:ext cx="1150750" cy="440498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500" b="1">
                <a:latin typeface="+mj-lt"/>
                <a:cs typeface="Arial" panose="020B0604020202020204" pitchFamily="34" charset="0"/>
              </a:rPr>
              <a:t>Tiến lên đoàn viên</a:t>
            </a:r>
            <a:endParaRPr lang="en-US" sz="15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Đáp án 4-LV1">
            <a:extLst>
              <a:ext uri="{FF2B5EF4-FFF2-40B4-BE49-F238E27FC236}">
                <a16:creationId xmlns=""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7178822" y="4016188"/>
            <a:ext cx="1150750" cy="440498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 quân ca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4495800" y="4700806"/>
            <a:ext cx="717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8587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36875 -0.13935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60" y="-7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"/>
                            </p:stCondLst>
                            <p:childTnLst>
                              <p:par>
                                <p:cTn id="6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7125 -0.38217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25" y="-1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7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5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6915 -0.13194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" y="-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1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3" grpId="0"/>
      <p:bldP spid="35" grpId="0" animBg="1"/>
      <p:bldP spid="36" grpId="0" animBg="1"/>
      <p:bldP spid="37" grpId="0" animBg="1"/>
      <p:bldP spid="5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3118BE9-FFA6-492C-8F27-4CCCDD9566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19108" y="1614817"/>
            <a:ext cx="1299126" cy="1044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722056" y="1513613"/>
            <a:ext cx="1109691" cy="10440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96777" y="3729700"/>
            <a:ext cx="1299126" cy="10440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3532496" y="3382877"/>
            <a:ext cx="1109691" cy="10440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72430" y="694777"/>
            <a:ext cx="1299126" cy="10440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5829121" y="380296"/>
            <a:ext cx="1109691" cy="1044017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1" y="1911246"/>
            <a:ext cx="742013" cy="6824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99456" y="3184998"/>
            <a:ext cx="1512737" cy="1819399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=""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3760707" y="4623453"/>
            <a:ext cx="1622588" cy="575698"/>
          </a:xfrm>
        </p:spPr>
      </p:pic>
      <p:pic>
        <p:nvPicPr>
          <p:cNvPr id="32" name="Cái bảng">
            <a:extLst>
              <a:ext uri="{FF2B5EF4-FFF2-40B4-BE49-F238E27FC236}">
                <a16:creationId xmlns=""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281" y="2758640"/>
            <a:ext cx="4506665" cy="2440511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=""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5928618" y="3877648"/>
            <a:ext cx="1150750" cy="336311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Đà Nẵng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6B2023A-41E6-496F-A5A1-DAC3B4804349}"/>
              </a:ext>
            </a:extLst>
          </p:cNvPr>
          <p:cNvSpPr txBox="1"/>
          <p:nvPr/>
        </p:nvSpPr>
        <p:spPr>
          <a:xfrm>
            <a:off x="5897504" y="2897188"/>
            <a:ext cx="2713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15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Kì họp thứ nhất Quốc hội khóa VI quyết định thủ đô của nước cộng hòa xã hội chủ nghĩa Việt Nam là :</a:t>
            </a:r>
            <a:endParaRPr lang="en-US" altLang="en-US" sz="1500" b="1" i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Đáp án 2-LV1">
            <a:extLst>
              <a:ext uri="{FF2B5EF4-FFF2-40B4-BE49-F238E27FC236}">
                <a16:creationId xmlns=""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7171557" y="3877648"/>
            <a:ext cx="1150750" cy="336311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Đáp án 4-LV1">
            <a:extLst>
              <a:ext uri="{FF2B5EF4-FFF2-40B4-BE49-F238E27FC236}">
                <a16:creationId xmlns=""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6579971" y="4401818"/>
            <a:ext cx="1150750" cy="336311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Hà Nội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4495800" y="4700806"/>
            <a:ext cx="835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6FDDBBA4-A8EA-4329-B659-28283D152F97}"/>
              </a:ext>
            </a:extLst>
          </p:cNvPr>
          <p:cNvGrpSpPr/>
          <p:nvPr/>
        </p:nvGrpSpPr>
        <p:grpSpPr>
          <a:xfrm>
            <a:off x="2326798" y="-3224386"/>
            <a:ext cx="3601820" cy="3087688"/>
            <a:chOff x="-607652" y="229391"/>
            <a:chExt cx="3606328" cy="3091552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4016B70C-7703-43CF-B4E8-6E47D729B9EB}"/>
                </a:ext>
              </a:extLst>
            </p:cNvPr>
            <p:cNvGrpSpPr/>
            <p:nvPr/>
          </p:nvGrpSpPr>
          <p:grpSpPr>
            <a:xfrm>
              <a:off x="-607652" y="229391"/>
              <a:ext cx="3606328" cy="3091552"/>
              <a:chOff x="-1858503" y="2915017"/>
              <a:chExt cx="3606328" cy="3091552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="" xmlns:a16="http://schemas.microsoft.com/office/drawing/2014/main" id="{09E301ED-649F-4389-ADB4-30059ACA1AC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508" t="7482" r="8250" b="43959"/>
              <a:stretch/>
            </p:blipFill>
            <p:spPr>
              <a:xfrm>
                <a:off x="-789918" y="3007594"/>
                <a:ext cx="2537743" cy="2998975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="" xmlns:a16="http://schemas.microsoft.com/office/drawing/2014/main" id="{FF6E65E3-2A2A-485E-AC96-993755D5F3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073" t="47270"/>
              <a:stretch/>
            </p:blipFill>
            <p:spPr>
              <a:xfrm>
                <a:off x="-1858503" y="3192747"/>
                <a:ext cx="2016982" cy="2425865"/>
              </a:xfrm>
              <a:prstGeom prst="rect">
                <a:avLst/>
              </a:prstGeom>
            </p:spPr>
          </p:pic>
          <p:pic>
            <p:nvPicPr>
              <p:cNvPr id="4" name="Picture 3">
                <a:extLst>
                  <a:ext uri="{FF2B5EF4-FFF2-40B4-BE49-F238E27FC236}">
                    <a16:creationId xmlns="" xmlns:a16="http://schemas.microsoft.com/office/drawing/2014/main" id="{1B87B3D0-0338-43A0-A51A-99284DD57D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344" t="14971" r="53765" b="64966"/>
              <a:stretch/>
            </p:blipFill>
            <p:spPr>
              <a:xfrm>
                <a:off x="-19050" y="2915017"/>
                <a:ext cx="989351" cy="1239070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="" xmlns:a16="http://schemas.microsoft.com/office/drawing/2014/main" id="{32292597-96FF-40B6-B6B0-ECA5F10EEA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344" t="14971" r="53765" b="64966"/>
              <a:stretch/>
            </p:blipFill>
            <p:spPr>
              <a:xfrm>
                <a:off x="817637" y="3142063"/>
                <a:ext cx="800452" cy="1002492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="" xmlns:a16="http://schemas.microsoft.com/office/drawing/2014/main" id="{DB3DAAE6-4226-4521-A43C-A8EE5775CD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344" t="14971" r="53765" b="64966"/>
              <a:stretch/>
            </p:blipFill>
            <p:spPr>
              <a:xfrm>
                <a:off x="-653242" y="3071406"/>
                <a:ext cx="800452" cy="1002492"/>
              </a:xfrm>
              <a:prstGeom prst="rect">
                <a:avLst/>
              </a:prstGeom>
            </p:spPr>
          </p:pic>
        </p:grp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D246992D-4D04-4593-AC43-8E9A7CDA7E41}"/>
                </a:ext>
              </a:extLst>
            </p:cNvPr>
            <p:cNvSpPr txBox="1"/>
            <p:nvPr/>
          </p:nvSpPr>
          <p:spPr>
            <a:xfrm>
              <a:off x="1574421" y="1913035"/>
              <a:ext cx="1113349" cy="416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1500</a:t>
              </a:r>
              <a:endPara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98114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20988E-6 L -0.47083 3.20988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29545 0.03473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15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"/>
                            </p:stCondLst>
                            <p:childTnLst>
                              <p:par>
                                <p:cTn id="6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54024 -0.50185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5" y="-250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7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5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9545 -0.29189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14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750"/>
                            </p:stCondLst>
                            <p:childTnLst>
                              <p:par>
                                <p:cTn id="11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-2.08333E-6 0.77454 " pathEditMode="relative" rAng="0" ptsTypes="AA">
                                      <p:cBhvr>
                                        <p:cTn id="118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7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Âm thanh chiến thắ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250"/>
                            </p:stCondLst>
                            <p:childTnLst>
                              <p:par>
                                <p:cTn id="120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3" grpId="0"/>
      <p:bldP spid="36" grpId="0" animBg="1"/>
      <p:bldP spid="37" grpId="0" animBg="1"/>
      <p:bldP spid="5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885950"/>
            <a:ext cx="7772400" cy="1828800"/>
          </a:xfrm>
        </p:spPr>
        <p:txBody>
          <a:bodyPr/>
          <a:lstStyle/>
          <a:p>
            <a:r>
              <a:rPr lang="vi-VN" sz="3000" b="1"/>
              <a:t>Xem </a:t>
            </a:r>
            <a:r>
              <a:rPr lang="vi-VN" sz="3000" b="1" dirty="0"/>
              <a:t>lại bài Hoàn thành thống nhất </a:t>
            </a:r>
            <a:r>
              <a:rPr lang="vi-VN" sz="3000" b="1"/>
              <a:t>đất nước</a:t>
            </a:r>
            <a:r>
              <a:rPr lang="vi-VN" sz="3000" b="1" dirty="0"/>
              <a:t/>
            </a:r>
            <a:br>
              <a:rPr lang="vi-VN" sz="3000" b="1" dirty="0"/>
            </a:br>
            <a:r>
              <a:rPr lang="vi-VN" sz="3000" b="1" dirty="0"/>
              <a:t>Chuẩn bị bài Xây dựng nhà máy thủy điện </a:t>
            </a:r>
            <a:r>
              <a:rPr lang="vi-VN" sz="3000" b="1"/>
              <a:t>Hòa Bình</a:t>
            </a:r>
            <a:endParaRPr lang="vi-VN" sz="3000" b="1" dirty="0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>
          <a:xfrm>
            <a:off x="1219200" y="1166047"/>
            <a:ext cx="1676400" cy="719903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vi-VN" sz="2800" b="1" dirty="0"/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566062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324333" y="-19050"/>
            <a:ext cx="5743933" cy="93345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4343407" y="0"/>
            <a:ext cx="5743933" cy="93345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5340153" y="1218620"/>
            <a:ext cx="2970640" cy="44577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403890" y="3026518"/>
            <a:ext cx="2966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chemeClr val="accent2">
                    <a:lumMod val="50000"/>
                  </a:schemeClr>
                </a:solidFill>
                <a:latin typeface="UTM Ong Do Gia" pitchFamily="18" charset="0"/>
              </a:rPr>
              <a:t>Xe tăng 390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UTM Ong Do Gia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304800" y="754430"/>
            <a:ext cx="5805089" cy="495339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129327" y="2151737"/>
              <a:ext cx="2667000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 dirty="0">
                  <a:solidFill>
                    <a:schemeClr val="accent2">
                      <a:lumMod val="50000"/>
                    </a:schemeClr>
                  </a:solidFill>
                  <a:latin typeface="UTM Ong Do Gia" pitchFamily="18" charset="0"/>
                </a:rPr>
                <a:t>Chiếc xe tăng nào đã húc vào cổng chính của Dinh Độc Lập</a:t>
              </a:r>
              <a:endParaRPr lang="en-US" sz="3600" b="1" dirty="0">
                <a:solidFill>
                  <a:schemeClr val="accent2">
                    <a:lumMod val="50000"/>
                  </a:schemeClr>
                </a:solidFill>
                <a:latin typeface="UTM Ong Do Gia" pitchFamily="18" charset="0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" y="622518"/>
            <a:ext cx="680237" cy="2404000"/>
          </a:xfrm>
          <a:prstGeom prst="rect">
            <a:avLst/>
          </a:prstGeom>
        </p:spPr>
      </p:pic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373">
            <a:off x="-68242" y="216190"/>
            <a:ext cx="1219124" cy="103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0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324333" y="-19050"/>
            <a:ext cx="5743933" cy="93345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4343407" y="0"/>
            <a:ext cx="5743933" cy="93345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5340153" y="1218620"/>
            <a:ext cx="2970640" cy="44577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333921" y="2863480"/>
            <a:ext cx="29662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accent2">
                    <a:lumMod val="50000"/>
                  </a:schemeClr>
                </a:solidFill>
                <a:latin typeface="UTM Ong Do Gia" pitchFamily="18" charset="0"/>
              </a:rPr>
              <a:t>Đồng chí Bùi Quang Thận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UTM Ong Do Gia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312385" y="654268"/>
            <a:ext cx="5805089" cy="495339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123771" y="2031973"/>
              <a:ext cx="2667000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800" b="1" dirty="0">
                  <a:solidFill>
                    <a:schemeClr val="accent2">
                      <a:lumMod val="50000"/>
                    </a:schemeClr>
                  </a:solidFill>
                  <a:latin typeface="UTM Ong Do Gia" pitchFamily="18" charset="0"/>
                </a:rPr>
                <a:t>Ai </a:t>
              </a:r>
              <a:r>
                <a:rPr lang="vi-VN" sz="3800" b="1" dirty="0">
                  <a:solidFill>
                    <a:schemeClr val="accent2">
                      <a:lumMod val="50000"/>
                    </a:schemeClr>
                  </a:solidFill>
                  <a:latin typeface="UTM Ong Do Gia" pitchFamily="18" charset="0"/>
                </a:rPr>
                <a:t>là người dương cao cờ cách mạng nhảy khỏi xe tăng</a:t>
              </a:r>
              <a:r>
                <a:rPr lang="en-US" sz="3800" b="1" dirty="0">
                  <a:solidFill>
                    <a:schemeClr val="accent2">
                      <a:lumMod val="50000"/>
                    </a:schemeClr>
                  </a:solidFill>
                  <a:latin typeface="UTM Ong Do Gia" pitchFamily="18" charset="0"/>
                </a:rPr>
                <a:t>?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" y="622518"/>
            <a:ext cx="680237" cy="2404000"/>
          </a:xfrm>
          <a:prstGeom prst="rect">
            <a:avLst/>
          </a:prstGeom>
        </p:spPr>
      </p:pic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373">
            <a:off x="-13381" y="216190"/>
            <a:ext cx="1109403" cy="103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7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4343407" y="0"/>
            <a:ext cx="5743933" cy="93345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5315535" y="1218620"/>
            <a:ext cx="2970640" cy="44577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991100" y="3124304"/>
            <a:ext cx="3673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C0504D">
                    <a:lumMod val="50000"/>
                  </a:srgbClr>
                </a:solidFill>
                <a:latin typeface="UTM Ong Do Gia" pitchFamily="18" charset="0"/>
              </a:rPr>
              <a:t>Xe tăng 843</a:t>
            </a:r>
            <a:endParaRPr lang="en-US" sz="3600" b="1" dirty="0">
              <a:solidFill>
                <a:srgbClr val="C0504D">
                  <a:lumMod val="50000"/>
                </a:srgbClr>
              </a:solidFill>
              <a:latin typeface="UTM Ong Do Gia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304800" y="754430"/>
            <a:ext cx="5805089" cy="495339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060434" y="2384850"/>
              <a:ext cx="2667000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500" b="1" dirty="0">
                  <a:solidFill>
                    <a:srgbClr val="C0504D">
                      <a:lumMod val="50000"/>
                    </a:srgbClr>
                  </a:solidFill>
                  <a:latin typeface="UTM Ong Do Gia" pitchFamily="18" charset="0"/>
                </a:rPr>
                <a:t>Chiếc xe tăng nào đã lao vào cổng phụ và bị kẹt lại</a:t>
              </a:r>
            </a:p>
            <a:p>
              <a:pPr algn="ctr"/>
              <a:endParaRPr lang="en-US" sz="3500" b="1" dirty="0">
                <a:solidFill>
                  <a:srgbClr val="C0504D">
                    <a:lumMod val="50000"/>
                  </a:srgbClr>
                </a:solidFill>
                <a:latin typeface="UTM Ong Do Gia" pitchFamily="18" charset="0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373">
            <a:off x="-261726" y="65453"/>
            <a:ext cx="1331255" cy="2257771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324333" y="-19050"/>
            <a:ext cx="5743933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0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495646" y="934566"/>
            <a:ext cx="6056555" cy="865854"/>
          </a:xfrm>
          <a:prstGeom prst="rect">
            <a:avLst/>
          </a:prstGeom>
          <a:noFill/>
          <a:ln w="9525">
            <a:noFill/>
          </a:ln>
        </p:spPr>
        <p:txBody>
          <a:bodyPr wrap="square" lIns="49761" tIns="24880" rIns="49761" bIns="24880" anchor="t" anchorCtr="0">
            <a:spAutoFit/>
          </a:bodyPr>
          <a:lstStyle/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endParaRPr lang="vi-VN" altLang="en-US" sz="1400" b="1" u="sng" dirty="0">
              <a:solidFill>
                <a:schemeClr val="bg1"/>
              </a:solidFill>
              <a:latin typeface="UNI Chu viet tay" pitchFamily="66" charset="-93"/>
            </a:endParaRPr>
          </a:p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endParaRPr lang="en-US" altLang="en-US" sz="500" b="1" u="sng" dirty="0">
              <a:solidFill>
                <a:srgbClr val="FF0000"/>
              </a:solidFill>
              <a:latin typeface="Times New Roman" panose="02020603050405020304" charset="0"/>
            </a:endParaRPr>
          </a:p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 smtClean="0">
                <a:solidFill>
                  <a:schemeClr val="bg1"/>
                </a:solidFill>
                <a:latin typeface="UNI Chu truyen thong" pitchFamily="66" charset="-93"/>
              </a:rPr>
              <a:t>Tiết</a:t>
            </a:r>
            <a:r>
              <a:rPr lang="en-US" altLang="en-US" sz="2400" b="1" dirty="0" smtClean="0">
                <a:solidFill>
                  <a:schemeClr val="bg1"/>
                </a:solidFill>
                <a:latin typeface="UNI Chu truyen thong" pitchFamily="66" charset="-93"/>
              </a:rPr>
              <a:t> 29. </a:t>
            </a:r>
            <a:r>
              <a:rPr lang="vi-VN" altLang="en-US" sz="2400" b="1" dirty="0" err="1" smtClean="0">
                <a:solidFill>
                  <a:schemeClr val="bg1"/>
                </a:solidFill>
                <a:latin typeface="UNI Chu truyen thong" pitchFamily="66" charset="-93"/>
              </a:rPr>
              <a:t>Hoàn</a:t>
            </a:r>
            <a:r>
              <a:rPr lang="vi-VN" altLang="en-US" sz="2400" b="1" dirty="0" smtClean="0">
                <a:solidFill>
                  <a:schemeClr val="bg1"/>
                </a:solidFill>
                <a:latin typeface="UNI Chu truyen thong" pitchFamily="66" charset="-93"/>
              </a:rPr>
              <a:t> </a:t>
            </a:r>
            <a:r>
              <a:rPr lang="vi-VN" altLang="en-US" sz="2400" b="1" dirty="0">
                <a:solidFill>
                  <a:schemeClr val="bg1"/>
                </a:solidFill>
                <a:latin typeface="UNI Chu truyen thong" pitchFamily="66" charset="-93"/>
              </a:rPr>
              <a:t>thành thống nhất đất nước</a:t>
            </a:r>
            <a:endParaRPr lang="en-US" altLang="en-US" sz="2400" b="1" dirty="0">
              <a:solidFill>
                <a:schemeClr val="bg1"/>
              </a:solidFill>
              <a:latin typeface="UNI Chu truyen thong" pitchFamily="66" charset="-93"/>
            </a:endParaRPr>
          </a:p>
          <a:p>
            <a:pPr defTabSz="4976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i="1" dirty="0">
                <a:solidFill>
                  <a:srgbClr val="FF0000"/>
                </a:solidFill>
                <a:latin typeface="Times New Roman" panose="02020603050405020304" charset="0"/>
              </a:rPr>
              <a:t>                                    </a:t>
            </a:r>
            <a:r>
              <a:rPr lang="vi-VN" altLang="en-US" sz="900" b="1" i="1" dirty="0">
                <a:solidFill>
                  <a:srgbClr val="FF0000"/>
                </a:solidFill>
                <a:latin typeface="Times New Roman" panose="02020603050405020304" charset="0"/>
              </a:rPr>
              <a:t>                       </a:t>
            </a:r>
            <a:r>
              <a:rPr lang="en-US" altLang="en-US" sz="900" b="1" i="1" dirty="0">
                <a:solidFill>
                  <a:srgbClr val="FF0000"/>
                </a:solidFill>
                <a:latin typeface="Times New Roman" panose="02020603050405020304" charset="0"/>
              </a:rPr>
              <a:t>  </a:t>
            </a:r>
            <a:endParaRPr lang="en-US" altLang="en-US" sz="500" b="1" i="1" dirty="0">
              <a:solidFill>
                <a:srgbClr val="FF0000"/>
              </a:solidFill>
              <a:latin typeface="Times New Roman" panose="020206030504050203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D3C9ED0-078F-4C5D-9592-9AD340CEC143}"/>
              </a:ext>
            </a:extLst>
          </p:cNvPr>
          <p:cNvSpPr txBox="1"/>
          <p:nvPr/>
        </p:nvSpPr>
        <p:spPr>
          <a:xfrm>
            <a:off x="2237924" y="43815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3200" b="1">
                <a:solidFill>
                  <a:schemeClr val="bg1"/>
                </a:solidFill>
                <a:latin typeface="UNI Chu viet tay" pitchFamily="66" charset="-93"/>
              </a:rPr>
              <a:t>Lịch sử</a:t>
            </a:r>
            <a:endParaRPr lang="vi-VN" altLang="en-US" sz="3200" b="1" dirty="0">
              <a:solidFill>
                <a:schemeClr val="bg1"/>
              </a:solidFill>
              <a:latin typeface="UNI Chu viet tay" pitchFamily="66" charset="-93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="" xmlns:a16="http://schemas.microsoft.com/office/drawing/2014/main" id="{58ABDF02-8C8A-4EE4-A0BA-AAD6169B62A9}"/>
              </a:ext>
            </a:extLst>
          </p:cNvPr>
          <p:cNvSpPr txBox="1"/>
          <p:nvPr/>
        </p:nvSpPr>
        <p:spPr>
          <a:xfrm>
            <a:off x="47847" y="1962150"/>
            <a:ext cx="8715153" cy="419578"/>
          </a:xfrm>
          <a:prstGeom prst="rect">
            <a:avLst/>
          </a:prstGeom>
          <a:noFill/>
          <a:ln w="9525">
            <a:noFill/>
          </a:ln>
        </p:spPr>
        <p:txBody>
          <a:bodyPr wrap="square" lIns="49761" tIns="24880" rIns="49761" bIns="24880" anchor="t" anchorCtr="0">
            <a:spAutoFit/>
          </a:bodyPr>
          <a:lstStyle/>
          <a:p>
            <a:pPr algn="ctr" defTabSz="497600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srgbClr val="FFFF00"/>
                </a:solidFill>
                <a:latin typeface="UNI Chu truyen thong" pitchFamily="66" charset="-93"/>
              </a:rPr>
              <a:t>1. Cuộc bầu cử Quốc hội thống nhất (Quốc hội khóa </a:t>
            </a:r>
            <a:r>
              <a:rPr lang="vi-VN" altLang="en-US" sz="2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</a:t>
            </a:r>
            <a:r>
              <a:rPr lang="vi-VN" altLang="en-US" sz="2400" b="1" dirty="0">
                <a:solidFill>
                  <a:srgbClr val="FFFF00"/>
                </a:solidFill>
                <a:latin typeface="UNI Chu truyen thong" pitchFamily="66" charset="-93"/>
              </a:rPr>
              <a:t>)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charset="0"/>
              </a:rPr>
              <a:t>        </a:t>
            </a:r>
            <a:r>
              <a:rPr lang="vi-VN" altLang="en-US" sz="2400" b="1" i="1" dirty="0">
                <a:solidFill>
                  <a:srgbClr val="FFFF00"/>
                </a:solidFill>
                <a:latin typeface="Times New Roman" panose="02020603050405020304" charset="0"/>
              </a:rPr>
              <a:t>                       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charset="0"/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C07EAD6-45BD-4E8F-8EC5-E9BD21F131C0}"/>
              </a:ext>
            </a:extLst>
          </p:cNvPr>
          <p:cNvSpPr txBox="1"/>
          <p:nvPr/>
        </p:nvSpPr>
        <p:spPr>
          <a:xfrm>
            <a:off x="304800" y="2534382"/>
            <a:ext cx="8839200" cy="912020"/>
          </a:xfrm>
          <a:prstGeom prst="rect">
            <a:avLst/>
          </a:prstGeom>
          <a:noFill/>
          <a:ln w="9525">
            <a:noFill/>
          </a:ln>
        </p:spPr>
        <p:txBody>
          <a:bodyPr wrap="square" lIns="49761" tIns="24880" rIns="49761" bIns="24880" anchor="t" anchorCtr="0">
            <a:spAutoFit/>
          </a:bodyPr>
          <a:lstStyle/>
          <a:p>
            <a:pPr defTabSz="497600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800" b="1" dirty="0">
                <a:solidFill>
                  <a:srgbClr val="FFFF00"/>
                </a:solidFill>
                <a:latin typeface="UNI Chu truyen thong" pitchFamily="66" charset="-93"/>
              </a:rPr>
              <a:t>2.  Những quyết định trọng đại của kì họp đầu tiên – Quốc hội khóa </a:t>
            </a:r>
            <a:r>
              <a:rPr lang="vi-VN" altLang="en-US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</a:t>
            </a:r>
            <a:r>
              <a:rPr lang="vi-VN" altLang="en-US" sz="2800" b="1" i="1" dirty="0">
                <a:solidFill>
                  <a:srgbClr val="FFFF00"/>
                </a:solidFill>
                <a:latin typeface="+mj-lt"/>
              </a:rPr>
              <a:t>.</a:t>
            </a:r>
            <a:r>
              <a:rPr lang="vi-VN" altLang="en-US" sz="2800" b="1" i="1" dirty="0">
                <a:solidFill>
                  <a:srgbClr val="FFFF00"/>
                </a:solidFill>
                <a:latin typeface="Times New Roman" panose="02020603050405020304" charset="0"/>
              </a:rPr>
              <a:t>      </a:t>
            </a:r>
            <a:r>
              <a:rPr lang="en-US" altLang="en-US" sz="2800" b="1" i="1" dirty="0">
                <a:solidFill>
                  <a:srgbClr val="FFFF00"/>
                </a:solidFill>
                <a:latin typeface="Times New Roman" panose="02020603050405020304" charset="0"/>
              </a:rPr>
              <a:t> 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="" xmlns:a16="http://schemas.microsoft.com/office/drawing/2014/main" id="{91B493CD-A6E1-46F8-894A-6534E79F458F}"/>
              </a:ext>
            </a:extLst>
          </p:cNvPr>
          <p:cNvSpPr txBox="1"/>
          <p:nvPr/>
        </p:nvSpPr>
        <p:spPr>
          <a:xfrm>
            <a:off x="304800" y="3486150"/>
            <a:ext cx="8839200" cy="481133"/>
          </a:xfrm>
          <a:prstGeom prst="rect">
            <a:avLst/>
          </a:prstGeom>
          <a:noFill/>
          <a:ln w="9525">
            <a:noFill/>
          </a:ln>
        </p:spPr>
        <p:txBody>
          <a:bodyPr wrap="square" lIns="49761" tIns="24880" rIns="49761" bIns="24880" anchor="t" anchorCtr="0">
            <a:spAutoFit/>
          </a:bodyPr>
          <a:lstStyle/>
          <a:p>
            <a:pPr defTabSz="497600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800" b="1" dirty="0">
                <a:solidFill>
                  <a:srgbClr val="FFFF00"/>
                </a:solidFill>
                <a:latin typeface="UNI Chu truyen thong" pitchFamily="66" charset="-93"/>
              </a:rPr>
              <a:t>3. Ý nghĩa cuộc bầu cử và kì họp đầu tiên Quốc hội khoá </a:t>
            </a:r>
            <a:r>
              <a:rPr lang="vi-VN" altLang="en-US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</a:t>
            </a:r>
            <a:r>
              <a:rPr lang="vi-VN" altLang="en-US" sz="2800" b="1" dirty="0">
                <a:solidFill>
                  <a:srgbClr val="FFFF00"/>
                </a:solidFill>
                <a:latin typeface="UNI Chu truyen thong" pitchFamily="66" charset="-93"/>
              </a:rPr>
              <a:t>.</a:t>
            </a:r>
            <a:r>
              <a:rPr lang="en-US" altLang="en-US" sz="2800" b="1" i="1" dirty="0">
                <a:solidFill>
                  <a:srgbClr val="FFFF00"/>
                </a:solidFill>
                <a:latin typeface="Times New Roman" panose="02020603050405020304" charset="0"/>
              </a:rPr>
              <a:t>       </a:t>
            </a:r>
            <a:r>
              <a:rPr lang="vi-VN" altLang="en-US" sz="2800" b="1" i="1" dirty="0">
                <a:solidFill>
                  <a:srgbClr val="FFFF00"/>
                </a:solidFill>
                <a:latin typeface="Times New Roman" panose="02020603050405020304" charset="0"/>
              </a:rPr>
              <a:t>                       </a:t>
            </a:r>
            <a:r>
              <a:rPr lang="en-US" altLang="en-US" sz="2800" b="1" i="1" dirty="0">
                <a:solidFill>
                  <a:srgbClr val="FFFF00"/>
                </a:solidFill>
                <a:latin typeface="Times New Roman" panose="0202060305040502030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5786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7801B764-4E13-4C04-A078-5AFA3B1092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3B6C1D6-53D8-44A2-9C77-1ACF8A3672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324333" y="-19050"/>
            <a:ext cx="5743933" cy="9334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5709773-5D9A-4F01-BB98-8E2F2C56E1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4343407" y="0"/>
            <a:ext cx="5743933" cy="933450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876304" y="382700"/>
            <a:ext cx="7391393" cy="8953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vi-VN" sz="2400" b="1">
                <a:latin typeface="iCiel Cadena" panose="02000503000000020004" pitchFamily="2" charset="0"/>
                <a:cs typeface="Times New Roman" panose="02020603050405020304" pitchFamily="18" charset="0"/>
              </a:rPr>
              <a:t>1. </a:t>
            </a:r>
            <a:r>
              <a:rPr lang="en-US" sz="2400" b="1">
                <a:latin typeface="iCiel Cadena" panose="02000503000000020004" pitchFamily="2" charset="0"/>
                <a:cs typeface="Times New Roman" panose="02020603050405020304" pitchFamily="18" charset="0"/>
              </a:rPr>
              <a:t>Cuộc </a:t>
            </a:r>
            <a:r>
              <a:rPr lang="en-US" sz="24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bầu</a:t>
            </a:r>
            <a:r>
              <a:rPr lang="en-US" sz="24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cử</a:t>
            </a:r>
            <a:r>
              <a:rPr lang="en-US" sz="24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Quốc</a:t>
            </a:r>
            <a:r>
              <a:rPr lang="en-US" sz="24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thống</a:t>
            </a:r>
            <a:r>
              <a:rPr lang="en-US" sz="24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Quốc</a:t>
            </a:r>
            <a:r>
              <a:rPr lang="en-US" sz="24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iCiel Cadena" panose="02000503000000020004" pitchFamily="2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latin typeface="iCiel Cadena" panose="02000503000000020004" pitchFamily="2" charset="0"/>
                <a:cs typeface="Times New Roman" panose="02020603050405020304" pitchFamily="18" charset="0"/>
              </a:rPr>
              <a:t> VI)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266700" y="1200154"/>
            <a:ext cx="8610600" cy="1909763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vi-VN" sz="2800" dirty="0">
                <a:latin typeface="iCiel Cucho Bold" pitchFamily="50" charset="0"/>
                <a:cs typeface="iCiel Cucho Bold" pitchFamily="50" charset="0"/>
              </a:rPr>
              <a:t>   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Đọc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thầm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: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Từ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“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Sau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ngày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30 - 4 - 1975…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trong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cả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nước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”</a:t>
            </a:r>
            <a:r>
              <a:rPr lang="vi-VN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trả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lời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câu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hỏi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sz="2800" dirty="0" err="1">
                <a:latin typeface="iCiel Cucho Bold" pitchFamily="50" charset="0"/>
                <a:cs typeface="iCiel Cucho Bold" pitchFamily="50" charset="0"/>
              </a:rPr>
              <a:t>sau</a:t>
            </a:r>
            <a:r>
              <a:rPr lang="en-US" sz="2800" dirty="0">
                <a:latin typeface="iCiel Cucho Bold" pitchFamily="50" charset="0"/>
                <a:cs typeface="iCiel Cucho Bold" pitchFamily="50" charset="0"/>
              </a:rPr>
              <a:t>:</a:t>
            </a:r>
          </a:p>
          <a:p>
            <a:pPr marL="82296" indent="0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vi-VN" sz="2800" b="1" dirty="0">
                <a:solidFill>
                  <a:srgbClr val="C00000"/>
                </a:solidFill>
                <a:latin typeface="iCiel Cucho Bold" pitchFamily="50" charset="0"/>
                <a:cs typeface="iCiel Cucho Bold" pitchFamily="50" charset="0"/>
              </a:rPr>
              <a:t>  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Từ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năm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1975,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sau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khi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đất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nước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thống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nhất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nhân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dân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cả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nước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ta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bắt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tay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vào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làm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gì</a:t>
            </a:r>
            <a:r>
              <a:rPr lang="en-US" sz="2800" b="1" dirty="0">
                <a:solidFill>
                  <a:srgbClr val="C00000"/>
                </a:solidFill>
                <a:latin typeface="iCiel Cadena" panose="02000503000000020004" pitchFamily="2" charset="0"/>
                <a:cs typeface="iCiel Cucho Bold" pitchFamily="50" charset="0"/>
              </a:rPr>
              <a:t>?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95300" y="3109917"/>
            <a:ext cx="7848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 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Từ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năm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1975,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sau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khi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đất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nước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thống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nhất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,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nhân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dân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cả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nước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ta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bắt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tay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vào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việc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xây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dựng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và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bảo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vệ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đất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 </a:t>
            </a:r>
            <a:r>
              <a:rPr lang="en-US" altLang="en-US" sz="2800" dirty="0" err="1">
                <a:latin typeface="iCiel Cucho Bold" pitchFamily="50" charset="0"/>
                <a:cs typeface="iCiel Cucho Bold" pitchFamily="50" charset="0"/>
              </a:rPr>
              <a:t>nước</a:t>
            </a:r>
            <a:r>
              <a:rPr lang="en-US" altLang="en-US" sz="2800" dirty="0">
                <a:latin typeface="iCiel Cucho Bold" pitchFamily="50" charset="0"/>
                <a:cs typeface="iCiel Cucho Bold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531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1899</TotalTime>
  <Words>1272</Words>
  <Application>Microsoft Office PowerPoint</Application>
  <PresentationFormat>On-screen Show (16:9)</PresentationFormat>
  <Paragraphs>125</Paragraphs>
  <Slides>43</Slides>
  <Notes>4</Notes>
  <HiddenSlides>0</HiddenSlides>
  <MMClips>4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Cuộc bầu cử Quốc hội thống nhất (Quốc hội khóa VI)</vt:lpstr>
      <vt:lpstr>PowerPoint Presentation</vt:lpstr>
      <vt:lpstr>PowerPoint Presentation</vt:lpstr>
      <vt:lpstr>PowerPoint Presentation</vt:lpstr>
      <vt:lpstr>Nhân dân Hà Nội bỏ phiếu bầu đại biểu Quốc hội khóa VI. </vt:lpstr>
      <vt:lpstr>Nhân dân phường Điện Biên, quận Ba Đình, Thành phố Hà Nội bỏ phiếu bầu đại biểu Quốc hội khóa VI. </vt:lpstr>
      <vt:lpstr>Nhân dân khu vực 3, quận 6, Thành phố Hồ Chí Minh bỏ phiếu bầu đại biểu Quốc hội khóa VI. </vt:lpstr>
      <vt:lpstr>Nhân dân Thành phố Huế bỏ phiếu bầu đại biểu Quốc hội khóa VI. </vt:lpstr>
      <vt:lpstr>Nhân dân Tây Nguyên bỏ phiếu bầu đại biểu Quốc hội khóa VI. </vt:lpstr>
      <vt:lpstr>PowerPoint Presentation</vt:lpstr>
      <vt:lpstr>Cuộc bầu cử thu được kết quả gì?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Phiên họp đầu tiên của Chính phủ do Quốc hội khóa VI bầu (1976-1981) </vt:lpstr>
      <vt:lpstr>Quốc hội khóa VI ra mắt đồng bào cả nước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Xem lại bài Hoàn thành thống nhất đất nước Chuẩn bị bài Xây dựng nhà máy thủy điện Hòa Bình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144</cp:revision>
  <dcterms:created xsi:type="dcterms:W3CDTF">2021-12-28T03:48:00Z</dcterms:created>
  <dcterms:modified xsi:type="dcterms:W3CDTF">2023-06-12T08:48:07Z</dcterms:modified>
</cp:coreProperties>
</file>