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3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6" r:id="rId2"/>
    <p:sldId id="257" r:id="rId3"/>
    <p:sldId id="258" r:id="rId4"/>
    <p:sldId id="260" r:id="rId5"/>
    <p:sldId id="262" r:id="rId6"/>
    <p:sldId id="263" r:id="rId7"/>
    <p:sldId id="276" r:id="rId8"/>
    <p:sldId id="277" r:id="rId9"/>
    <p:sldId id="264" r:id="rId10"/>
    <p:sldId id="265" r:id="rId11"/>
    <p:sldId id="266" r:id="rId12"/>
    <p:sldId id="267" r:id="rId13"/>
    <p:sldId id="268" r:id="rId14"/>
    <p:sldId id="269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1" r:id="rId28"/>
    <p:sldId id="292" r:id="rId29"/>
    <p:sldId id="295" r:id="rId30"/>
    <p:sldId id="294" r:id="rId31"/>
    <p:sldId id="298" r:id="rId32"/>
    <p:sldId id="299" r:id="rId33"/>
    <p:sldId id="297" r:id="rId34"/>
    <p:sldId id="300" r:id="rId35"/>
    <p:sldId id="301" r:id="rId36"/>
    <p:sldId id="302" r:id="rId37"/>
    <p:sldId id="303" r:id="rId38"/>
    <p:sldId id="306" r:id="rId39"/>
    <p:sldId id="304" r:id="rId40"/>
    <p:sldId id="305" r:id="rId41"/>
    <p:sldId id="307" r:id="rId42"/>
    <p:sldId id="308" r:id="rId43"/>
  </p:sldIdLst>
  <p:sldSz cx="12192000" cy="6858000"/>
  <p:notesSz cx="6858000" cy="9144000"/>
  <p:custDataLst>
    <p:tags r:id="rId4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E3F8-EF3A-44E7-A59F-D1C388463068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9397-4E86-414A-B6E5-52104C773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260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E3F8-EF3A-44E7-A59F-D1C388463068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9397-4E86-414A-B6E5-52104C773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922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E3F8-EF3A-44E7-A59F-D1C388463068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9397-4E86-414A-B6E5-52104C773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040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E3F8-EF3A-44E7-A59F-D1C388463068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9397-4E86-414A-B6E5-52104C773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555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E3F8-EF3A-44E7-A59F-D1C388463068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9397-4E86-414A-B6E5-52104C773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654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E3F8-EF3A-44E7-A59F-D1C388463068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9397-4E86-414A-B6E5-52104C773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601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E3F8-EF3A-44E7-A59F-D1C388463068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9397-4E86-414A-B6E5-52104C773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45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E3F8-EF3A-44E7-A59F-D1C388463068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9397-4E86-414A-B6E5-52104C773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788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E3F8-EF3A-44E7-A59F-D1C388463068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9397-4E86-414A-B6E5-52104C773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199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E3F8-EF3A-44E7-A59F-D1C388463068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9397-4E86-414A-B6E5-52104C773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581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E3F8-EF3A-44E7-A59F-D1C388463068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9397-4E86-414A-B6E5-52104C773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267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9E3F8-EF3A-44E7-A59F-D1C388463068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B9397-4E86-414A-B6E5-52104C773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195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9.png"/><Relationship Id="rId3" Type="http://schemas.openxmlformats.org/officeDocument/2006/relationships/slide" Target="slide11.xml"/><Relationship Id="rId7" Type="http://schemas.openxmlformats.org/officeDocument/2006/relationships/image" Target="../media/image15.png"/><Relationship Id="rId12" Type="http://schemas.openxmlformats.org/officeDocument/2006/relationships/slide" Target="slide14.xml"/><Relationship Id="rId17" Type="http://schemas.openxmlformats.org/officeDocument/2006/relationships/slide" Target="slide15.xml"/><Relationship Id="rId2" Type="http://schemas.openxmlformats.org/officeDocument/2006/relationships/image" Target="../media/image12.jpeg"/><Relationship Id="rId16" Type="http://schemas.openxmlformats.org/officeDocument/2006/relationships/slide" Target="slide1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11" Type="http://schemas.openxmlformats.org/officeDocument/2006/relationships/image" Target="../media/image18.png"/><Relationship Id="rId5" Type="http://schemas.openxmlformats.org/officeDocument/2006/relationships/image" Target="../media/image14.png"/><Relationship Id="rId15" Type="http://schemas.openxmlformats.org/officeDocument/2006/relationships/image" Target="../media/image21.gif"/><Relationship Id="rId10" Type="http://schemas.openxmlformats.org/officeDocument/2006/relationships/image" Target="../media/image17.png"/><Relationship Id="rId4" Type="http://schemas.openxmlformats.org/officeDocument/2006/relationships/image" Target="../media/image13.png"/><Relationship Id="rId9" Type="http://schemas.openxmlformats.org/officeDocument/2006/relationships/slide" Target="slide13.xml"/><Relationship Id="rId1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27.gif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12" Type="http://schemas.openxmlformats.org/officeDocument/2006/relationships/image" Target="../media/image26.gif"/><Relationship Id="rId2" Type="http://schemas.openxmlformats.org/officeDocument/2006/relationships/audio" Target="../media/audio1.wav"/><Relationship Id="rId16" Type="http://schemas.openxmlformats.org/officeDocument/2006/relationships/audio" Target="NUL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25.gif"/><Relationship Id="rId5" Type="http://schemas.openxmlformats.org/officeDocument/2006/relationships/image" Target="../media/image22.gif"/><Relationship Id="rId10" Type="http://schemas.openxmlformats.org/officeDocument/2006/relationships/image" Target="../media/image24.gif"/><Relationship Id="rId4" Type="http://schemas.openxmlformats.org/officeDocument/2006/relationships/image" Target="../media/image3.jpeg"/><Relationship Id="rId9" Type="http://schemas.openxmlformats.org/officeDocument/2006/relationships/image" Target="../media/image23.gif"/><Relationship Id="rId14" Type="http://schemas.openxmlformats.org/officeDocument/2006/relationships/image" Target="../media/image28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13" Type="http://schemas.openxmlformats.org/officeDocument/2006/relationships/image" Target="../media/image28.gif"/><Relationship Id="rId3" Type="http://schemas.openxmlformats.org/officeDocument/2006/relationships/audio" Target="../media/audio2.wav"/><Relationship Id="rId7" Type="http://schemas.openxmlformats.org/officeDocument/2006/relationships/image" Target="../media/image16.png"/><Relationship Id="rId12" Type="http://schemas.openxmlformats.org/officeDocument/2006/relationships/image" Target="../media/image27.gif"/><Relationship Id="rId2" Type="http://schemas.openxmlformats.org/officeDocument/2006/relationships/audio" Target="../media/audio1.wav"/><Relationship Id="rId16" Type="http://schemas.openxmlformats.org/officeDocument/2006/relationships/audio" Target="NUL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6.gif"/><Relationship Id="rId5" Type="http://schemas.openxmlformats.org/officeDocument/2006/relationships/image" Target="../media/image22.gif"/><Relationship Id="rId10" Type="http://schemas.openxmlformats.org/officeDocument/2006/relationships/image" Target="../media/image25.gif"/><Relationship Id="rId4" Type="http://schemas.openxmlformats.org/officeDocument/2006/relationships/image" Target="../media/image3.jpeg"/><Relationship Id="rId9" Type="http://schemas.openxmlformats.org/officeDocument/2006/relationships/image" Target="../media/image24.gif"/><Relationship Id="rId14" Type="http://schemas.openxmlformats.org/officeDocument/2006/relationships/slide" Target="slide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13" Type="http://schemas.openxmlformats.org/officeDocument/2006/relationships/image" Target="../media/image28.gif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12" Type="http://schemas.openxmlformats.org/officeDocument/2006/relationships/image" Target="../media/image27.gif"/><Relationship Id="rId2" Type="http://schemas.openxmlformats.org/officeDocument/2006/relationships/audio" Target="../media/audio1.wav"/><Relationship Id="rId16" Type="http://schemas.openxmlformats.org/officeDocument/2006/relationships/audio" Target="NUL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6.gif"/><Relationship Id="rId5" Type="http://schemas.openxmlformats.org/officeDocument/2006/relationships/image" Target="../media/image22.gif"/><Relationship Id="rId10" Type="http://schemas.openxmlformats.org/officeDocument/2006/relationships/image" Target="../media/image25.gif"/><Relationship Id="rId4" Type="http://schemas.openxmlformats.org/officeDocument/2006/relationships/image" Target="../media/image3.jpeg"/><Relationship Id="rId9" Type="http://schemas.openxmlformats.org/officeDocument/2006/relationships/image" Target="../media/image24.gif"/><Relationship Id="rId14" Type="http://schemas.openxmlformats.org/officeDocument/2006/relationships/slide" Target="slide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13" Type="http://schemas.openxmlformats.org/officeDocument/2006/relationships/image" Target="../media/image28.gif"/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12" Type="http://schemas.openxmlformats.org/officeDocument/2006/relationships/image" Target="../media/image27.gif"/><Relationship Id="rId2" Type="http://schemas.openxmlformats.org/officeDocument/2006/relationships/audio" Target="../media/audio1.wav"/><Relationship Id="rId16" Type="http://schemas.openxmlformats.org/officeDocument/2006/relationships/audio" Target="NUL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6.gif"/><Relationship Id="rId5" Type="http://schemas.openxmlformats.org/officeDocument/2006/relationships/image" Target="../media/image22.gif"/><Relationship Id="rId15" Type="http://schemas.openxmlformats.org/officeDocument/2006/relationships/image" Target="../media/image29.png"/><Relationship Id="rId10" Type="http://schemas.openxmlformats.org/officeDocument/2006/relationships/image" Target="../media/image25.gif"/><Relationship Id="rId4" Type="http://schemas.openxmlformats.org/officeDocument/2006/relationships/image" Target="../media/image3.jpeg"/><Relationship Id="rId9" Type="http://schemas.openxmlformats.org/officeDocument/2006/relationships/image" Target="../media/image24.gif"/><Relationship Id="rId14" Type="http://schemas.openxmlformats.org/officeDocument/2006/relationships/slide" Target="slid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.png"/><Relationship Id="rId5" Type="http://schemas.microsoft.com/office/2007/relationships/media" Target="../media/media3.mp3"/><Relationship Id="rId10" Type="http://schemas.openxmlformats.org/officeDocument/2006/relationships/image" Target="../media/image3.jpe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slide" Target="slide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.png"/><Relationship Id="rId5" Type="http://schemas.microsoft.com/office/2007/relationships/media" Target="../media/media3.mp3"/><Relationship Id="rId10" Type="http://schemas.openxmlformats.org/officeDocument/2006/relationships/image" Target="../media/image3.jpe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.png"/><Relationship Id="rId5" Type="http://schemas.microsoft.com/office/2007/relationships/media" Target="../media/media3.mp3"/><Relationship Id="rId10" Type="http://schemas.openxmlformats.org/officeDocument/2006/relationships/image" Target="../media/image3.jpe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5DCD03F-BFDD-4B5F-890D-9D9E33823F89}"/>
              </a:ext>
            </a:extLst>
          </p:cNvPr>
          <p:cNvSpPr/>
          <p:nvPr/>
        </p:nvSpPr>
        <p:spPr>
          <a:xfrm>
            <a:off x="2590800" y="1143001"/>
            <a:ext cx="78486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8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HỌC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872CAC-ADAA-4C42-8E20-F8DBBF244F86}"/>
              </a:ext>
            </a:extLst>
          </p:cNvPr>
          <p:cNvSpPr/>
          <p:nvPr/>
        </p:nvSpPr>
        <p:spPr>
          <a:xfrm>
            <a:off x="4648200" y="3338781"/>
            <a:ext cx="32766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LỚP 5</a:t>
            </a:r>
          </a:p>
        </p:txBody>
      </p:sp>
      <p:pic>
        <p:nvPicPr>
          <p:cNvPr id="7" name="Picture 7" descr="Dove-02-june">
            <a:extLst>
              <a:ext uri="{FF2B5EF4-FFF2-40B4-BE49-F238E27FC236}">
                <a16:creationId xmlns:a16="http://schemas.microsoft.com/office/drawing/2014/main" id="{AE7EFC19-6C50-4774-91FA-ADC027D7D22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2417">
            <a:off x="2936123" y="242146"/>
            <a:ext cx="1701800" cy="94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Dove-02-june">
            <a:extLst>
              <a:ext uri="{FF2B5EF4-FFF2-40B4-BE49-F238E27FC236}">
                <a16:creationId xmlns:a16="http://schemas.microsoft.com/office/drawing/2014/main" id="{C465FCC3-C24A-4C42-ACE4-F09EF558C2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32337" flipV="1">
            <a:off x="10955758" y="670866"/>
            <a:ext cx="117475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Dove-02-june">
            <a:extLst>
              <a:ext uri="{FF2B5EF4-FFF2-40B4-BE49-F238E27FC236}">
                <a16:creationId xmlns:a16="http://schemas.microsoft.com/office/drawing/2014/main" id="{4BEE89B0-355B-45BA-AF04-CCA1058D5B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32337" flipV="1">
            <a:off x="9621442" y="1979436"/>
            <a:ext cx="11318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9" descr="200463042511690xy">
            <a:extLst>
              <a:ext uri="{FF2B5EF4-FFF2-40B4-BE49-F238E27FC236}">
                <a16:creationId xmlns:a16="http://schemas.microsoft.com/office/drawing/2014/main" id="{3F53EFFA-E124-4A50-B298-B10C7B0B22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072" y="2093564"/>
            <a:ext cx="5986463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9" descr="200463042511690xy">
            <a:extLst>
              <a:ext uri="{FF2B5EF4-FFF2-40B4-BE49-F238E27FC236}">
                <a16:creationId xmlns:a16="http://schemas.microsoft.com/office/drawing/2014/main" id="{8AF136D5-0BE0-41DF-9960-5313B3689F0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553" y="3208122"/>
            <a:ext cx="2033588" cy="260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 descr="Dove-02-june">
            <a:extLst>
              <a:ext uri="{FF2B5EF4-FFF2-40B4-BE49-F238E27FC236}">
                <a16:creationId xmlns:a16="http://schemas.microsoft.com/office/drawing/2014/main" id="{E14D2E82-2165-44B2-A6B5-60FCB0FA83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2417">
            <a:off x="5362895" y="301466"/>
            <a:ext cx="1701800" cy="94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" descr="Dove-02-june">
            <a:extLst>
              <a:ext uri="{FF2B5EF4-FFF2-40B4-BE49-F238E27FC236}">
                <a16:creationId xmlns:a16="http://schemas.microsoft.com/office/drawing/2014/main" id="{282700F7-CE86-43B2-8E04-213CAACC83B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2417">
            <a:off x="1257216" y="2032812"/>
            <a:ext cx="1701800" cy="94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4">
            <a:extLst>
              <a:ext uri="{FF2B5EF4-FFF2-40B4-BE49-F238E27FC236}">
                <a16:creationId xmlns:a16="http://schemas.microsoft.com/office/drawing/2014/main" id="{9AC502B2-D249-4817-9432-A9DF8BF51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67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839352"/>
            <a:ext cx="12192000" cy="114174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5174661"/>
            <a:ext cx="12192000" cy="114174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3" action="ppaction://hlinksldjump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560" y="1142563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560" y="600516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6" action="ppaction://hlinksldjump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506" y="1170222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781" y="642818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9" action="ppaction://hlinksldjump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838" y="4530352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837" y="4080903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2" action="ppaction://hlinksldjump"/>
            <a:extLst>
              <a:ext uri="{FF2B5EF4-FFF2-40B4-BE49-F238E27FC236}">
                <a16:creationId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731" y="4563445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731" y="4051556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308767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3" y="6308767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974631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2" y="2974631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rId16" action="ppaction://hlinksldjump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2922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Heart 1">
            <a:hlinkClick r:id="rId17" action="ppaction://hlinksldjump"/>
          </p:cNvPr>
          <p:cNvSpPr/>
          <p:nvPr/>
        </p:nvSpPr>
        <p:spPr>
          <a:xfrm>
            <a:off x="12674992" y="6038538"/>
            <a:ext cx="1041009" cy="801848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09DBB9B6-6879-4103-A8A4-2CCD04A0D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89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048" y="39374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9" y="4860843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4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tặng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 </a:t>
            </a:r>
            <a:r>
              <a:rPr lang="en-US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viên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kẹo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1" y="667759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Hoa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cơ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quan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….(1)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những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loài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thực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vật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hoa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Sinh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sản</a:t>
            </a: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4"/>
            <a:ext cx="2438330" cy="250979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Pentagon 30">
            <a:hlinkClick r:id="rId8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Hộp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quà</a:t>
            </a:r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8"/>
            <a:ext cx="952500" cy="101917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70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6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4493" y="3822036"/>
            <a:ext cx="714375" cy="1190625"/>
          </a:xfrm>
          <a:prstGeom prst="rect">
            <a:avLst/>
          </a:prstGeom>
        </p:spPr>
      </p:pic>
      <p:sp>
        <p:nvSpPr>
          <p:cNvPr id="17" name="Rectangle 4">
            <a:extLst>
              <a:ext uri="{FF2B5EF4-FFF2-40B4-BE49-F238E27FC236}">
                <a16:creationId xmlns:a16="http://schemas.microsoft.com/office/drawing/2014/main" id="{365D6FE9-1A9C-4CF2-975D-36C1850D6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89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623" y="390952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9" y="4860843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4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tặng</a:t>
            </a:r>
            <a:r>
              <a:rPr lang="en-US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</a:t>
            </a:r>
            <a:r>
              <a:rPr lang="en-US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viên</a:t>
            </a:r>
            <a:r>
              <a:rPr lang="en-US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kẹo</a:t>
            </a:r>
            <a:r>
              <a:rPr lang="en-US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277025" y="330870"/>
            <a:ext cx="10099040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Cơ</a:t>
            </a:r>
            <a:r>
              <a:rPr lang="en-US" sz="60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quan</a:t>
            </a:r>
            <a:r>
              <a:rPr lang="en-US" sz="60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…..(2) </a:t>
            </a:r>
            <a:r>
              <a:rPr lang="en-US" sz="60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đực</a:t>
            </a:r>
            <a:r>
              <a:rPr lang="en-US" sz="60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gọi</a:t>
            </a:r>
            <a:r>
              <a:rPr lang="en-US" sz="60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en-US" sz="60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….(3)</a:t>
            </a: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Cơ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quan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sinh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dục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đực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gọi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nhị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4"/>
            <a:ext cx="2438330" cy="250979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8"/>
            <a:ext cx="952500" cy="101917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70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6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4493" y="3822036"/>
            <a:ext cx="714375" cy="1190625"/>
          </a:xfrm>
          <a:prstGeom prst="rect">
            <a:avLst/>
          </a:prstGeom>
        </p:spPr>
      </p:pic>
      <p:sp>
        <p:nvSpPr>
          <p:cNvPr id="18" name="Arrow: Pentagon 30">
            <a:hlinkClick r:id="rId14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Hộp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quà</a:t>
            </a:r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C56BC5B4-9BB5-4404-8E86-84FCE378E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25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573" y="1300483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9" y="4860843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4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tặng</a:t>
            </a:r>
            <a:r>
              <a:rPr lang="en-US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lang="en-US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viên</a:t>
            </a:r>
            <a:r>
              <a:rPr lang="en-US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kẹo</a:t>
            </a:r>
            <a:r>
              <a:rPr lang="en-US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10889200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5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Cơ</a:t>
            </a:r>
            <a:r>
              <a:rPr lang="en-US" sz="55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quan</a:t>
            </a:r>
            <a:r>
              <a:rPr lang="en-US" sz="55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sinh</a:t>
            </a:r>
            <a:r>
              <a:rPr lang="en-US" sz="55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dục</a:t>
            </a:r>
            <a:r>
              <a:rPr lang="en-US" sz="55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cái</a:t>
            </a:r>
            <a:r>
              <a:rPr lang="en-US" sz="55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gọi</a:t>
            </a:r>
            <a:r>
              <a:rPr lang="en-US" sz="55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en-US" sz="55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……(4)</a:t>
            </a: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Cơ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quan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sinh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dục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cái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gọi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nhụy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4"/>
            <a:ext cx="2438330" cy="250979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8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70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6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4493" y="3822036"/>
            <a:ext cx="714375" cy="1190625"/>
          </a:xfrm>
          <a:prstGeom prst="rect">
            <a:avLst/>
          </a:prstGeom>
        </p:spPr>
      </p:pic>
      <p:sp>
        <p:nvSpPr>
          <p:cNvPr id="18" name="Arrow: Pentagon 30">
            <a:hlinkClick r:id="rId14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Hộp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quà</a:t>
            </a:r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Rectangle 4">
            <a:extLst>
              <a:ext uri="{FF2B5EF4-FFF2-40B4-BE49-F238E27FC236}">
                <a16:creationId xmlns:a16="http://schemas.microsoft.com/office/drawing/2014/main" id="{A5F43165-1B50-4C49-B3DF-7CB306E065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2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3" y="1628184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9" y="4860843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4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tặng</a:t>
            </a:r>
            <a:r>
              <a:rPr lang="en-US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 </a:t>
            </a:r>
            <a:r>
              <a:rPr lang="en-US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viên</a:t>
            </a:r>
            <a:r>
              <a:rPr lang="en-US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kẹo</a:t>
            </a:r>
            <a:endParaRPr lang="en-US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1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288949" y="3630593"/>
            <a:ext cx="4055081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Tx/>
              <a:buAutoNum type="arabicPeriod"/>
              <a:defRPr/>
            </a:pP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Nhụy</a:t>
            </a:r>
            <a:endParaRPr lang="en-US" sz="4500" b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514350" indent="-514350">
              <a:buFontTx/>
              <a:buAutoNum type="arabicPeriod"/>
              <a:defRPr/>
            </a:pP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Nhị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4"/>
            <a:ext cx="2438330" cy="250979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8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70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6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4493" y="3822036"/>
            <a:ext cx="714375" cy="1190625"/>
          </a:xfrm>
          <a:prstGeom prst="rect">
            <a:avLst/>
          </a:prstGeom>
        </p:spPr>
      </p:pic>
      <p:sp>
        <p:nvSpPr>
          <p:cNvPr id="18" name="Arrow: Pentagon 30">
            <a:hlinkClick r:id="rId14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Hộp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quà</a:t>
            </a:r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8001" y="228405"/>
            <a:ext cx="9622971" cy="3156327"/>
          </a:xfrm>
          <a:prstGeom prst="rect">
            <a:avLst/>
          </a:prstGeom>
        </p:spPr>
      </p:pic>
      <p:sp>
        <p:nvSpPr>
          <p:cNvPr id="19" name="Rectangle 4">
            <a:extLst>
              <a:ext uri="{FF2B5EF4-FFF2-40B4-BE49-F238E27FC236}">
                <a16:creationId xmlns:a16="http://schemas.microsoft.com/office/drawing/2014/main" id="{45BD063B-5F7A-4B6E-A43E-C99EAB00E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79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268" y="2067317"/>
            <a:ext cx="10515600" cy="1325563"/>
          </a:xfrm>
        </p:spPr>
        <p:txBody>
          <a:bodyPr>
            <a:noAutofit/>
          </a:bodyPr>
          <a:lstStyle/>
          <a:p>
            <a:r>
              <a:rPr lang="en-US" sz="7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7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7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7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7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7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7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7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7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7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7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7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7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7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7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7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7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7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7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7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7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sz="7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7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idx="1"/>
          </p:nvPr>
        </p:nvSpPr>
        <p:spPr>
          <a:xfrm>
            <a:off x="587326" y="5460192"/>
            <a:ext cx="10515600" cy="13939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"/>
            <a:ext cx="12192000" cy="68579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6949" y="5613009"/>
            <a:ext cx="11296357" cy="109024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4140"/>
          </a:xfrm>
          <a:prstGeom prst="rect">
            <a:avLst/>
          </a:prstGeom>
        </p:spPr>
      </p:pic>
      <p:sp>
        <p:nvSpPr>
          <p:cNvPr id="10" name="Content Placeholder 3"/>
          <p:cNvSpPr txBox="1">
            <a:spLocks/>
          </p:cNvSpPr>
          <p:nvPr/>
        </p:nvSpPr>
        <p:spPr>
          <a:xfrm>
            <a:off x="1278402" y="5136004"/>
            <a:ext cx="9133449" cy="156725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bắp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FC7FF1BF-9C4B-4E7F-8023-F03948908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78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8" grpId="0" build="p" animBg="1"/>
      <p:bldP spid="8" grpId="1" build="p" animBg="1"/>
      <p:bldP spid="5" grpId="0" animBg="1"/>
      <p:bldP spid="5" grpId="1" animBg="1"/>
      <p:bldP spid="5" grpId="2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57877" y="365125"/>
            <a:ext cx="6066987" cy="61482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139" y="358776"/>
            <a:ext cx="5388073" cy="61545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138" y="365125"/>
            <a:ext cx="5715000" cy="614821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6273" y="358776"/>
            <a:ext cx="5715000" cy="615456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138" y="365125"/>
            <a:ext cx="11657724" cy="6148216"/>
          </a:xfrm>
          <a:prstGeom prst="rect">
            <a:avLst/>
          </a:prstGeom>
        </p:spPr>
      </p:pic>
      <p:sp>
        <p:nvSpPr>
          <p:cNvPr id="11" name="Rectangle 4">
            <a:extLst>
              <a:ext uri="{FF2B5EF4-FFF2-40B4-BE49-F238E27FC236}">
                <a16:creationId xmlns:a16="http://schemas.microsoft.com/office/drawing/2014/main" id="{43C9AC25-CADB-4299-900F-690649F2AA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17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8538" y="446991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6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đực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nhụy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marL="0" indent="0">
              <a:buNone/>
            </a:pP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6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6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6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6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sz="6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67573A-CAA5-4D11-9986-D0FC4E5B42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58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326" y="261659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9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9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9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9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9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9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9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9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9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9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9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3720412-A59B-4593-8B26-E12EE65B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99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…..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solidFill>
                  <a:srgbClr val="0070C0"/>
                </a:solidFill>
              </a:rPr>
              <a:t/>
            </a:r>
            <a:br>
              <a:rPr lang="en-US" b="1" dirty="0">
                <a:solidFill>
                  <a:srgbClr val="0070C0"/>
                </a:solidFill>
              </a:rPr>
            </a:b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542" y="3052689"/>
            <a:ext cx="12079458" cy="38053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:………..(1). Con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đực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đực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……….(2). Con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………..(3).</a:t>
            </a:r>
          </a:p>
          <a:p>
            <a:pPr marL="0" indent="0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………..(4).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…………(5),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3651" y="1457288"/>
            <a:ext cx="3299881" cy="6669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52987" y="2375846"/>
            <a:ext cx="3299881" cy="6669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23990" y="1457288"/>
            <a:ext cx="3299881" cy="6669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56729" y="1457288"/>
            <a:ext cx="3299881" cy="6669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02957" y="2375846"/>
            <a:ext cx="3299881" cy="6669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e)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Đực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3CA2B3C9-0C5D-4F38-ADED-EAE994100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45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2AB8A841-494C-4C05-B559-B83B93E2701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6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384918" y="3616546"/>
            <a:ext cx="938369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3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bang a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806333" y="509496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806333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ap an a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1106009" y="5197165"/>
            <a:ext cx="4650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"/>
            </a:pPr>
            <a:r>
              <a:rPr lang="en-US" sz="32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Xuân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Hạ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dap an c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1106009" y="6060427"/>
            <a:ext cx="4650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32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Thu,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Đông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bang b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135897" y="509496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35897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ap an b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6435573" y="5197165"/>
            <a:ext cx="4650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32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Hạ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Thu</a:t>
            </a:r>
          </a:p>
        </p:txBody>
      </p:sp>
      <p:sp>
        <p:nvSpPr>
          <p:cNvPr id="34" name="dap an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435573" y="6060427"/>
            <a:ext cx="4650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32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Xuân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Thu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716001" y="863861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716001" y="1478695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7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3"/>
            <a:ext cx="487363" cy="487363"/>
          </a:xfrm>
          <a:prstGeom prst="rect">
            <a:avLst/>
          </a:prstGeom>
        </p:spPr>
      </p:pic>
      <p:sp>
        <p:nvSpPr>
          <p:cNvPr id="20" name="Rectangle 4">
            <a:extLst>
              <a:ext uri="{FF2B5EF4-FFF2-40B4-BE49-F238E27FC236}">
                <a16:creationId xmlns:a16="http://schemas.microsoft.com/office/drawing/2014/main" id="{8A19E583-D855-4040-85BA-4CF77E9C5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26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5576" y="862209"/>
            <a:ext cx="2805332" cy="943170"/>
          </a:xfrm>
        </p:spPr>
        <p:txBody>
          <a:bodyPr>
            <a:normAutofit/>
          </a:bodyPr>
          <a:lstStyle/>
          <a:p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đực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endParaRPr lang="en-US" sz="4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" y="420072"/>
            <a:ext cx="10515600" cy="21375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:………………(1). Con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đực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đực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……………..(2). Con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…………………(3).</a:t>
            </a:r>
          </a:p>
          <a:p>
            <a:pPr marL="0" indent="0">
              <a:buNone/>
            </a:pP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……………………(4).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………………….(5),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4500" b="1" dirty="0">
              <a:solidFill>
                <a:srgbClr val="0070C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36080" y="1488831"/>
            <a:ext cx="2805332" cy="943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endParaRPr lang="en-US" sz="4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711570" y="2685402"/>
            <a:ext cx="2805332" cy="943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endParaRPr lang="en-US" sz="4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566160" y="4082342"/>
            <a:ext cx="2805332" cy="943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endParaRPr lang="en-US" sz="4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422595" y="5350412"/>
            <a:ext cx="2805332" cy="943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sz="4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17F8FA57-8A6C-466C-BA53-DD9549C31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99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1757" y="2469542"/>
            <a:ext cx="10515600" cy="1325563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đẻ</a:t>
            </a:r>
            <a:r>
              <a:rPr lang="en-US" sz="8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đẻ</a:t>
            </a:r>
            <a:r>
              <a:rPr lang="en-US" sz="8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con?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F0991F6-83DB-42B0-B5AC-F086D5661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62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56012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DA0D549-B899-4C6D-81E0-136CE044F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20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34843" y="211017"/>
            <a:ext cx="2330548" cy="6288259"/>
          </a:xfrm>
        </p:spPr>
        <p:txBody>
          <a:bodyPr>
            <a:normAutofit/>
          </a:bodyPr>
          <a:lstStyle/>
          <a:p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đẻ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508"/>
            <a:ext cx="9509760" cy="6562578"/>
          </a:xfrm>
          <a:prstGeom prst="rect">
            <a:avLst/>
          </a:prstGeom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E0E3D6F1-0228-4E17-A112-EAF49D771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45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78" y="126610"/>
            <a:ext cx="9295814" cy="656961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9734843" y="211017"/>
            <a:ext cx="2330548" cy="62882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cụt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đẻ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endParaRPr lang="en-US" sz="5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DB2CFB3-7B75-48DE-970D-254BBD6EE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36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26" y="126610"/>
            <a:ext cx="8853268" cy="655554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9734843" y="211017"/>
            <a:ext cx="2330548" cy="62882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đẻ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E31C31E-7420-4185-A6DE-DF14A275C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43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20" y="126609"/>
            <a:ext cx="9405278" cy="648520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9861452" y="323558"/>
            <a:ext cx="2330548" cy="62882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đẻ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endParaRPr lang="en-US" sz="5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39F8A1-01F3-426F-84FD-99886D8F1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087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590" y="475127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đực</a:t>
            </a:r>
            <a:r>
              <a:rPr lang="en-US" sz="4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Con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đực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đực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4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Con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4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4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đẻ</a:t>
            </a:r>
            <a:r>
              <a:rPr lang="en-US" sz="4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đẻ</a:t>
            </a:r>
            <a:r>
              <a:rPr lang="en-US" sz="4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</a:p>
          <a:p>
            <a:pPr marL="0" indent="0">
              <a:buNone/>
            </a:pP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35A952-9FCB-4229-8415-4ACD363EA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09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1161757" y="244714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100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 CỐ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2014025" y="565274"/>
            <a:ext cx="10515600" cy="133386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5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5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5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hiếm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  <a:p>
            <a:pPr>
              <a:buFontTx/>
              <a:buChar char="-"/>
            </a:pP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tòi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3CB1D2-B257-43E0-AD9F-4ED9B0259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90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595" name="Group 563"/>
          <p:cNvGraphicFramePr>
            <a:graphicFrameLocks noGrp="1"/>
          </p:cNvGraphicFramePr>
          <p:nvPr/>
        </p:nvGraphicFramePr>
        <p:xfrm>
          <a:off x="3733800" y="1447800"/>
          <a:ext cx="5562600" cy="4495802"/>
        </p:xfrm>
        <a:graphic>
          <a:graphicData uri="http://schemas.openxmlformats.org/drawingml/2006/table">
            <a:tbl>
              <a:tblPr/>
              <a:tblGrid>
                <a:gridCol w="506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6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32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64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64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64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64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323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641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0641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4293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1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350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2938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1350">
                <a:tc rowSpan="2"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2938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4559" name="Group 527"/>
          <p:cNvGraphicFramePr>
            <a:graphicFrameLocks noGrp="1"/>
          </p:cNvGraphicFramePr>
          <p:nvPr/>
        </p:nvGraphicFramePr>
        <p:xfrm>
          <a:off x="3733800" y="2743200"/>
          <a:ext cx="4038600" cy="609600"/>
        </p:xfrm>
        <a:graphic>
          <a:graphicData uri="http://schemas.openxmlformats.org/drawingml/2006/table">
            <a:tbl>
              <a:tblPr/>
              <a:tblGrid>
                <a:gridCol w="504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Ô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4583" name="Group 551"/>
          <p:cNvGraphicFramePr>
            <a:graphicFrameLocks noGrp="1"/>
          </p:cNvGraphicFramePr>
          <p:nvPr/>
        </p:nvGraphicFramePr>
        <p:xfrm>
          <a:off x="4743450" y="3352800"/>
          <a:ext cx="4038600" cy="647700"/>
        </p:xfrm>
        <a:graphic>
          <a:graphicData uri="http://schemas.openxmlformats.org/drawingml/2006/table">
            <a:tbl>
              <a:tblPr/>
              <a:tblGrid>
                <a:gridCol w="201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4535" name="Group 503"/>
          <p:cNvGraphicFramePr>
            <a:graphicFrameLocks noGrp="1"/>
          </p:cNvGraphicFramePr>
          <p:nvPr/>
        </p:nvGraphicFramePr>
        <p:xfrm>
          <a:off x="4743450" y="1466850"/>
          <a:ext cx="4038600" cy="609600"/>
        </p:xfrm>
        <a:graphic>
          <a:graphicData uri="http://schemas.openxmlformats.org/drawingml/2006/table">
            <a:tbl>
              <a:tblPr/>
              <a:tblGrid>
                <a:gridCol w="504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CC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4541" name="Group 509"/>
          <p:cNvGraphicFramePr>
            <a:graphicFrameLocks noGrp="1"/>
          </p:cNvGraphicFramePr>
          <p:nvPr/>
        </p:nvGraphicFramePr>
        <p:xfrm>
          <a:off x="3219450" y="2057400"/>
          <a:ext cx="4038600" cy="685800"/>
        </p:xfrm>
        <a:graphic>
          <a:graphicData uri="http://schemas.openxmlformats.org/drawingml/2006/table">
            <a:tbl>
              <a:tblPr/>
              <a:tblGrid>
                <a:gridCol w="1009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4549" name="Group 517"/>
          <p:cNvGraphicFramePr>
            <a:graphicFrameLocks noGrp="1"/>
          </p:cNvGraphicFramePr>
          <p:nvPr/>
        </p:nvGraphicFramePr>
        <p:xfrm>
          <a:off x="5257800" y="4019550"/>
          <a:ext cx="4038600" cy="609600"/>
        </p:xfrm>
        <a:graphic>
          <a:graphicData uri="http://schemas.openxmlformats.org/drawingml/2006/table">
            <a:tbl>
              <a:tblPr/>
              <a:tblGrid>
                <a:gridCol w="1514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4552" name="Group 520"/>
          <p:cNvGraphicFramePr>
            <a:graphicFrameLocks noGrp="1"/>
          </p:cNvGraphicFramePr>
          <p:nvPr/>
        </p:nvGraphicFramePr>
        <p:xfrm>
          <a:off x="3238500" y="4648200"/>
          <a:ext cx="4038600" cy="609600"/>
        </p:xfrm>
        <a:graphic>
          <a:graphicData uri="http://schemas.openxmlformats.org/drawingml/2006/table">
            <a:tbl>
              <a:tblPr/>
              <a:tblGrid>
                <a:gridCol w="252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Q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Ả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4561" name="Text Box 529"/>
          <p:cNvSpPr txBox="1">
            <a:spLocks noChangeArrowheads="1"/>
          </p:cNvSpPr>
          <p:nvPr/>
        </p:nvSpPr>
        <p:spPr bwMode="auto">
          <a:xfrm>
            <a:off x="4495800" y="304800"/>
            <a:ext cx="3505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rgbClr val="800000"/>
                </a:solidFill>
              </a:rPr>
              <a:t>TRÒ CHƠI Ô CHỮ</a:t>
            </a:r>
          </a:p>
        </p:txBody>
      </p:sp>
      <p:sp>
        <p:nvSpPr>
          <p:cNvPr id="44562" name="Oval 530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981200" y="1562100"/>
            <a:ext cx="457200" cy="381000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1</a:t>
            </a:r>
          </a:p>
        </p:txBody>
      </p:sp>
      <p:sp>
        <p:nvSpPr>
          <p:cNvPr id="44563" name="Oval 531"/>
          <p:cNvSpPr>
            <a:spLocks noChangeArrowheads="1"/>
          </p:cNvSpPr>
          <p:nvPr/>
        </p:nvSpPr>
        <p:spPr bwMode="auto">
          <a:xfrm>
            <a:off x="1981200" y="2247900"/>
            <a:ext cx="457200" cy="381000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2</a:t>
            </a:r>
          </a:p>
        </p:txBody>
      </p:sp>
      <p:sp>
        <p:nvSpPr>
          <p:cNvPr id="44564" name="Oval 532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2000250" y="2895600"/>
            <a:ext cx="457200" cy="381000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3</a:t>
            </a:r>
          </a:p>
        </p:txBody>
      </p:sp>
      <p:sp>
        <p:nvSpPr>
          <p:cNvPr id="44565" name="Oval 533"/>
          <p:cNvSpPr>
            <a:spLocks noChangeArrowheads="1"/>
          </p:cNvSpPr>
          <p:nvPr/>
        </p:nvSpPr>
        <p:spPr bwMode="auto">
          <a:xfrm>
            <a:off x="1981200" y="3543300"/>
            <a:ext cx="457200" cy="381000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4</a:t>
            </a:r>
          </a:p>
        </p:txBody>
      </p:sp>
      <p:sp>
        <p:nvSpPr>
          <p:cNvPr id="44566" name="Oval 53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981200" y="4191000"/>
            <a:ext cx="457200" cy="381000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5</a:t>
            </a:r>
          </a:p>
        </p:txBody>
      </p:sp>
      <p:sp>
        <p:nvSpPr>
          <p:cNvPr id="44567" name="Oval 535"/>
          <p:cNvSpPr>
            <a:spLocks noChangeArrowheads="1"/>
          </p:cNvSpPr>
          <p:nvPr/>
        </p:nvSpPr>
        <p:spPr bwMode="auto">
          <a:xfrm>
            <a:off x="1981200" y="4800600"/>
            <a:ext cx="457200" cy="381000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6</a:t>
            </a:r>
          </a:p>
        </p:txBody>
      </p:sp>
      <p:sp>
        <p:nvSpPr>
          <p:cNvPr id="44568" name="Oval 536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962150" y="5429250"/>
            <a:ext cx="457200" cy="381000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7</a:t>
            </a:r>
          </a:p>
        </p:txBody>
      </p:sp>
      <p:sp>
        <p:nvSpPr>
          <p:cNvPr id="44569" name="Oval 53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981200" y="6000750"/>
            <a:ext cx="457200" cy="381000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8</a:t>
            </a:r>
          </a:p>
        </p:txBody>
      </p:sp>
      <p:sp>
        <p:nvSpPr>
          <p:cNvPr id="44571" name="Rectangle 539">
            <a:hlinkClick r:id="rId4" action="ppaction://hlinksldjump"/>
          </p:cNvPr>
          <p:cNvSpPr>
            <a:spLocks noChangeArrowheads="1"/>
          </p:cNvSpPr>
          <p:nvPr/>
        </p:nvSpPr>
        <p:spPr bwMode="auto">
          <a:xfrm flipV="1">
            <a:off x="2476500" y="1543050"/>
            <a:ext cx="457200" cy="3810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en-US" sz="1600"/>
              <a:t>1</a:t>
            </a:r>
          </a:p>
        </p:txBody>
      </p:sp>
      <p:sp>
        <p:nvSpPr>
          <p:cNvPr id="44572" name="Rectangle 540">
            <a:hlinkClick r:id="rId4" action="ppaction://hlinksldjump"/>
          </p:cNvPr>
          <p:cNvSpPr>
            <a:spLocks noChangeArrowheads="1"/>
          </p:cNvSpPr>
          <p:nvPr/>
        </p:nvSpPr>
        <p:spPr bwMode="auto">
          <a:xfrm flipV="1">
            <a:off x="2476500" y="2247900"/>
            <a:ext cx="457200" cy="3810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en-US" sz="1600"/>
              <a:t>2</a:t>
            </a:r>
          </a:p>
        </p:txBody>
      </p:sp>
      <p:sp>
        <p:nvSpPr>
          <p:cNvPr id="44573" name="Rectangle 541">
            <a:hlinkClick r:id="rId4" action="ppaction://hlinksldjump"/>
          </p:cNvPr>
          <p:cNvSpPr>
            <a:spLocks noChangeArrowheads="1"/>
          </p:cNvSpPr>
          <p:nvPr/>
        </p:nvSpPr>
        <p:spPr bwMode="auto">
          <a:xfrm flipV="1">
            <a:off x="2476500" y="2895600"/>
            <a:ext cx="457200" cy="3810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en-US" sz="1600"/>
              <a:t>3</a:t>
            </a:r>
          </a:p>
        </p:txBody>
      </p:sp>
      <p:sp>
        <p:nvSpPr>
          <p:cNvPr id="44574" name="Rectangle 542">
            <a:hlinkClick r:id="rId4" action="ppaction://hlinksldjump"/>
          </p:cNvPr>
          <p:cNvSpPr>
            <a:spLocks noChangeArrowheads="1"/>
          </p:cNvSpPr>
          <p:nvPr/>
        </p:nvSpPr>
        <p:spPr bwMode="auto">
          <a:xfrm flipV="1">
            <a:off x="2476500" y="3562350"/>
            <a:ext cx="457200" cy="3810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en-US" sz="1600"/>
              <a:t>4</a:t>
            </a:r>
          </a:p>
        </p:txBody>
      </p:sp>
      <p:sp>
        <p:nvSpPr>
          <p:cNvPr id="44575" name="Rectangle 543">
            <a:hlinkClick r:id="rId4" action="ppaction://hlinksldjump"/>
          </p:cNvPr>
          <p:cNvSpPr>
            <a:spLocks noChangeArrowheads="1"/>
          </p:cNvSpPr>
          <p:nvPr/>
        </p:nvSpPr>
        <p:spPr bwMode="auto">
          <a:xfrm flipV="1">
            <a:off x="2476500" y="4229100"/>
            <a:ext cx="457200" cy="3810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en-US" sz="1600"/>
              <a:t>5</a:t>
            </a:r>
          </a:p>
        </p:txBody>
      </p:sp>
      <p:sp>
        <p:nvSpPr>
          <p:cNvPr id="44576" name="Rectangle 544">
            <a:hlinkClick r:id="rId4" action="ppaction://hlinksldjump"/>
          </p:cNvPr>
          <p:cNvSpPr>
            <a:spLocks noChangeArrowheads="1"/>
          </p:cNvSpPr>
          <p:nvPr/>
        </p:nvSpPr>
        <p:spPr bwMode="auto">
          <a:xfrm flipV="1">
            <a:off x="2476500" y="4819650"/>
            <a:ext cx="457200" cy="3810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en-US" sz="1600"/>
              <a:t>6</a:t>
            </a:r>
          </a:p>
        </p:txBody>
      </p:sp>
      <p:sp>
        <p:nvSpPr>
          <p:cNvPr id="44577" name="Rectangle 545">
            <a:hlinkClick r:id="rId4" action="ppaction://hlinksldjump"/>
          </p:cNvPr>
          <p:cNvSpPr>
            <a:spLocks noChangeArrowheads="1"/>
          </p:cNvSpPr>
          <p:nvPr/>
        </p:nvSpPr>
        <p:spPr bwMode="auto">
          <a:xfrm flipV="1">
            <a:off x="2476500" y="5448300"/>
            <a:ext cx="457200" cy="3810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en-US" sz="1600"/>
              <a:t>7</a:t>
            </a:r>
          </a:p>
        </p:txBody>
      </p:sp>
      <p:sp>
        <p:nvSpPr>
          <p:cNvPr id="44578" name="Rectangle 546">
            <a:hlinkClick r:id="rId4" action="ppaction://hlinksldjump"/>
          </p:cNvPr>
          <p:cNvSpPr>
            <a:spLocks noChangeArrowheads="1"/>
          </p:cNvSpPr>
          <p:nvPr/>
        </p:nvSpPr>
        <p:spPr bwMode="auto">
          <a:xfrm flipV="1">
            <a:off x="2476500" y="6019800"/>
            <a:ext cx="457200" cy="3810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en-US" sz="1600"/>
              <a:t>8</a:t>
            </a:r>
          </a:p>
        </p:txBody>
      </p:sp>
      <p:sp>
        <p:nvSpPr>
          <p:cNvPr id="44579" name="AutoShape 547"/>
          <p:cNvSpPr>
            <a:spLocks noChangeArrowheads="1"/>
          </p:cNvSpPr>
          <p:nvPr/>
        </p:nvSpPr>
        <p:spPr bwMode="auto">
          <a:xfrm>
            <a:off x="2057400" y="-133350"/>
            <a:ext cx="8229600" cy="16002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800000"/>
                </a:solidFill>
              </a:rPr>
              <a:t>Con vật bé nhỏ chuyên bắt sâu trừ hại cho hoa màu ?</a:t>
            </a:r>
            <a:r>
              <a:rPr lang="en-US" sz="1600"/>
              <a:t> </a:t>
            </a:r>
          </a:p>
        </p:txBody>
      </p:sp>
      <p:sp>
        <p:nvSpPr>
          <p:cNvPr id="44580" name="AutoShape 548"/>
          <p:cNvSpPr>
            <a:spLocks noChangeArrowheads="1"/>
          </p:cNvSpPr>
          <p:nvPr/>
        </p:nvSpPr>
        <p:spPr bwMode="auto">
          <a:xfrm>
            <a:off x="2076450" y="-152400"/>
            <a:ext cx="8229600" cy="16002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800000"/>
                </a:solidFill>
              </a:rPr>
              <a:t>Con gì hay giúp đồng bào Tây Nguyên kéo gỗ ?</a:t>
            </a:r>
          </a:p>
        </p:txBody>
      </p:sp>
      <p:sp>
        <p:nvSpPr>
          <p:cNvPr id="44581" name="AutoShape 549"/>
          <p:cNvSpPr>
            <a:spLocks noChangeArrowheads="1"/>
          </p:cNvSpPr>
          <p:nvPr/>
        </p:nvSpPr>
        <p:spPr bwMode="auto">
          <a:xfrm>
            <a:off x="2095500" y="-152400"/>
            <a:ext cx="8229600" cy="16002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2400">
                <a:solidFill>
                  <a:srgbClr val="800000"/>
                </a:solidFill>
              </a:rPr>
              <a:t>   Tên gọi chung của những con vật tham gia vào quá </a:t>
            </a:r>
          </a:p>
          <a:p>
            <a:r>
              <a:rPr lang="en-US" sz="2400">
                <a:solidFill>
                  <a:srgbClr val="800000"/>
                </a:solidFill>
              </a:rPr>
              <a:t>trình thụ phấn của thực vật có hoa ? </a:t>
            </a:r>
          </a:p>
        </p:txBody>
      </p:sp>
      <p:sp>
        <p:nvSpPr>
          <p:cNvPr id="44582" name="AutoShape 550"/>
          <p:cNvSpPr>
            <a:spLocks noChangeArrowheads="1"/>
          </p:cNvSpPr>
          <p:nvPr/>
        </p:nvSpPr>
        <p:spPr bwMode="auto">
          <a:xfrm>
            <a:off x="2095500" y="-152400"/>
            <a:ext cx="8229600" cy="16002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800000"/>
                </a:solidFill>
              </a:rPr>
              <a:t>Tên một cơ quan sinh sản ở thực vật có hoa ? </a:t>
            </a:r>
          </a:p>
        </p:txBody>
      </p:sp>
      <p:sp>
        <p:nvSpPr>
          <p:cNvPr id="44584" name="AutoShape 552"/>
          <p:cNvSpPr>
            <a:spLocks noChangeArrowheads="1"/>
          </p:cNvSpPr>
          <p:nvPr/>
        </p:nvSpPr>
        <p:spPr bwMode="auto">
          <a:xfrm>
            <a:off x="2057400" y="-152400"/>
            <a:ext cx="8229600" cy="16002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2400">
                <a:solidFill>
                  <a:srgbClr val="800000"/>
                </a:solidFill>
              </a:rPr>
              <a:t>           Tên  một con vật được phát hiện đầu tiên ở</a:t>
            </a:r>
          </a:p>
          <a:p>
            <a:r>
              <a:rPr lang="en-US" sz="2400">
                <a:solidFill>
                  <a:srgbClr val="800000"/>
                </a:solidFill>
              </a:rPr>
              <a:t>    huyện  ALưới ?  </a:t>
            </a:r>
          </a:p>
        </p:txBody>
      </p:sp>
      <p:sp>
        <p:nvSpPr>
          <p:cNvPr id="44585" name="AutoShape 553"/>
          <p:cNvSpPr>
            <a:spLocks noChangeArrowheads="1"/>
          </p:cNvSpPr>
          <p:nvPr/>
        </p:nvSpPr>
        <p:spPr bwMode="auto">
          <a:xfrm>
            <a:off x="2076450" y="-152400"/>
            <a:ext cx="8229600" cy="16002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800000"/>
                </a:solidFill>
              </a:rPr>
              <a:t>Sau khi thụ phấn, bầu nhuỵ phát triển thành gì ? </a:t>
            </a:r>
          </a:p>
        </p:txBody>
      </p:sp>
      <p:sp>
        <p:nvSpPr>
          <p:cNvPr id="44586" name="AutoShape 554"/>
          <p:cNvSpPr>
            <a:spLocks noChangeArrowheads="1"/>
          </p:cNvSpPr>
          <p:nvPr/>
        </p:nvSpPr>
        <p:spPr bwMode="auto">
          <a:xfrm>
            <a:off x="2076450" y="-152400"/>
            <a:ext cx="8229600" cy="16002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800000"/>
                </a:solidFill>
              </a:rPr>
              <a:t>Con gì kêu báo hiệu mùa hè ? </a:t>
            </a:r>
          </a:p>
        </p:txBody>
      </p:sp>
      <p:sp>
        <p:nvSpPr>
          <p:cNvPr id="44587" name="AutoShape 555"/>
          <p:cNvSpPr>
            <a:spLocks noChangeArrowheads="1"/>
          </p:cNvSpPr>
          <p:nvPr/>
        </p:nvSpPr>
        <p:spPr bwMode="auto">
          <a:xfrm>
            <a:off x="2114550" y="-152400"/>
            <a:ext cx="8229600" cy="160020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2400">
                <a:solidFill>
                  <a:srgbClr val="800000"/>
                </a:solidFill>
              </a:rPr>
              <a:t>     Ô chữ hàng dọc :Đây là công việc có ý nghĩa duy </a:t>
            </a:r>
          </a:p>
          <a:p>
            <a:r>
              <a:rPr lang="en-US" sz="2400">
                <a:solidFill>
                  <a:srgbClr val="800000"/>
                </a:solidFill>
              </a:rPr>
              <a:t>trì nòi giống ở động vật và thực vật ?</a:t>
            </a:r>
          </a:p>
        </p:txBody>
      </p:sp>
      <p:sp>
        <p:nvSpPr>
          <p:cNvPr id="14534" name="Rectangle 556"/>
          <p:cNvSpPr>
            <a:spLocks noChangeArrowheads="1"/>
          </p:cNvSpPr>
          <p:nvPr/>
        </p:nvSpPr>
        <p:spPr bwMode="auto">
          <a:xfrm>
            <a:off x="5734050" y="5276850"/>
            <a:ext cx="533400" cy="6667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600"/>
          </a:p>
        </p:txBody>
      </p:sp>
      <p:graphicFrame>
        <p:nvGraphicFramePr>
          <p:cNvPr id="44596" name="Group 564"/>
          <p:cNvGraphicFramePr>
            <a:graphicFrameLocks noGrp="1"/>
          </p:cNvGraphicFramePr>
          <p:nvPr/>
        </p:nvGraphicFramePr>
        <p:xfrm>
          <a:off x="5753100" y="5276850"/>
          <a:ext cx="4038600" cy="647700"/>
        </p:xfrm>
        <a:graphic>
          <a:graphicData uri="http://schemas.openxmlformats.org/drawingml/2006/table">
            <a:tbl>
              <a:tblPr/>
              <a:tblGrid>
                <a:gridCol w="504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6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4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4614" name="Group 582"/>
          <p:cNvGraphicFramePr>
            <a:graphicFrameLocks noGrp="1"/>
          </p:cNvGraphicFramePr>
          <p:nvPr/>
        </p:nvGraphicFramePr>
        <p:xfrm>
          <a:off x="6762750" y="1422400"/>
          <a:ext cx="495300" cy="4521202"/>
        </p:xfrm>
        <a:graphic>
          <a:graphicData uri="http://schemas.openxmlformats.org/drawingml/2006/table">
            <a:tbl>
              <a:tblPr/>
              <a:tblGrid>
                <a:gridCol w="49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Ả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4632" name="Oval 600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9277350" y="64008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0</a:t>
            </a:r>
          </a:p>
        </p:txBody>
      </p:sp>
      <p:sp>
        <p:nvSpPr>
          <p:cNvPr id="44633" name="AutoShape 601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8610600" y="4648200"/>
            <a:ext cx="2057400" cy="1524000"/>
          </a:xfrm>
          <a:prstGeom prst="cloudCallout">
            <a:avLst>
              <a:gd name="adj1" fmla="val -8565"/>
              <a:gd name="adj2" fmla="val 6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2000"/>
              <a:t>Rất tiếc, bạn đã trả</a:t>
            </a:r>
          </a:p>
          <a:p>
            <a:pPr algn="ctr"/>
            <a:r>
              <a:rPr lang="en-US" sz="2000"/>
              <a:t>lời sai</a:t>
            </a:r>
            <a:r>
              <a:rPr lang="en-US" sz="2000">
                <a:solidFill>
                  <a:srgbClr val="006666"/>
                </a:solidFill>
              </a:rPr>
              <a:t>.</a:t>
            </a:r>
          </a:p>
        </p:txBody>
      </p:sp>
      <p:sp>
        <p:nvSpPr>
          <p:cNvPr id="39" name="Rectangle 4">
            <a:extLst>
              <a:ext uri="{FF2B5EF4-FFF2-40B4-BE49-F238E27FC236}">
                <a16:creationId xmlns:a16="http://schemas.microsoft.com/office/drawing/2014/main" id="{F7FB1FFB-A0C4-4592-98AE-B08FBFB9C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4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45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45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56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45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45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56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45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445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56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45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45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56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45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45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56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45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445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56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45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4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445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57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45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4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" dur="500"/>
                                        <p:tgtEl>
                                          <p:spTgt spid="445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57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45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 nodeType="clickPar">
                      <p:stCondLst>
                        <p:cond delay="0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4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5" dur="500"/>
                                        <p:tgtEl>
                                          <p:spTgt spid="445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573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45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 nodeType="clickPar">
                      <p:stCondLst>
                        <p:cond delay="0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4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6" dur="500"/>
                                        <p:tgtEl>
                                          <p:spTgt spid="445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574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45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 nodeType="clickPar">
                      <p:stCondLst>
                        <p:cond delay="0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4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500"/>
                                        <p:tgtEl>
                                          <p:spTgt spid="445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57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445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 nodeType="clickPar">
                      <p:stCondLst>
                        <p:cond delay="0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4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8" dur="500"/>
                                        <p:tgtEl>
                                          <p:spTgt spid="445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576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45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4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9" dur="500"/>
                                        <p:tgtEl>
                                          <p:spTgt spid="445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577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45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 nodeType="clickPar">
                      <p:stCondLst>
                        <p:cond delay="0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4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45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44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445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445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578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445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 nodeType="clickPar">
                      <p:stCondLst>
                        <p:cond delay="0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1" dur="500"/>
                                        <p:tgtEl>
                                          <p:spTgt spid="445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56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45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 nodeType="clickPar">
                      <p:stCondLst>
                        <p:cond delay="0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4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46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46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569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446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 nodeType="clickPar">
                      <p:stCondLst>
                        <p:cond delay="0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5" dur="500"/>
                                        <p:tgtEl>
                                          <p:spTgt spid="446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 nodeType="clickPar">
                      <p:stCondLst>
                        <p:cond delay="indefinite"/>
                      </p:stCondLst>
                      <p:childTnLst>
                        <p:par>
                          <p:cTn id="1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9" dur="500"/>
                                        <p:tgtEl>
                                          <p:spTgt spid="446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632"/>
                  </p:tgtEl>
                </p:cond>
              </p:nextCondLst>
            </p:seq>
          </p:childTnLst>
        </p:cTn>
      </p:par>
    </p:tnLst>
    <p:bldLst>
      <p:bldP spid="44561" grpId="0"/>
      <p:bldP spid="44579" grpId="0" animBg="1"/>
      <p:bldP spid="44579" grpId="1" animBg="1"/>
      <p:bldP spid="44580" grpId="0" animBg="1"/>
      <p:bldP spid="44580" grpId="1" animBg="1"/>
      <p:bldP spid="44633" grpId="0" animBg="1"/>
      <p:bldP spid="4463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34294F01-75A2-47C6-8975-F699C21E23C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6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384918" y="3616546"/>
            <a:ext cx="938369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mồi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15" name="bang b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135897" y="510058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806333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cau hoi b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6435573" y="5202784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Hổ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tháng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tuổi</a:t>
            </a:r>
            <a:endParaRPr lang="en-US" sz="28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au hoi c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1119072" y="6060425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Hổ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tuổi</a:t>
            </a:r>
            <a:endParaRPr lang="en-US" sz="28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806333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35897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106009" y="5197162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Hổ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tháng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tuổi</a:t>
            </a:r>
            <a:endParaRPr lang="en-US" sz="28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435573" y="6060425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Hổ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tuổi</a:t>
            </a:r>
            <a:endParaRPr lang="en-US" sz="28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716001" y="863861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716001" y="1478695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7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3"/>
            <a:ext cx="487363" cy="487363"/>
          </a:xfrm>
          <a:prstGeom prst="rect">
            <a:avLst/>
          </a:prstGeom>
        </p:spPr>
      </p:pic>
      <p:sp>
        <p:nvSpPr>
          <p:cNvPr id="20" name="Rectangle 4">
            <a:extLst>
              <a:ext uri="{FF2B5EF4-FFF2-40B4-BE49-F238E27FC236}">
                <a16:creationId xmlns:a16="http://schemas.microsoft.com/office/drawing/2014/main" id="{2A9883F4-2116-4B86-81F6-0CFC1C48A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78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3621" y="30702"/>
            <a:ext cx="10515600" cy="1325563"/>
          </a:xfrm>
        </p:spPr>
        <p:txBody>
          <a:bodyPr>
            <a:noAutofit/>
          </a:bodyPr>
          <a:lstStyle/>
          <a:p>
            <a:r>
              <a:rPr lang="en-US" sz="7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XÉT – DẶN DÒ: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6335" y="1240522"/>
            <a:ext cx="10515600" cy="435133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7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7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7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7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E1AC29-813B-46F9-9B55-81B774002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41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97428" y="0"/>
            <a:ext cx="9797143" cy="6967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GB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UcPeriod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icrosoft Himalaya" panose="01010100010101010101" pitchFamily="2" charset="0"/>
              </a:rPr>
              <a:t>Mặt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icrosoft Himalaya" panose="01010100010101010101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icrosoft Himalaya" panose="01010100010101010101" pitchFamily="2" charset="0"/>
              </a:rPr>
              <a:t>trời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icrosoft Himalaya" panose="01010100010101010101" pitchFamily="2" charset="0"/>
              </a:rPr>
              <a:t>             B.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icrosoft Himalaya" panose="01010100010101010101" pitchFamily="2" charset="0"/>
              </a:rPr>
              <a:t>Mặt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icrosoft Himalaya" panose="01010100010101010101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icrosoft Himalaya" panose="01010100010101010101" pitchFamily="2" charset="0"/>
              </a:rPr>
              <a:t>trăng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icrosoft Himalaya" panose="01010100010101010101" pitchFamily="2" charset="0"/>
              </a:rPr>
              <a:t>          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C.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Cây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xanh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D.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Gió</a:t>
            </a:r>
            <a:endParaRPr lang="en-GB" dirty="0"/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6.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mọc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tỏi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		           B.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mướp</a:t>
            </a:r>
            <a:endParaRPr lang="en-GB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50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Mía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D.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Mía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</a:t>
            </a:r>
            <a:endParaRPr lang="en-GB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7. 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con? </a:t>
            </a:r>
            <a:endParaRPr lang="en-GB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UcPeriod"/>
              <a:tabLst>
                <a:tab pos="228600" algn="l"/>
              </a:tabLs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lông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bay   </a:t>
            </a:r>
            <a:endParaRPr lang="en-GB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bay</a:t>
            </a:r>
            <a:endParaRPr lang="en-GB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endParaRPr lang="en-GB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8. 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GB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endParaRPr lang="en-GB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endParaRPr lang="en-GB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en-GB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endParaRPr lang="en-GB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4093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Diagram 3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656" r="-40459"/>
          <a:stretch>
            <a:fillRect/>
          </a:stretch>
        </p:blipFill>
        <p:spPr bwMode="auto">
          <a:xfrm>
            <a:off x="326571" y="1415143"/>
            <a:ext cx="5267325" cy="256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8"/>
          <p:cNvSpPr txBox="1">
            <a:spLocks noChangeArrowheads="1"/>
          </p:cNvSpPr>
          <p:nvPr/>
        </p:nvSpPr>
        <p:spPr bwMode="auto">
          <a:xfrm flipH="1">
            <a:off x="1629909" y="2034268"/>
            <a:ext cx="762000" cy="434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kumimoji="0" lang="vi-VN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endParaRPr kumimoji="0" lang="vi-V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29"/>
          <p:cNvSpPr txBox="1">
            <a:spLocks noChangeArrowheads="1"/>
          </p:cNvSpPr>
          <p:nvPr/>
        </p:nvSpPr>
        <p:spPr bwMode="auto">
          <a:xfrm>
            <a:off x="3595234" y="2491468"/>
            <a:ext cx="769937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Nhộng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26571" y="95794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9. </a:t>
            </a:r>
            <a:r>
              <a:rPr kumimoji="0" lang="en-US" altLang="en-US" sz="14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 các từ : </a:t>
            </a:r>
            <a:r>
              <a:rPr kumimoji="0" lang="en-US" altLang="en-US" sz="1400" b="1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Sâu, Bướm cải</a:t>
            </a:r>
            <a:r>
              <a:rPr kumimoji="0" lang="en-US" altLang="en-US" sz="14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điền vào trong sơ đồ sau để hoàn thiện sơ đồ chu trình sinh sản của bướm cải :</a:t>
            </a:r>
            <a:endParaRPr kumimoji="0" lang="en-GB" altLang="en-US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26571" y="141514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26571" y="397736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326571" y="443456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326571" y="4707102"/>
            <a:ext cx="24237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Text Box 23"/>
          <p:cNvSpPr txBox="1">
            <a:spLocks noChangeArrowheads="1"/>
          </p:cNvSpPr>
          <p:nvPr/>
        </p:nvSpPr>
        <p:spPr bwMode="auto">
          <a:xfrm flipV="1">
            <a:off x="225425" y="5511666"/>
            <a:ext cx="203200" cy="457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 flipV="1">
            <a:off x="209550" y="5514841"/>
            <a:ext cx="203200" cy="457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 flipV="1">
            <a:off x="228600" y="5513254"/>
            <a:ext cx="203200" cy="457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" name="Text Box 26"/>
          <p:cNvSpPr txBox="1">
            <a:spLocks noChangeArrowheads="1"/>
          </p:cNvSpPr>
          <p:nvPr/>
        </p:nvSpPr>
        <p:spPr bwMode="auto">
          <a:xfrm flipV="1">
            <a:off x="228600" y="5316404"/>
            <a:ext cx="203200" cy="457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" name="Rectangle 30"/>
          <p:cNvSpPr>
            <a:spLocks noChangeArrowheads="1"/>
          </p:cNvSpPr>
          <p:nvPr/>
        </p:nvSpPr>
        <p:spPr bwMode="auto">
          <a:xfrm>
            <a:off x="0" y="438898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1" name="Rectangle 31"/>
          <p:cNvSpPr>
            <a:spLocks noChangeArrowheads="1"/>
          </p:cNvSpPr>
          <p:nvPr/>
        </p:nvSpPr>
        <p:spPr bwMode="auto">
          <a:xfrm>
            <a:off x="0" y="417114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10. </a:t>
            </a:r>
            <a:r>
              <a:rPr kumimoji="0" lang="en-US" altLang="en-US" sz="1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23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11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kumimoji="0" lang="en-US" altLang="en-US" sz="11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1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kumimoji="0" lang="en-US" altLang="en-US" sz="11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kumimoji="0" lang="en-US" altLang="en-US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kumimoji="0" lang="en-US" altLang="en-US" sz="1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altLang="en-US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kumimoji="0" lang="en-US" altLang="en-US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kumimoji="0" lang="en-US" altLang="en-US" sz="1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tai </a:t>
            </a:r>
            <a:r>
              <a:rPr kumimoji="0" lang="en-US" altLang="en-US" sz="1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kumimoji="0" lang="en-US" altLang="en-US" sz="1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ra.</a:t>
            </a: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 32"/>
          <p:cNvSpPr>
            <a:spLocks noChangeArrowheads="1"/>
          </p:cNvSpPr>
          <p:nvPr/>
        </p:nvSpPr>
        <p:spPr bwMode="auto">
          <a:xfrm>
            <a:off x="209550" y="490265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a.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Phơi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33"/>
          <p:cNvSpPr>
            <a:spLocks noChangeArrowheads="1"/>
          </p:cNvSpPr>
          <p:nvPr/>
        </p:nvSpPr>
        <p:spPr bwMode="auto">
          <a:xfrm>
            <a:off x="209550" y="540974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b.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đứt</a:t>
            </a: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Rectangle 34"/>
          <p:cNvSpPr>
            <a:spLocks noChangeArrowheads="1"/>
          </p:cNvSpPr>
          <p:nvPr/>
        </p:nvSpPr>
        <p:spPr bwMode="auto">
          <a:xfrm>
            <a:off x="225425" y="5563735"/>
            <a:ext cx="3369809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c.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Trú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trạm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kumimoji="0" lang="en-GB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d.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diều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7740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110343" y="255825"/>
            <a:ext cx="11081657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Khoanh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chưng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cất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A.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                   B. Bay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ngưng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C.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                         D.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ngưng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UcPeriod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trộn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lẫn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UcPeriod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lỏng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UcPeriod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UcPeriod"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C.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ý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3.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UcPeriod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mắm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sôi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nguội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UcPeriod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ngọt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UcPeriod"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C.Đường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UcPeriod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B.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C.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chuông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UcPeriod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icrosoft Himalaya" panose="01010100010101010101" pitchFamily="2" charset="0"/>
              </a:rPr>
              <a:t>Mặt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icrosoft Himalaya" panose="01010100010101010101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icrosoft Himalaya" panose="01010100010101010101" pitchFamily="2" charset="0"/>
              </a:rPr>
              <a:t>trời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icrosoft Himalaya" panose="01010100010101010101" pitchFamily="2" charset="0"/>
              </a:rPr>
              <a:t>             B.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icrosoft Himalaya" panose="01010100010101010101" pitchFamily="2" charset="0"/>
              </a:rPr>
              <a:t>Mặt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icrosoft Himalaya" panose="01010100010101010101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icrosoft Himalaya" panose="01010100010101010101" pitchFamily="2" charset="0"/>
              </a:rPr>
              <a:t>trăng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icrosoft Himalaya" panose="01010100010101010101" pitchFamily="2" charset="0"/>
              </a:rPr>
              <a:t>          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C.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Cây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xanh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D.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Gió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94219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52500" y="659011"/>
            <a:ext cx="923925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11.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 …………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(2) …………………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đực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(3) ………………..,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(4) …………………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6400800" algn="l"/>
              </a:tabLst>
            </a:pP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12.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1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1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400" dirty="0" smtClean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6400800" algn="l"/>
              </a:tabLst>
            </a:pPr>
            <a:r>
              <a:rPr lang="en-US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GB" sz="1400" dirty="0" smtClean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6400800" algn="l"/>
              </a:tabLst>
            </a:pPr>
            <a:r>
              <a:rPr lang="en-US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GB" sz="1400" dirty="0" smtClean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6400800" algn="l"/>
              </a:tabLst>
            </a:pPr>
            <a:r>
              <a:rPr lang="en-US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GB" sz="1400" dirty="0" smtClean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6400800" algn="l"/>
              </a:tabLst>
            </a:pPr>
            <a:r>
              <a:rPr lang="en-US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        </a:t>
            </a:r>
            <a:endParaRPr lang="en-GB" sz="1400" dirty="0" smtClean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 smtClean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? (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6400800" algn="l"/>
              </a:tabLst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6400800" algn="l"/>
              </a:tabLst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6400800" algn="l"/>
              </a:tabLst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6400800" algn="l"/>
              </a:tabLst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…………………………………………………………………………………….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6400800" algn="l"/>
              </a:tabLst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4672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76350" y="574372"/>
            <a:ext cx="8667750" cy="6034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Khoanh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GB" sz="16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b="1" dirty="0"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1600" i="1" dirty="0"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sz="16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.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		           B .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6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 .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dãn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ra.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           D .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vỡ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6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b="1" dirty="0"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1600" i="1" dirty="0">
                <a:solidFill>
                  <a:srgbClr val="00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sz="16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UcPeriod"/>
              <a:tabLst>
                <a:tab pos="685800" algn="l"/>
              </a:tabLst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					B.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6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UcPeriod" startAt="3"/>
              <a:tabLst>
                <a:tab pos="685800" algn="l"/>
              </a:tabLst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Pin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			                     D. </a:t>
            </a:r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Thuyền buồm.</a:t>
            </a:r>
            <a:endParaRPr lang="en-GB" sz="16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3.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i-FI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 quan sinh dục cái và cơ quan sinh dục đực của thực vật có hoa là:</a:t>
            </a:r>
            <a:endParaRPr lang="en-GB" sz="16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.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Đài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		       B.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Đài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6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Nhụy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nhị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		                 D.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Nhụy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en-GB" sz="16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4.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sz="16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A.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lụt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hán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6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B.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xói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mòn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6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C.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hiếm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6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D.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endParaRPr lang="en-GB" sz="16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4728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96"/>
          <p:cNvSpPr>
            <a:spLocks noChangeArrowheads="1"/>
          </p:cNvSpPr>
          <p:nvPr/>
        </p:nvSpPr>
        <p:spPr bwMode="auto">
          <a:xfrm flipV="1">
            <a:off x="2139950" y="3215006"/>
            <a:ext cx="306388" cy="457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Rectangle 295"/>
          <p:cNvSpPr>
            <a:spLocks noChangeArrowheads="1"/>
          </p:cNvSpPr>
          <p:nvPr/>
        </p:nvSpPr>
        <p:spPr bwMode="auto">
          <a:xfrm flipV="1">
            <a:off x="2139950" y="3699194"/>
            <a:ext cx="306388" cy="457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Rectangle 294"/>
          <p:cNvSpPr>
            <a:spLocks noChangeArrowheads="1"/>
          </p:cNvSpPr>
          <p:nvPr/>
        </p:nvSpPr>
        <p:spPr bwMode="auto">
          <a:xfrm flipV="1">
            <a:off x="2139950" y="3703956"/>
            <a:ext cx="306388" cy="457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Rectangle 293"/>
          <p:cNvSpPr>
            <a:spLocks noChangeArrowheads="1"/>
          </p:cNvSpPr>
          <p:nvPr/>
        </p:nvSpPr>
        <p:spPr bwMode="auto">
          <a:xfrm rot="10800000" flipV="1">
            <a:off x="2139950" y="4236544"/>
            <a:ext cx="306388" cy="28186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139950" y="885364"/>
            <a:ext cx="6173485" cy="2395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5.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vi-VN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Dòng nào gồm các 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dung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kumimoji="0" lang="vi-VN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kumimoji="0" lang="en-GB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nước đường, gạo và thóc, nước muối.</a:t>
            </a:r>
            <a:endParaRPr kumimoji="0" lang="en-GB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nước và sỏi, gạo và thóc, nước và xăng.</a:t>
            </a:r>
            <a:endParaRPr kumimoji="0" lang="en-GB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nước đường, nước muối, nước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mắm</a:t>
            </a:r>
            <a:r>
              <a:rPr kumimoji="0" lang="vi-VN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GB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</a:t>
            </a:r>
            <a:r>
              <a:rPr kumimoji="0" lang="vi-VN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Điền từ thích hợp vào chỗ chấm sơ đồ chu trình sinh sản của ruồi.</a:t>
            </a:r>
            <a:endParaRPr kumimoji="0" lang="en-GB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Ruồi -----…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…..…..</a:t>
            </a:r>
            <a:r>
              <a:rPr kumimoji="0" lang="vi-VN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…------- …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…..……</a:t>
            </a:r>
            <a:r>
              <a:rPr kumimoji="0" lang="vi-VN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 ------ …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……..</a:t>
            </a:r>
            <a:r>
              <a:rPr kumimoji="0" lang="vi-VN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…. ----- ruồi.</a:t>
            </a:r>
            <a:endParaRPr kumimoji="0" lang="en-GB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139950" y="289370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kumimoji="0" lang="vi-VN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Điền Đ vào trước câu đúng, điền S vào trước câu sai.</a:t>
            </a:r>
            <a:endParaRPr kumimoji="0" lang="en-GB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74938" y="359598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 làm mọi vật biến đổi cần có năng lượng. …</a:t>
            </a: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76400" y="3595985"/>
            <a:ext cx="692078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vi-VN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Mọi vật   có thể tự biến đổi mà không cần năng lượng. …</a:t>
            </a:r>
            <a:endParaRPr kumimoji="0" lang="en-GB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c) Năng lượng mặt trời là năng lượng sạch. …</a:t>
            </a:r>
            <a:endParaRPr kumimoji="0" lang="en-GB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809750" y="4172635"/>
            <a:ext cx="567815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vi-VN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d) Các chất đốt khi cháy đều sinh ra khí ô-xi. …</a:t>
            </a:r>
            <a:endParaRPr kumimoji="0" lang="en-GB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39949" y="4858867"/>
            <a:ext cx="42562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1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 : </a:t>
            </a:r>
            <a:r>
              <a:rPr lang="vi-VN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 vẽ (hoặc viết) chu trình sinh sản của ếch</a:t>
            </a: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4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8297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284388"/>
              </p:ext>
            </p:extLst>
          </p:nvPr>
        </p:nvGraphicFramePr>
        <p:xfrm>
          <a:off x="2353339" y="1116652"/>
          <a:ext cx="6543357" cy="3201194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3637037">
                  <a:extLst>
                    <a:ext uri="{9D8B030D-6E8A-4147-A177-3AD203B41FA5}">
                      <a16:colId xmlns:a16="http://schemas.microsoft.com/office/drawing/2014/main" val="316985229"/>
                    </a:ext>
                  </a:extLst>
                </a:gridCol>
                <a:gridCol w="1499161">
                  <a:extLst>
                    <a:ext uri="{9D8B030D-6E8A-4147-A177-3AD203B41FA5}">
                      <a16:colId xmlns:a16="http://schemas.microsoft.com/office/drawing/2014/main" val="39116118"/>
                    </a:ext>
                  </a:extLst>
                </a:gridCol>
                <a:gridCol w="1407159">
                  <a:extLst>
                    <a:ext uri="{9D8B030D-6E8A-4147-A177-3AD203B41FA5}">
                      <a16:colId xmlns:a16="http://schemas.microsoft.com/office/drawing/2014/main" val="3307379302"/>
                    </a:ext>
                  </a:extLst>
                </a:gridCol>
              </a:tblGrid>
              <a:tr h="416482">
                <a:tc rowSpan="2">
                  <a:txBody>
                    <a:bodyPr/>
                    <a:lstStyle/>
                    <a:p>
                      <a:pPr algn="ctr"/>
                      <a:r>
                        <a:rPr lang="en-US" sz="10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Hành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0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động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Để đảm bảo an toàn, tránh tai nạn</a:t>
                      </a:r>
                      <a:endParaRPr lang="en-GB" sz="100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do điện gây ra </a:t>
                      </a:r>
                      <a:endParaRPr lang="en-GB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8170369"/>
                  </a:ext>
                </a:extLst>
              </a:tr>
              <a:tr h="39524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Nên</a:t>
                      </a:r>
                      <a:endParaRPr lang="en-GB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Không nên</a:t>
                      </a:r>
                      <a:endParaRPr lang="en-GB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4290443"/>
                  </a:ext>
                </a:extLst>
              </a:tr>
              <a:tr h="558576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Cắm các vật bằng kim loại vào ổ điện</a:t>
                      </a:r>
                      <a:endParaRPr lang="en-GB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7688389"/>
                  </a:ext>
                </a:extLst>
              </a:tr>
              <a:tr h="566742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Báo cho người lớn khi có sự cố điện</a:t>
                      </a:r>
                      <a:endParaRPr lang="en-GB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314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314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7054548"/>
                  </a:ext>
                </a:extLst>
              </a:tr>
              <a:tr h="690870"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Chạm vào các thiết bị điện khi tay ẩm ướt</a:t>
                      </a:r>
                      <a:endParaRPr lang="en-GB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50642"/>
                  </a:ext>
                </a:extLst>
              </a:tr>
              <a:tr h="573275">
                <a:tc>
                  <a:txBody>
                    <a:bodyPr/>
                    <a:lstStyle/>
                    <a:p>
                      <a:pPr algn="l"/>
                      <a:r>
                        <a:rPr lang="en-US" sz="1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Ngắt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cầu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dao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điện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khi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nước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ngập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tràn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vào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nhà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2176242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353339" y="4588483"/>
            <a:ext cx="485581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kumimoji="0" lang="it-IT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it-IT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Hãy kể 4 việc cần làm để tiết kiệm năng lượng điện.</a:t>
            </a:r>
            <a:endParaRPr kumimoji="0" lang="it-IT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353339" y="538238"/>
            <a:ext cx="296747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9 : </a:t>
            </a:r>
            <a:r>
              <a:rPr kumimoji="0" lang="en-US" altLang="en-U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kumimoji="0" lang="en-US" alt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kumimoji="0" lang="en-US" alt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(x) </a:t>
            </a:r>
            <a:r>
              <a:rPr kumimoji="0" lang="en-US" altLang="en-U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kumimoji="0" lang="en-US" altLang="en-U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kumimoji="0" lang="en-US" alt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kumimoji="0" lang="en-US" alt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GB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257446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354909"/>
              </p:ext>
            </p:extLst>
          </p:nvPr>
        </p:nvGraphicFramePr>
        <p:xfrm>
          <a:off x="3670300" y="2548514"/>
          <a:ext cx="4622800" cy="3496688"/>
        </p:xfrm>
        <a:graphic>
          <a:graphicData uri="http://schemas.openxmlformats.org/drawingml/2006/table">
            <a:tbl>
              <a:tblPr firstRow="1" firstCol="1" bandRow="1"/>
              <a:tblGrid>
                <a:gridCol w="4622800">
                  <a:extLst>
                    <a:ext uri="{9D8B030D-6E8A-4147-A177-3AD203B41FA5}">
                      <a16:colId xmlns:a16="http://schemas.microsoft.com/office/drawing/2014/main" val="2963762022"/>
                    </a:ext>
                  </a:extLst>
                </a:gridCol>
              </a:tblGrid>
              <a:tr h="43141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khổng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lồ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vô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tận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GB" sz="14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3368842"/>
                  </a:ext>
                </a:extLst>
              </a:tr>
              <a:tr h="43141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chiếu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sưởi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ấm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muôn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loài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GB" sz="14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5836101"/>
                  </a:ext>
                </a:extLst>
              </a:tr>
              <a:tr h="8628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</a:rPr>
                        <a:t>.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</a:rPr>
                        <a:t>không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</a:rPr>
                        <a:t>giúp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</a:rPr>
                        <a:t>ích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</a:rPr>
                        <a:t>gì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</a:rPr>
                        <a:t>cho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</a:rPr>
                        <a:t>sức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</a:rPr>
                        <a:t>khỏe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</a:rPr>
                        <a:t>của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</a:rPr>
                        <a:t> con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</a:rPr>
                        <a:t>người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</a:rPr>
                        <a:t>và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</a:rPr>
                        <a:t>động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</a:rPr>
                        <a:t>vật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1524299"/>
                  </a:ext>
                </a:extLst>
              </a:tr>
              <a:tr h="41834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d. gây ra nắng, mưa, gió, bão ……. trên Trái Đất.</a:t>
                      </a:r>
                      <a:endParaRPr lang="en-GB" sz="14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817933"/>
                  </a:ext>
                </a:extLst>
              </a:tr>
              <a:tr h="43141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e. gây ra hạn hán trên Trái Đất.</a:t>
                      </a:r>
                      <a:endParaRPr lang="en-GB" sz="14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0195848"/>
                  </a:ext>
                </a:extLst>
              </a:tr>
              <a:tr h="43141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g. giúp cho cây xanh phát triển.</a:t>
                      </a:r>
                      <a:endParaRPr lang="en-GB" sz="14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3969022"/>
                  </a:ext>
                </a:extLst>
              </a:tr>
              <a:tr h="4898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h.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khỏe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GB" sz="14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9942673"/>
                  </a:ext>
                </a:extLst>
              </a:tr>
            </a:tbl>
          </a:graphicData>
        </a:graphic>
      </p:graphicFrame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24063" y="16049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10  </a:t>
            </a: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 ô “Mặt Trời” với các ý tương ứng để cho thấy ảnh hưởng của nguồn năng lượng Mặt Trời đối với sự sống trên Trái Đất.</a:t>
            </a:r>
            <a:endParaRPr kumimoji="0" lang="en-GB" altLang="en-US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833563" y="3207058"/>
            <a:ext cx="1123950" cy="64633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 err="1"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b="1" dirty="0"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lang="en-GB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833563" y="629094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1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 11 : </a:t>
            </a:r>
            <a:r>
              <a:rPr kumimoji="0" lang="pt-BR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Nêu đặc điểm của các loài hoa thụ phấn nhờ côn trùng và các loài hoa thụ phấn nhờ gió? Cho ví dụ minh họa.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kumimoji="0" lang="en-GB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196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4600" y="1211470"/>
            <a:ext cx="6629400" cy="3896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Khoanh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</a:pPr>
            <a:r>
              <a:rPr lang="vi-VN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vi-VN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vi-VN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òng</a:t>
            </a:r>
            <a:r>
              <a:rPr lang="en-US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vi-VN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chỉ các động vật đẻ con.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</a:pPr>
            <a:r>
              <a:rPr lang="vi-VN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lợn, trâu, chó, vịt	B. mèo, bò, gấu, hổ	C. cá, ếch, hươu, nai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</a:pPr>
            <a:r>
              <a:rPr lang="vi-VN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vi-VN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vi-VN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òng </a:t>
            </a:r>
            <a:r>
              <a:rPr lang="en-US" sz="1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vi-VN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 gồm các tài nguyên thiên nhiên.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</a:pPr>
            <a:r>
              <a:rPr lang="vi-VN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A. nước, đất, quặng sắt, than đá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</a:pPr>
            <a:r>
              <a:rPr lang="vi-VN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B. nhà cửa, trường học, bàn ghế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</a:pPr>
            <a:r>
              <a:rPr lang="vi-VN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C. xe cộ, đất đai, quặng thiếc, dầu mỏ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t-IT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nhụy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nhị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	B.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C.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D.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it-IT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BR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Ở giai đoạn nào của quá trình phát triển , bướm cải gây thiệt hại nhất?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pt-BR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A.Trứng.		B.Sâu.		C. Nhộng.		D. Bướm.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t-BR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pt-BR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pt-BR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Hổ thường sinh sản vào mùa nào?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pt-BR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Mùa xuân và mùa hạ		</a:t>
            </a:r>
            <a:r>
              <a:rPr lang="pt-B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pt-BR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Mùa đông và mùa xuân.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BR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C. Mùa thu và mùa đông		</a:t>
            </a:r>
            <a:r>
              <a:rPr lang="pt-B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pt-BR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Mùa hạ và mùa thu.</a:t>
            </a:r>
            <a:endParaRPr lang="en-GB" sz="14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644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9C01B56-DA3A-41A9-AE57-D9F13F2E19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6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384918" y="3616548"/>
            <a:ext cx="938369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r>
              <a:rPr lang="en-US" sz="35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…</a:t>
            </a:r>
          </a:p>
        </p:txBody>
      </p:sp>
      <p:sp>
        <p:nvSpPr>
          <p:cNvPr id="15" name="bang d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135897" y="595822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135897" y="5094960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cau hoi d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6435573" y="6060424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chạy</a:t>
            </a:r>
            <a:endParaRPr lang="en-US" sz="28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6435573" y="5197163"/>
            <a:ext cx="46504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6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sz="26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Tập</a:t>
            </a:r>
            <a:r>
              <a:rPr lang="en-US" sz="26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săn</a:t>
            </a:r>
            <a:r>
              <a:rPr lang="en-US" sz="26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mồi</a:t>
            </a:r>
            <a:endParaRPr lang="en-US" sz="26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806333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bang c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806333" y="595822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106009" y="5197162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ăn</a:t>
            </a:r>
            <a:endParaRPr lang="en-US" sz="28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u hoi c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1106009" y="6060424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lập</a:t>
            </a:r>
            <a:endParaRPr lang="en-US" sz="28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716001" y="863861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716001" y="1478695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7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3"/>
            <a:ext cx="487363" cy="487363"/>
          </a:xfrm>
          <a:prstGeom prst="rect">
            <a:avLst/>
          </a:prstGeom>
        </p:spPr>
      </p:pic>
      <p:sp>
        <p:nvSpPr>
          <p:cNvPr id="20" name="Rectangle 4">
            <a:extLst>
              <a:ext uri="{FF2B5EF4-FFF2-40B4-BE49-F238E27FC236}">
                <a16:creationId xmlns:a16="http://schemas.microsoft.com/office/drawing/2014/main" id="{1FD25F05-813E-435B-BBAF-79F6B8A434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18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01900" y="1465774"/>
            <a:ext cx="6807200" cy="6224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it-IT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it-IT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50000"/>
              </a:lnSpc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		B.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khói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50000"/>
              </a:lnSpc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	D</a:t>
            </a: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it-IT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it-IT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nhuỵ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     B.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Phôi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	C.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		D.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Noãn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it-IT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 vẽ (hoặc viết) chu trình sinh sản của bướm cải</a:t>
            </a: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it-IT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9  :  Điền từ ( </a:t>
            </a:r>
            <a:r>
              <a:rPr lang="it-IT" sz="1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trứng, hai giống, tinh trùng, giống cái)  </a:t>
            </a:r>
            <a:r>
              <a:rPr lang="it-IT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 chỗ chấm để hoàn thiện nội dung sau: 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 số động vật được chia thành...................................: giống đực 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và.............................Con đực trưởng thành sẽ sinh ra..........................Con 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 trưởng thành sẽ sinh ra........................</a:t>
            </a:r>
            <a:endParaRPr lang="en-GB" sz="1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7163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73681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2060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370" y="196948"/>
            <a:ext cx="11310425" cy="655554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6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68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6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8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68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6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6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6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6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6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6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6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6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6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04C043F-D347-41D0-AF42-FD8071908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90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630" y="1320725"/>
            <a:ext cx="12061371" cy="3253287"/>
          </a:xfrm>
        </p:spPr>
        <p:txBody>
          <a:bodyPr>
            <a:noAutofit/>
          </a:bodyPr>
          <a:lstStyle/>
          <a:p>
            <a:pPr algn="ctr"/>
            <a:r>
              <a:rPr lang="en-US" sz="10000" b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Hoạt</a:t>
            </a:r>
            <a:r>
              <a:rPr lang="en-US" sz="100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0000" b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động</a:t>
            </a:r>
            <a:r>
              <a:rPr lang="en-US" sz="100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1: </a:t>
            </a:r>
            <a:r>
              <a:rPr lang="en-US" sz="10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en-US" sz="10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en-US" sz="10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Ôn</a:t>
            </a:r>
            <a:r>
              <a:rPr lang="en-US" sz="100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0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tập</a:t>
            </a:r>
            <a:r>
              <a:rPr lang="en-US" sz="100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0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về</a:t>
            </a:r>
            <a:r>
              <a:rPr lang="en-US" sz="100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0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thực</a:t>
            </a:r>
            <a:r>
              <a:rPr lang="en-US" sz="100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0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vật</a:t>
            </a:r>
            <a:endParaRPr lang="en-US" sz="10000" b="1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F31725-97D3-48FE-9655-DADF4B5D9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46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692" y="91440"/>
            <a:ext cx="11210109" cy="685800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……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…………(1)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……..(2)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đực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…………(3) .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………..(4).</a:t>
            </a:r>
          </a:p>
          <a:p>
            <a:pPr marL="0" indent="0">
              <a:buNone/>
            </a:pP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87381" y="2758440"/>
            <a:ext cx="2312126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18063" y="2758440"/>
            <a:ext cx="2312126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748745" y="2758440"/>
            <a:ext cx="2312126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815250" y="2758440"/>
            <a:ext cx="2312126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Nhụy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A3DF4DD-D2A1-46FF-B273-7EECB5AF89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11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dirty="0" err="1"/>
              <a:t>xem</a:t>
            </a:r>
            <a:r>
              <a:rPr lang="en-US" dirty="0"/>
              <a:t> </a:t>
            </a:r>
            <a:r>
              <a:rPr lang="en-US" dirty="0" err="1"/>
              <a:t>mỗi</a:t>
            </a:r>
            <a:r>
              <a:rPr lang="en-US" dirty="0"/>
              <a:t> </a:t>
            </a:r>
            <a:r>
              <a:rPr lang="en-US" dirty="0" err="1"/>
              <a:t>chú</a:t>
            </a:r>
            <a:r>
              <a:rPr lang="en-US" dirty="0"/>
              <a:t> </a:t>
            </a:r>
            <a:r>
              <a:rPr lang="en-US" dirty="0" err="1"/>
              <a:t>thích</a:t>
            </a:r>
            <a:r>
              <a:rPr lang="en-US" dirty="0"/>
              <a:t> </a:t>
            </a:r>
            <a:r>
              <a:rPr lang="en-US" dirty="0" err="1"/>
              <a:t>phù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0688"/>
            <a:ext cx="12192000" cy="5258752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E1E2B9D9-5CD9-4825-99C5-2BAFF03FA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75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09802" y="196948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E0A47F-DE0D-4AFB-A019-3B65ECEF2308}"/>
              </a:ext>
            </a:extLst>
          </p:cNvPr>
          <p:cNvSpPr/>
          <p:nvPr/>
        </p:nvSpPr>
        <p:spPr>
          <a:xfrm>
            <a:off x="2757586" y="4498278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36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36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BB858BA-CE47-40DE-91C6-B69EFEEA3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2" y="29523"/>
            <a:ext cx="12124455" cy="6828478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0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96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3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60&quot;/&gt;&lt;/object&gt;&lt;object type=&quot;3&quot; unique_id=&quot;10007&quot;&gt;&lt;property id=&quot;20148&quot; value=&quot;5&quot;/&gt;&lt;property id=&quot;20300&quot; value=&quot;Slide 5&quot;/&gt;&lt;property id=&quot;20307&quot; value=&quot;262&quot;/&gt;&lt;/object&gt;&lt;object type=&quot;3&quot; unique_id=&quot;10008&quot;&gt;&lt;property id=&quot;20148&quot; value=&quot;5&quot;/&gt;&lt;property id=&quot;20300&quot; value=&quot;Slide 6 - &amp;quot;Hoạt động 1:  Ôn tập về thực vật&amp;quot;&quot;/&gt;&lt;property id=&quot;20307&quot; value=&quot;263&quot;/&gt;&lt;/object&gt;&lt;object type=&quot;3&quot; unique_id=&quot;10009&quot;&gt;&lt;property id=&quot;20148&quot; value=&quot;5&quot;/&gt;&lt;property id=&quot;20300&quot; value=&quot;Slide 7&quot;/&gt;&lt;property id=&quot;20307&quot; value=&quot;276&quot;/&gt;&lt;/object&gt;&lt;object type=&quot;3&quot; unique_id=&quot;10010&quot;&gt;&lt;property id=&quot;20148&quot; value=&quot;5&quot;/&gt;&lt;property id=&quot;20300&quot; value=&quot;Slide 8 - &amp;quot;2. Tìm xem mỗi chú thích phù hợp với số thứ tự nào trong hình.&amp;quot;&quot;/&gt;&lt;property id=&quot;20307&quot; value=&quot;277&quot;/&gt;&lt;/object&gt;&lt;object type=&quot;3&quot; unique_id=&quot;10011&quot;&gt;&lt;property id=&quot;20148&quot; value=&quot;5&quot;/&gt;&lt;property id=&quot;20300&quot; value=&quot;Slide 9&quot;/&gt;&lt;property id=&quot;20307&quot; value=&quot;264&quot;/&gt;&lt;/object&gt;&lt;object type=&quot;3&quot; unique_id=&quot;10012&quot;&gt;&lt;property id=&quot;20148&quot; value=&quot;5&quot;/&gt;&lt;property id=&quot;20300&quot; value=&quot;Slide 10&quot;/&gt;&lt;property id=&quot;20307&quot; value=&quot;265&quot;/&gt;&lt;/object&gt;&lt;object type=&quot;3&quot; unique_id=&quot;10013&quot;&gt;&lt;property id=&quot;20148&quot; value=&quot;5&quot;/&gt;&lt;property id=&quot;20300&quot; value=&quot;Slide 11&quot;/&gt;&lt;property id=&quot;20307&quot; value=&quot;266&quot;/&gt;&lt;/object&gt;&lt;object type=&quot;3&quot; unique_id=&quot;10014&quot;&gt;&lt;property id=&quot;20148&quot; value=&quot;5&quot;/&gt;&lt;property id=&quot;20300&quot; value=&quot;Slide 12&quot;/&gt;&lt;property id=&quot;20307&quot; value=&quot;267&quot;/&gt;&lt;/object&gt;&lt;object type=&quot;3&quot; unique_id=&quot;10015&quot;&gt;&lt;property id=&quot;20148&quot; value=&quot;5&quot;/&gt;&lt;property id=&quot;20300&quot; value=&quot;Slide 13&quot;/&gt;&lt;property id=&quot;20307&quot; value=&quot;268&quot;/&gt;&lt;/object&gt;&lt;object type=&quot;3&quot; unique_id=&quot;10016&quot;&gt;&lt;property id=&quot;20148&quot; value=&quot;5&quot;/&gt;&lt;property id=&quot;20300&quot; value=&quot;Slide 14&quot;/&gt;&lt;property id=&quot;20307&quot; value=&quot;269&quot;/&gt;&lt;/object&gt;&lt;object type=&quot;3&quot; unique_id=&quot;10017&quot;&gt;&lt;property id=&quot;20148&quot; value=&quot;5&quot;/&gt;&lt;property id=&quot;20300&quot; value=&quot;Slide 15 - &amp;quot;3. Trong các cây dưới đây, cây nào có hoa thụ phấn nhờ gió, cây nào có hoa thụ phấn nhờ côn trùng ?&amp;quot;&quot;/&gt;&lt;property id=&quot;20307&quot; value=&quot;278&quot;/&gt;&lt;/object&gt;&lt;object type=&quot;3&quot; unique_id=&quot;10018&quot;&gt;&lt;property id=&quot;20148&quot; value=&quot;5&quot;/&gt;&lt;property id=&quot;20300&quot; value=&quot;Slide 16&quot;/&gt;&lt;property id=&quot;20307&quot; value=&quot;279&quot;/&gt;&lt;/object&gt;&lt;object type=&quot;3&quot; unique_id=&quot;10019&quot;&gt;&lt;property id=&quot;20148&quot; value=&quot;5&quot;/&gt;&lt;property id=&quot;20300&quot; value=&quot;Slide 17&quot;/&gt;&lt;property id=&quot;20307&quot; value=&quot;280&quot;/&gt;&lt;/object&gt;&lt;object type=&quot;3&quot; unique_id=&quot;10020&quot;&gt;&lt;property id=&quot;20148&quot; value=&quot;5&quot;/&gt;&lt;property id=&quot;20300&quot; value=&quot;Slide 18 - &amp;quot;Hoạt động 2:  Ôn tập về động vật&amp;quot;&quot;/&gt;&lt;property id=&quot;20307&quot; value=&quot;281&quot;/&gt;&lt;/object&gt;&lt;object type=&quot;3&quot; unique_id=&quot;10021&quot;&gt;&lt;property id=&quot;20148&quot; value=&quot;5&quot;/&gt;&lt;property id=&quot;20300&quot; value=&quot;Slide 19 - &amp;quot;4. Tìm xem mỗi tấm phiếu có nội dung dưới đây phù hợp với chỗ …..nào trong câu. &amp;quot;&quot;/&gt;&lt;property id=&quot;20307&quot; value=&quot;282&quot;/&gt;&lt;/object&gt;&lt;object type=&quot;3&quot; unique_id=&quot;10022&quot;&gt;&lt;property id=&quot;20148&quot; value=&quot;5&quot;/&gt;&lt;property id=&quot;20300&quot; value=&quot;Slide 20 - &amp;quot;đực và cái&amp;quot;&quot;/&gt;&lt;property id=&quot;20307&quot; value=&quot;283&quot;/&gt;&lt;/object&gt;&lt;object type=&quot;3&quot; unique_id=&quot;10023&quot;&gt;&lt;property id=&quot;20148&quot; value=&quot;5&quot;/&gt;&lt;property id=&quot;20300&quot; value=&quot;Slide 21 - &amp;quot;5. Trong các động vật dưới đây, động vật nào đẻ trứng, động vật đẻ con?&amp;quot;&quot;/&gt;&lt;property id=&quot;20307&quot; value=&quot;284&quot;/&gt;&lt;/object&gt;&lt;object type=&quot;3&quot; unique_id=&quot;10024&quot;&gt;&lt;property id=&quot;20148&quot; value=&quot;5&quot;/&gt;&lt;property id=&quot;20300&quot; value=&quot;Slide 22&quot;/&gt;&lt;property id=&quot;20307&quot; value=&quot;285&quot;/&gt;&lt;/object&gt;&lt;object type=&quot;3&quot; unique_id=&quot;10025&quot;&gt;&lt;property id=&quot;20148&quot; value=&quot;5&quot;/&gt;&lt;property id=&quot;20300&quot; value=&quot;Slide 23 - &amp;quot;Sư tử là động vật đẻ con&amp;quot;&quot;/&gt;&lt;property id=&quot;20307&quot; value=&quot;286&quot;/&gt;&lt;/object&gt;&lt;object type=&quot;3&quot; unique_id=&quot;10026&quot;&gt;&lt;property id=&quot;20148&quot; value=&quot;5&quot;/&gt;&lt;property id=&quot;20300&quot; value=&quot;Slide 24&quot;/&gt;&lt;property id=&quot;20307&quot; value=&quot;287&quot;/&gt;&lt;/object&gt;&lt;object type=&quot;3&quot; unique_id=&quot;10027&quot;&gt;&lt;property id=&quot;20148&quot; value=&quot;5&quot;/&gt;&lt;property id=&quot;20300&quot; value=&quot;Slide 25&quot;/&gt;&lt;property id=&quot;20307&quot; value=&quot;288&quot;/&gt;&lt;/object&gt;&lt;object type=&quot;3&quot; unique_id=&quot;10028&quot;&gt;&lt;property id=&quot;20148&quot; value=&quot;5&quot;/&gt;&lt;property id=&quot;20300&quot; value=&quot;Slide 26&quot;/&gt;&lt;property id=&quot;20307&quot; value=&quot;289&quot;/&gt;&lt;/object&gt;&lt;object type=&quot;3&quot; unique_id=&quot;10029&quot;&gt;&lt;property id=&quot;20148&quot; value=&quot;5&quot;/&gt;&lt;property id=&quot;20300&quot; value=&quot;Slide 27&quot;/&gt;&lt;property id=&quot;20307&quot; value=&quot;291&quot;/&gt;&lt;/object&gt;&lt;object type=&quot;3&quot; unique_id=&quot;10030&quot;&gt;&lt;property id=&quot;20148&quot; value=&quot;5&quot;/&gt;&lt;property id=&quot;20300&quot; value=&quot;Slide 28 - &amp;quot;CỦNG CỐ&amp;quot;&quot;/&gt;&lt;property id=&quot;20307&quot; value=&quot;292&quot;/&gt;&lt;/object&gt;&lt;object type=&quot;3&quot; unique_id=&quot;10031&quot;&gt;&lt;property id=&quot;20148&quot; value=&quot;5&quot;/&gt;&lt;property id=&quot;20300&quot; value=&quot;Slide 29&quot;/&gt;&lt;property id=&quot;20307&quot; value=&quot;295&quot;/&gt;&lt;/object&gt;&lt;object type=&quot;3&quot; unique_id=&quot;10032&quot;&gt;&lt;property id=&quot;20148&quot; value=&quot;5&quot;/&gt;&lt;property id=&quot;20300&quot; value=&quot;Slide 30 - &amp;quot;NHẬN XÉT – DẶN DÒ:&amp;quot;&quot;/&gt;&lt;property id=&quot;20307&quot; value=&quot;294&quot;/&gt;&lt;/object&gt;&lt;/object&gt;&lt;object type=&quot;8&quot; unique_id=&quot;10064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438</TotalTime>
  <Words>1638</Words>
  <Application>Microsoft Office PowerPoint</Application>
  <PresentationFormat>Widescreen</PresentationFormat>
  <Paragraphs>304</Paragraphs>
  <Slides>42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2" baseType="lpstr">
      <vt:lpstr>SimSun</vt:lpstr>
      <vt:lpstr>.VnTime</vt:lpstr>
      <vt:lpstr>Arial</vt:lpstr>
      <vt:lpstr>Calibri</vt:lpstr>
      <vt:lpstr>Calibri Light</vt:lpstr>
      <vt:lpstr>Microsoft Himalaya</vt:lpstr>
      <vt:lpstr>Tahoma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Hoạt động 1:  Ôn tập về thực vật</vt:lpstr>
      <vt:lpstr>PowerPoint Presentation</vt:lpstr>
      <vt:lpstr>2. Tìm xem mỗi chú thích phù hợp với số thứ tự nào trong hình.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Trong các cây dưới đây, cây nào có hoa thụ phấn nhờ gió, cây nào có hoa thụ phấn nhờ côn trùng ?</vt:lpstr>
      <vt:lpstr>PowerPoint Presentation</vt:lpstr>
      <vt:lpstr>PowerPoint Presentation</vt:lpstr>
      <vt:lpstr>Hoạt động 2:  Ôn tập về động vật</vt:lpstr>
      <vt:lpstr>4. Tìm xem mỗi tấm phiếu có nội dung dưới đây phù hợp với chỗ …..nào trong câu. </vt:lpstr>
      <vt:lpstr>đực và cái</vt:lpstr>
      <vt:lpstr>5. Trong các động vật dưới đây, động vật nào đẻ trứng, động vật đẻ con?</vt:lpstr>
      <vt:lpstr>PowerPoint Presentation</vt:lpstr>
      <vt:lpstr>Sư tử là động vật đẻ con</vt:lpstr>
      <vt:lpstr>PowerPoint Presentation</vt:lpstr>
      <vt:lpstr>PowerPoint Presentation</vt:lpstr>
      <vt:lpstr>PowerPoint Presentation</vt:lpstr>
      <vt:lpstr>PowerPoint Presentation</vt:lpstr>
      <vt:lpstr>CỦNG CỐ</vt:lpstr>
      <vt:lpstr>PowerPoint Presentation</vt:lpstr>
      <vt:lpstr>NHẬN XÉT – DẶN DÒ: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Mis Huong</cp:lastModifiedBy>
  <cp:revision>45</cp:revision>
  <dcterms:created xsi:type="dcterms:W3CDTF">2020-06-07T10:45:29Z</dcterms:created>
  <dcterms:modified xsi:type="dcterms:W3CDTF">2023-04-16T15:57:56Z</dcterms:modified>
</cp:coreProperties>
</file>