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4" r:id="rId2"/>
    <p:sldId id="270" r:id="rId3"/>
    <p:sldId id="257" r:id="rId4"/>
    <p:sldId id="267" r:id="rId5"/>
    <p:sldId id="268" r:id="rId6"/>
    <p:sldId id="260" r:id="rId7"/>
    <p:sldId id="261" r:id="rId8"/>
    <p:sldId id="263" r:id="rId9"/>
    <p:sldId id="262" r:id="rId10"/>
    <p:sldId id="269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showPr showNarration="1">
    <p:present/>
    <p:sldAll/>
    <p:penClr>
      <a:srgbClr val="FF0000"/>
    </p:penClr>
  </p:showPr>
  <p:clrMru>
    <a:srgbClr val="FFFF99"/>
    <a:srgbClr val="99FF66"/>
    <a:srgbClr val="00FF00"/>
    <a:srgbClr val="CC00FF"/>
    <a:srgbClr val="FFFF00"/>
    <a:srgbClr val="66FF33"/>
    <a:srgbClr val="FFFFCC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948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Nhân số thập phân với một số tự nhiên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94EAA1-F8BA-4487-872B-8DF50DB660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Nhân số thập phân với một số tự nhiên</a:t>
            </a:r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B8D1D2F-F4EF-4FD4-8841-CA87596E5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Nhân số thập phân với một số tự nhiên</a:t>
            </a:r>
          </a:p>
        </p:txBody>
      </p:sp>
      <p:sp>
        <p:nvSpPr>
          <p:cNvPr id="122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EA138D-B976-412B-ADDD-7DBF82086B82}" type="slidenum">
              <a:rPr lang="en-US" smtClean="0">
                <a:latin typeface="Arial" pitchFamily="34" charset="0"/>
              </a:rPr>
              <a:pPr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22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0AEEA-2FE2-4047-AA98-CCF1093AE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BB502-5B2B-4A57-AF30-EB29165BE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AF8B5-33CA-42EA-8E5C-A440388A8B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FA1A8-32ED-4F54-B170-8F2886A106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3F0A7-EE22-417E-9A96-27AEAB2A8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6E821-5FE0-46DE-ADD7-375CD1404A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FD011-D5A6-409C-8FD8-97EC46C83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C6869-361A-4AC1-81D3-C3B238421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C4985-86B9-477C-B606-3B8E8F47A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62232-06EC-4420-A769-FAD5F67480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745A5-2257-4A76-8B06-1F194479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9AF8C-8A9D-49DF-BB76-8852059E3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Nhân một số thập phân với một số tự nhiên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8ECFF25-3A92-4DC0-9BDB-D2BB4AF925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CC"/>
            </a:gs>
            <a:gs pos="100000">
              <a:srgbClr val="CC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20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97DE2C-C4AC-49F9-8DDA-B65595F4AB4A}" type="slidenum">
              <a:rPr lang="en-US" smtClean="0">
                <a:latin typeface="Arial" pitchFamily="34" charset="0"/>
              </a:rPr>
              <a:pPr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/>
            </a:r>
            <a:br>
              <a:rPr lang="en-US" sz="4000" smtClean="0">
                <a:solidFill>
                  <a:schemeClr val="tx1"/>
                </a:solidFill>
              </a:rPr>
            </a:br>
            <a:endParaRPr lang="en-US" sz="4000" smtClean="0">
              <a:solidFill>
                <a:schemeClr val="tx1"/>
              </a:solidFill>
            </a:endParaRPr>
          </a:p>
        </p:txBody>
      </p:sp>
      <p:pic>
        <p:nvPicPr>
          <p:cNvPr id="2055" name="Picture 8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78250">
            <a:off x="6634163" y="4762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9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178250">
            <a:off x="6777038" y="233362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0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1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6629400" y="4352925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2" descr="POINSE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>
            <a:off x="-4762" y="4348162"/>
            <a:ext cx="25146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895600" y="2286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Thứ</a:t>
            </a:r>
            <a:r>
              <a:rPr lang="en-US" sz="2400" dirty="0" smtClean="0"/>
              <a:t> 6 </a:t>
            </a:r>
            <a:r>
              <a:rPr lang="en-US" sz="2400" dirty="0" err="1" smtClean="0"/>
              <a:t>ngày</a:t>
            </a:r>
            <a:r>
              <a:rPr lang="en-US" sz="2400" dirty="0" smtClean="0"/>
              <a:t> 18 </a:t>
            </a:r>
            <a:r>
              <a:rPr lang="en-US" sz="2400" dirty="0" err="1" smtClean="0"/>
              <a:t>tháng</a:t>
            </a:r>
            <a:r>
              <a:rPr lang="en-US" sz="2400" dirty="0" smtClean="0"/>
              <a:t> 11 </a:t>
            </a:r>
            <a:r>
              <a:rPr lang="en-US" sz="2400" dirty="0" err="1" smtClean="0"/>
              <a:t>năm</a:t>
            </a:r>
            <a:r>
              <a:rPr lang="en-US" sz="2400" dirty="0" smtClean="0"/>
              <a:t> 2022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1066800"/>
            <a:ext cx="8229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smtClean="0"/>
              <a:t> </a:t>
            </a:r>
            <a:endParaRPr lang="en-US" dirty="0" smtClean="0"/>
          </a:p>
          <a:p>
            <a:r>
              <a:rPr lang="da-DK" b="1" dirty="0" smtClean="0"/>
              <a:t>Toán</a:t>
            </a:r>
            <a:r>
              <a:rPr lang="en-US" b="1" i="1" dirty="0" smtClean="0"/>
              <a:t>:     </a:t>
            </a:r>
            <a:r>
              <a:rPr lang="pt-BR" b="1" dirty="0" smtClean="0"/>
              <a:t>NHÂN </a:t>
            </a:r>
            <a:r>
              <a:rPr lang="pt-BR" b="1" dirty="0" smtClean="0"/>
              <a:t>MỘT SỐ THẬP PHÂN VỚI MỘT SỐ TỰ NHIÊN</a:t>
            </a:r>
            <a:endParaRPr lang="en-US" dirty="0" smtClean="0"/>
          </a:p>
          <a:p>
            <a:r>
              <a:rPr lang="pt-BR" b="1" dirty="0" smtClean="0"/>
              <a:t>I. YÊU CẦU CẦN ĐẠT</a:t>
            </a:r>
            <a:endParaRPr lang="en-US" dirty="0" smtClean="0"/>
          </a:p>
          <a:p>
            <a:r>
              <a:rPr lang="pt-BR" dirty="0" smtClean="0"/>
              <a:t>- Biết nhân một số thập phân với một số tự nhiên.</a:t>
            </a:r>
            <a:endParaRPr lang="en-US" dirty="0" smtClean="0"/>
          </a:p>
          <a:p>
            <a:r>
              <a:rPr lang="pt-BR" dirty="0" smtClean="0"/>
              <a:t>- Biết giải bài toán có phép nhân một số một số thập phân với một số tự nhiên .</a:t>
            </a:r>
            <a:endParaRPr lang="en-US" dirty="0" smtClean="0"/>
          </a:p>
          <a:p>
            <a:r>
              <a:rPr lang="pt-BR" i="1" dirty="0" smtClean="0"/>
              <a:t>		-</a:t>
            </a:r>
            <a:r>
              <a:rPr lang="pt-BR" dirty="0" smtClean="0"/>
              <a:t> Rèn kĩ năng nhân một số thập phân với một số tự nhiên và giải bài toán có liên quan.</a:t>
            </a:r>
            <a:endParaRPr lang="en-US" dirty="0" smtClean="0"/>
          </a:p>
          <a:p>
            <a:r>
              <a:rPr lang="da-DK" dirty="0" smtClean="0"/>
              <a:t>		- HS cả lớp làm được bài 1, bài 3.</a:t>
            </a:r>
            <a:endParaRPr lang="en-US" dirty="0" smtClean="0"/>
          </a:p>
          <a:p>
            <a:r>
              <a:rPr lang="pt-BR" b="1" dirty="0" smtClean="0"/>
              <a:t>-</a:t>
            </a:r>
            <a:r>
              <a:rPr lang="da-DK" b="1" dirty="0" smtClean="0"/>
              <a:t> Năng lực: </a:t>
            </a:r>
            <a:endParaRPr lang="en-US" dirty="0" smtClean="0"/>
          </a:p>
          <a:p>
            <a:r>
              <a:rPr lang="da-DK" dirty="0" smtClean="0"/>
              <a:t>+ Năng tư chủ và tự học, năng lực giao tiếp và hợp tác, năng lực giải quyết vấn đề và sáng tạo.</a:t>
            </a:r>
            <a:endParaRPr lang="en-US" dirty="0" smtClean="0"/>
          </a:p>
          <a:p>
            <a:r>
              <a:rPr lang="da-DK" dirty="0" smtClean="0"/>
              <a:t>+ Năng lực tư duy và lập luận toán học, năng lực  mô hình hoá toán </a:t>
            </a:r>
            <a:r>
              <a:rPr lang="da-DK" dirty="0" smtClean="0"/>
              <a:t>học , </a:t>
            </a:r>
            <a:r>
              <a:rPr lang="da-DK" dirty="0" smtClean="0"/>
              <a:t>năng lực sử dụng công cụ và phương tiện toán học.</a:t>
            </a:r>
            <a:endParaRPr lang="en-US" dirty="0" smtClean="0"/>
          </a:p>
          <a:p>
            <a:r>
              <a:rPr lang="pt-BR" b="1" dirty="0" smtClean="0"/>
              <a:t>- Phẩm chất: </a:t>
            </a:r>
            <a:r>
              <a:rPr lang="pt-BR" dirty="0" smtClean="0"/>
              <a:t>Chăm chỉ, trung thực, có trách nhiệm với toán học và cẩn thận khi làm bài, yêu thích môn học.</a:t>
            </a:r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495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1024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A4EECA6-2F21-42E2-9343-75EC34654930}" type="slidenum">
              <a:rPr lang="en-US" sz="1200" smtClean="0">
                <a:latin typeface="Arial" pitchFamily="34" charset="0"/>
              </a:rPr>
              <a:pPr/>
              <a:t>10</a:t>
            </a:fld>
            <a:endParaRPr lang="en-US" sz="1200" smtClean="0">
              <a:latin typeface="Arial" pitchFamily="34" charset="0"/>
            </a:endParaRPr>
          </a:p>
        </p:txBody>
      </p:sp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7391400" y="1828800"/>
            <a:ext cx="1752600" cy="16002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>
                <a:solidFill>
                  <a:srgbClr val="FF0000"/>
                </a:solidFill>
                <a:latin typeface="Arial" charset="0"/>
              </a:rPr>
              <a:t>Công </a:t>
            </a:r>
          </a:p>
          <a:p>
            <a:pPr algn="ctr">
              <a:defRPr/>
            </a:pPr>
            <a:r>
              <a:rPr lang="en-US" sz="3200">
                <a:solidFill>
                  <a:srgbClr val="FF0000"/>
                </a:solidFill>
                <a:latin typeface="Arial" charset="0"/>
              </a:rPr>
              <a:t>chúa</a:t>
            </a:r>
          </a:p>
        </p:txBody>
      </p:sp>
      <p:sp>
        <p:nvSpPr>
          <p:cNvPr id="18435" name="AutoShape 3"/>
          <p:cNvSpPr>
            <a:spLocks noChangeArrowheads="1"/>
          </p:cNvSpPr>
          <p:nvPr/>
        </p:nvSpPr>
        <p:spPr bwMode="auto">
          <a:xfrm>
            <a:off x="0" y="0"/>
            <a:ext cx="3381375" cy="1881188"/>
          </a:xfrm>
          <a:prstGeom prst="irregularSeal2">
            <a:avLst/>
          </a:prstGeom>
          <a:solidFill>
            <a:srgbClr val="00FFFF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latin typeface="Arial" charset="0"/>
              </a:rPr>
              <a:t>Trò chơi</a:t>
            </a:r>
          </a:p>
        </p:txBody>
      </p:sp>
      <p:sp>
        <p:nvSpPr>
          <p:cNvPr id="18436" name="WordArt 4"/>
          <p:cNvSpPr>
            <a:spLocks noChangeArrowheads="1" noChangeShapeType="1" noTextEdit="1"/>
          </p:cNvSpPr>
          <p:nvPr/>
        </p:nvSpPr>
        <p:spPr bwMode="auto">
          <a:xfrm>
            <a:off x="3276600" y="381000"/>
            <a:ext cx="5029200" cy="1143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2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Giải cứu công chúa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2514600" y="3233738"/>
            <a:ext cx="838200" cy="1719262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38" name="AutoShape 6"/>
          <p:cNvSpPr>
            <a:spLocks noChangeArrowheads="1"/>
          </p:cNvSpPr>
          <p:nvPr/>
        </p:nvSpPr>
        <p:spPr bwMode="auto">
          <a:xfrm>
            <a:off x="1590675" y="2152650"/>
            <a:ext cx="1319213" cy="1143000"/>
          </a:xfrm>
          <a:prstGeom prst="star24">
            <a:avLst>
              <a:gd name="adj" fmla="val 37500"/>
            </a:avLst>
          </a:prstGeom>
          <a:solidFill>
            <a:srgbClr val="F7A7F9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auto">
          <a:xfrm>
            <a:off x="3276600" y="4876800"/>
            <a:ext cx="1276350" cy="1066800"/>
          </a:xfrm>
          <a:prstGeom prst="star24">
            <a:avLst>
              <a:gd name="adj" fmla="val 37500"/>
            </a:avLst>
          </a:prstGeom>
          <a:solidFill>
            <a:srgbClr val="66FF66"/>
          </a:solidFill>
          <a:ln w="57150">
            <a:solidFill>
              <a:schemeClr val="hlink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18440" name="AutoShape 8"/>
          <p:cNvSpPr>
            <a:spLocks noChangeArrowheads="1"/>
          </p:cNvSpPr>
          <p:nvPr/>
        </p:nvSpPr>
        <p:spPr bwMode="auto">
          <a:xfrm>
            <a:off x="4629150" y="2057400"/>
            <a:ext cx="1238250" cy="1066800"/>
          </a:xfrm>
          <a:prstGeom prst="star24">
            <a:avLst>
              <a:gd name="adj" fmla="val 37500"/>
            </a:avLst>
          </a:prstGeom>
          <a:solidFill>
            <a:srgbClr val="FFFF66"/>
          </a:solidFill>
          <a:ln w="57150">
            <a:solidFill>
              <a:srgbClr val="0066FF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rot="18852087" flipH="1">
            <a:off x="3973513" y="3636963"/>
            <a:ext cx="1820862" cy="7921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-71438" y="2514600"/>
            <a:ext cx="728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1,1</a:t>
            </a:r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V="1">
            <a:off x="604838" y="2743200"/>
            <a:ext cx="990600" cy="47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381000" y="2286000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    x 3</a:t>
            </a:r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>
            <a:off x="4829175" y="3914775"/>
            <a:ext cx="1847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x  2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/>
        </p:nvSpPr>
        <p:spPr bwMode="auto">
          <a:xfrm>
            <a:off x="5791200" y="2133600"/>
            <a:ext cx="175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   x   4</a:t>
            </a:r>
          </a:p>
        </p:txBody>
      </p:sp>
      <p:pic>
        <p:nvPicPr>
          <p:cNvPr id="10257" name="Picture 15" descr="CS0007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57150" y="285750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5991225" y="2667000"/>
            <a:ext cx="1069975" cy="0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752600" y="3733800"/>
            <a:ext cx="6629400" cy="2590800"/>
            <a:chOff x="1008" y="3456"/>
            <a:chExt cx="4169" cy="2028"/>
          </a:xfrm>
        </p:grpSpPr>
        <p:pic>
          <p:nvPicPr>
            <p:cNvPr id="10276" name="Picture 18" descr="BIRDFL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8" y="4800"/>
              <a:ext cx="1475" cy="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77" name="AutoShape 19"/>
            <p:cNvSpPr>
              <a:spLocks noChangeArrowheads="1"/>
            </p:cNvSpPr>
            <p:nvPr/>
          </p:nvSpPr>
          <p:spPr bwMode="auto">
            <a:xfrm rot="10800000">
              <a:off x="2592" y="3456"/>
              <a:ext cx="2585" cy="1386"/>
            </a:xfrm>
            <a:prstGeom prst="cloudCallout">
              <a:avLst>
                <a:gd name="adj1" fmla="val 78778"/>
                <a:gd name="adj2" fmla="val -67389"/>
              </a:avLst>
            </a:prstGeom>
            <a:gradFill rotWithShape="1">
              <a:gsLst>
                <a:gs pos="0">
                  <a:srgbClr val="FF33CC"/>
                </a:gs>
                <a:gs pos="100000">
                  <a:srgbClr val="691554"/>
                </a:gs>
              </a:gsLst>
              <a:lin ang="5400000" scaled="1"/>
            </a:gra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 rot="10800000"/>
            <a:lstStyle/>
            <a:p>
              <a:pPr algn="ctr"/>
              <a:r>
                <a:rPr lang="en-US" sz="2400" dirty="0" err="1">
                  <a:solidFill>
                    <a:srgbClr val="FFFF00"/>
                  </a:solidFill>
                </a:rPr>
                <a:t>Chúc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mừng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các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bạn</a:t>
              </a:r>
              <a:r>
                <a:rPr lang="en-US" sz="2400">
                  <a:solidFill>
                    <a:srgbClr val="FFFF00"/>
                  </a:solidFill>
                </a:rPr>
                <a:t> </a:t>
              </a:r>
              <a:r>
                <a:rPr lang="vi-VN" sz="2400">
                  <a:solidFill>
                    <a:srgbClr val="FFFF00"/>
                  </a:solidFill>
                </a:rPr>
                <a:t>đ</a:t>
              </a:r>
              <a:r>
                <a:rPr lang="en-US" sz="2400" dirty="0">
                  <a:solidFill>
                    <a:srgbClr val="FFFF00"/>
                  </a:solidFill>
                </a:rPr>
                <a:t>ã </a:t>
              </a:r>
              <a:r>
                <a:rPr lang="en-US" sz="2400" dirty="0" err="1">
                  <a:solidFill>
                    <a:srgbClr val="FFFF00"/>
                  </a:solidFill>
                </a:rPr>
                <a:t>giải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cứu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vi-VN" sz="2400" dirty="0">
                  <a:solidFill>
                    <a:srgbClr val="FFFF00"/>
                  </a:solidFill>
                </a:rPr>
                <a:t>đư</a:t>
              </a:r>
              <a:r>
                <a:rPr lang="en-US" sz="2400" dirty="0" err="1">
                  <a:solidFill>
                    <a:srgbClr val="FFFF00"/>
                  </a:solidFill>
                </a:rPr>
                <a:t>ợc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công</a:t>
              </a:r>
              <a:r>
                <a:rPr lang="en-US" sz="2400" dirty="0">
                  <a:solidFill>
                    <a:srgbClr val="FFFF00"/>
                  </a:solidFill>
                </a:rPr>
                <a:t> </a:t>
              </a:r>
              <a:r>
                <a:rPr lang="en-US" sz="2400" dirty="0" err="1">
                  <a:solidFill>
                    <a:srgbClr val="FFFF00"/>
                  </a:solidFill>
                </a:rPr>
                <a:t>chúa</a:t>
              </a:r>
              <a:r>
                <a:rPr lang="en-US" sz="2400" dirty="0">
                  <a:solidFill>
                    <a:srgbClr val="FFFF00"/>
                  </a:solidFill>
                </a:rPr>
                <a:t>!</a:t>
              </a:r>
            </a:p>
          </p:txBody>
        </p:sp>
      </p:grpSp>
      <p:sp>
        <p:nvSpPr>
          <p:cNvPr id="18452" name="AutoShape 20"/>
          <p:cNvSpPr>
            <a:spLocks noChangeArrowheads="1"/>
          </p:cNvSpPr>
          <p:nvPr/>
        </p:nvSpPr>
        <p:spPr bwMode="auto">
          <a:xfrm>
            <a:off x="7391400" y="1752600"/>
            <a:ext cx="1752600" cy="1600200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200">
                <a:solidFill>
                  <a:srgbClr val="FF0000"/>
                </a:solidFill>
                <a:latin typeface="Arial" charset="0"/>
              </a:rPr>
              <a:t>158,4</a:t>
            </a:r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>
            <a:off x="2509838" y="3252788"/>
            <a:ext cx="838200" cy="1719262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54" name="AutoShape 22"/>
          <p:cNvSpPr>
            <a:spLocks noChangeArrowheads="1"/>
          </p:cNvSpPr>
          <p:nvPr/>
        </p:nvSpPr>
        <p:spPr bwMode="auto">
          <a:xfrm>
            <a:off x="1600200" y="2362200"/>
            <a:ext cx="1319213" cy="1143000"/>
          </a:xfrm>
          <a:prstGeom prst="star24">
            <a:avLst>
              <a:gd name="adj" fmla="val 37500"/>
            </a:avLst>
          </a:prstGeom>
          <a:solidFill>
            <a:srgbClr val="F7A7F9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3,3</a:t>
            </a:r>
          </a:p>
        </p:txBody>
      </p:sp>
      <p:sp>
        <p:nvSpPr>
          <p:cNvPr id="18455" name="AutoShape 23"/>
          <p:cNvSpPr>
            <a:spLocks noChangeArrowheads="1"/>
          </p:cNvSpPr>
          <p:nvPr/>
        </p:nvSpPr>
        <p:spPr bwMode="auto">
          <a:xfrm>
            <a:off x="3276600" y="4953000"/>
            <a:ext cx="1276350" cy="914400"/>
          </a:xfrm>
          <a:prstGeom prst="star24">
            <a:avLst>
              <a:gd name="adj" fmla="val 37500"/>
            </a:avLst>
          </a:prstGeom>
          <a:solidFill>
            <a:srgbClr val="66FF66"/>
          </a:solidFill>
          <a:ln w="57150">
            <a:solidFill>
              <a:schemeClr val="hlink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4000">
                <a:solidFill>
                  <a:srgbClr val="FF0000"/>
                </a:solidFill>
                <a:latin typeface="Arial" charset="0"/>
              </a:rPr>
              <a:t>19,8</a:t>
            </a:r>
          </a:p>
        </p:txBody>
      </p:sp>
      <p:sp>
        <p:nvSpPr>
          <p:cNvPr id="18456" name="AutoShape 24"/>
          <p:cNvSpPr>
            <a:spLocks noChangeArrowheads="1"/>
          </p:cNvSpPr>
          <p:nvPr/>
        </p:nvSpPr>
        <p:spPr bwMode="auto">
          <a:xfrm>
            <a:off x="4624388" y="2076450"/>
            <a:ext cx="1238250" cy="1066800"/>
          </a:xfrm>
          <a:prstGeom prst="star24">
            <a:avLst>
              <a:gd name="adj" fmla="val 37500"/>
            </a:avLst>
          </a:prstGeom>
          <a:solidFill>
            <a:srgbClr val="FFFF66"/>
          </a:solidFill>
          <a:ln w="57150">
            <a:solidFill>
              <a:srgbClr val="0066FF"/>
            </a:solidFill>
            <a:miter lim="800000"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3600">
                <a:solidFill>
                  <a:srgbClr val="FF0000"/>
                </a:solidFill>
                <a:latin typeface="Arial" charset="0"/>
              </a:rPr>
              <a:t>39,6</a:t>
            </a:r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rot="18852087" flipH="1">
            <a:off x="3968751" y="3656012"/>
            <a:ext cx="1820862" cy="7921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58" name="Text Box 26"/>
          <p:cNvSpPr txBox="1">
            <a:spLocks noChangeArrowheads="1"/>
          </p:cNvSpPr>
          <p:nvPr/>
        </p:nvSpPr>
        <p:spPr bwMode="auto">
          <a:xfrm>
            <a:off x="-76200" y="2667000"/>
            <a:ext cx="76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1,1</a:t>
            </a:r>
          </a:p>
        </p:txBody>
      </p:sp>
      <p:sp>
        <p:nvSpPr>
          <p:cNvPr id="18459" name="Line 27"/>
          <p:cNvSpPr>
            <a:spLocks noChangeShapeType="1"/>
          </p:cNvSpPr>
          <p:nvPr/>
        </p:nvSpPr>
        <p:spPr bwMode="auto">
          <a:xfrm flipV="1">
            <a:off x="609600" y="2743200"/>
            <a:ext cx="990600" cy="47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460" name="Text Box 28"/>
          <p:cNvSpPr txBox="1">
            <a:spLocks noChangeArrowheads="1"/>
          </p:cNvSpPr>
          <p:nvPr/>
        </p:nvSpPr>
        <p:spPr bwMode="auto">
          <a:xfrm>
            <a:off x="2971800" y="3657600"/>
            <a:ext cx="914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</a:rPr>
              <a:t>X  </a:t>
            </a:r>
            <a:r>
              <a:rPr lang="en-US" sz="20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8461" name="Text Box 29"/>
          <p:cNvSpPr txBox="1">
            <a:spLocks noChangeArrowheads="1"/>
          </p:cNvSpPr>
          <p:nvPr/>
        </p:nvSpPr>
        <p:spPr bwMode="auto">
          <a:xfrm>
            <a:off x="4876800" y="3962400"/>
            <a:ext cx="2990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x 2 </a:t>
            </a:r>
          </a:p>
        </p:txBody>
      </p:sp>
      <p:sp>
        <p:nvSpPr>
          <p:cNvPr id="18462" name="Text Box 30"/>
          <p:cNvSpPr txBox="1">
            <a:spLocks noChangeArrowheads="1"/>
          </p:cNvSpPr>
          <p:nvPr/>
        </p:nvSpPr>
        <p:spPr bwMode="auto">
          <a:xfrm>
            <a:off x="5786438" y="2152650"/>
            <a:ext cx="175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   x  4</a:t>
            </a:r>
          </a:p>
        </p:txBody>
      </p:sp>
      <p:sp>
        <p:nvSpPr>
          <p:cNvPr id="18463" name="Line 31"/>
          <p:cNvSpPr>
            <a:spLocks noChangeShapeType="1"/>
          </p:cNvSpPr>
          <p:nvPr/>
        </p:nvSpPr>
        <p:spPr bwMode="auto">
          <a:xfrm>
            <a:off x="6019800" y="2667000"/>
            <a:ext cx="106997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8464" name="Picture 32" descr="3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9663" y="1828800"/>
            <a:ext cx="168433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5" name="j0212969.wav">
            <a:hlinkClick r:id="" action="ppaction://media"/>
          </p:cNvPr>
          <p:cNvPicPr>
            <a:picLocks noGrp="1" noRot="1" noChangeAspect="1" noChangeArrowheads="1"/>
          </p:cNvPicPr>
          <p:nvPr>
            <p:ph/>
            <a:wavAudioFile r:embed="rId1" name="j0214098.wav"/>
          </p:nvPr>
        </p:nvPicPr>
        <p:blipFill>
          <a:blip r:embed="rId6"/>
          <a:srcRect/>
          <a:stretch>
            <a:fillRect/>
          </a:stretch>
        </p:blipFill>
        <p:spPr>
          <a:xfrm>
            <a:off x="8534400" y="6248400"/>
            <a:ext cx="304800" cy="304800"/>
          </a:xfrm>
        </p:spPr>
      </p:pic>
      <p:sp>
        <p:nvSpPr>
          <p:cNvPr id="18466" name="Rectangle 34"/>
          <p:cNvSpPr>
            <a:spLocks noChangeArrowheads="1"/>
          </p:cNvSpPr>
          <p:nvPr/>
        </p:nvSpPr>
        <p:spPr bwMode="auto">
          <a:xfrm>
            <a:off x="2971800" y="3733800"/>
            <a:ext cx="5778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FF0000"/>
                </a:solidFill>
              </a:rPr>
              <a:t>X  6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685800" y="2286000"/>
            <a:ext cx="60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x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9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5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7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96" presetID="8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20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2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xit" presetSubtype="32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8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1" dur="5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3" presetClass="exit" presetSubtype="32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8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8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8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8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8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8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8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8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8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16093 L -0.24948 -0.16093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416 0.06243 C 0.42187 -0.22914 0.58958 -0.5207 0.72083 -0.56555 C 0.85208 -0.61041 0.98802 -0.26567 1.04149 -0.20625 " pathEditMode="relative" rAng="0" ptsTypes="aaA">
                                      <p:cBhvr>
                                        <p:cTn id="2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" y="-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1.04046E-6 L 0 -1.04046E-6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184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5" dur="4745" fill="hold"/>
                                        <p:tgtEl>
                                          <p:spTgt spid="184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65"/>
                </p:tgtEl>
              </p:cMediaNode>
            </p:audio>
          </p:childTnLst>
        </p:cTn>
      </p:par>
    </p:tnLst>
    <p:bldLst>
      <p:bldP spid="18434" grpId="0" animBg="1"/>
      <p:bldP spid="18434" grpId="1" animBg="1"/>
      <p:bldP spid="18434" grpId="2" animBg="1"/>
      <p:bldP spid="18434" grpId="3" animBg="1"/>
      <p:bldP spid="18434" grpId="4" animBg="1"/>
      <p:bldP spid="18435" grpId="0" animBg="1"/>
      <p:bldP spid="18435" grpId="1" animBg="1"/>
      <p:bldP spid="18436" grpId="0" animBg="1"/>
      <p:bldP spid="18437" grpId="0" animBg="1"/>
      <p:bldP spid="18437" grpId="1" animBg="1"/>
      <p:bldP spid="18438" grpId="0" animBg="1"/>
      <p:bldP spid="18438" grpId="1" animBg="1"/>
      <p:bldP spid="18438" grpId="2" animBg="1"/>
      <p:bldP spid="18438" grpId="3" animBg="1"/>
      <p:bldP spid="18438" grpId="4" animBg="1"/>
      <p:bldP spid="18439" grpId="0" animBg="1"/>
      <p:bldP spid="18439" grpId="1" animBg="1"/>
      <p:bldP spid="18439" grpId="2" animBg="1"/>
      <p:bldP spid="18439" grpId="3" animBg="1"/>
      <p:bldP spid="18439" grpId="4" animBg="1"/>
      <p:bldP spid="18440" grpId="0" animBg="1"/>
      <p:bldP spid="18440" grpId="1" animBg="1"/>
      <p:bldP spid="18440" grpId="2" animBg="1"/>
      <p:bldP spid="18440" grpId="3" animBg="1"/>
      <p:bldP spid="18440" grpId="4" animBg="1"/>
      <p:bldP spid="18441" grpId="0" animBg="1"/>
      <p:bldP spid="18441" grpId="1" animBg="1"/>
      <p:bldP spid="18442" grpId="0"/>
      <p:bldP spid="18442" grpId="1"/>
      <p:bldP spid="18443" grpId="0" animBg="1"/>
      <p:bldP spid="18443" grpId="1" animBg="1"/>
      <p:bldP spid="18444" grpId="0"/>
      <p:bldP spid="18444" grpId="1"/>
      <p:bldP spid="18445" grpId="0"/>
      <p:bldP spid="18445" grpId="1"/>
      <p:bldP spid="18446" grpId="0"/>
      <p:bldP spid="18446" grpId="1"/>
      <p:bldP spid="18448" grpId="0" animBg="1"/>
      <p:bldP spid="18448" grpId="1" animBg="1"/>
      <p:bldP spid="18452" grpId="0" animBg="1"/>
      <p:bldP spid="18453" grpId="0" animBg="1"/>
      <p:bldP spid="18454" grpId="0" animBg="1"/>
      <p:bldP spid="18455" grpId="0" animBg="1"/>
      <p:bldP spid="18456" grpId="0" animBg="1"/>
      <p:bldP spid="18457" grpId="0" animBg="1"/>
      <p:bldP spid="18458" grpId="0"/>
      <p:bldP spid="18459" grpId="0" animBg="1"/>
      <p:bldP spid="18460" grpId="0"/>
      <p:bldP spid="18461" grpId="0"/>
      <p:bldP spid="18462" grpId="0"/>
      <p:bldP spid="18463" grpId="0" animBg="1"/>
      <p:bldP spid="18466" grpId="0"/>
      <p:bldP spid="18466" grpId="1"/>
      <p:bldP spid="184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66800"/>
          </a:xfrm>
        </p:spPr>
        <p:txBody>
          <a:bodyPr/>
          <a:lstStyle/>
          <a:p>
            <a:r>
              <a:rPr lang="da-DK" dirty="0" smtClean="0"/>
              <a:t> Trò chơi </a:t>
            </a:r>
            <a:r>
              <a:rPr lang="da-DK" dirty="0" smtClean="0"/>
              <a:t>"Điền nhanh, điền đúng" vào ô trống: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Nhân một số thập phân với một số tự nhiên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3F0A7-EE22-417E-9A96-27AEAB2A8A9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86000" y="1524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Cloud Callout 6"/>
          <p:cNvSpPr/>
          <p:nvPr/>
        </p:nvSpPr>
        <p:spPr>
          <a:xfrm>
            <a:off x="1524000" y="304800"/>
            <a:ext cx="4800600" cy="6126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</a:rPr>
              <a:t>Khởi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động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66"/>
            </a:gs>
            <a:gs pos="50000">
              <a:srgbClr val="FFCCCC"/>
            </a:gs>
            <a:gs pos="100000">
              <a:srgbClr val="99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30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301794-1395-480B-A877-FA01A7359623}" type="slidenum">
              <a:rPr lang="en-US" smtClean="0">
                <a:latin typeface="Arial" pitchFamily="34" charset="0"/>
              </a:rPr>
              <a:pPr/>
              <a:t>3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57200" y="533400"/>
            <a:ext cx="8305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/>
              <a:t>Ví dụ 1</a:t>
            </a:r>
            <a:r>
              <a:rPr lang="en-US" sz="3200"/>
              <a:t> : Cho Hình tam giác ABC có: AB =1,2 m, AC = 1,2m, BC=1,2m. Tính chu vi của hình tam giác </a:t>
            </a:r>
            <a:r>
              <a:rPr lang="vi-VN" sz="3200"/>
              <a:t>đ</a:t>
            </a:r>
            <a:r>
              <a:rPr lang="en-US" sz="3200"/>
              <a:t>ó.</a:t>
            </a:r>
          </a:p>
          <a:p>
            <a:pPr>
              <a:spcBef>
                <a:spcPct val="50000"/>
              </a:spcBef>
            </a:pPr>
            <a:endParaRPr lang="en-US" sz="320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85800" y="1828800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304800" y="2286000"/>
            <a:ext cx="8382000" cy="1077913"/>
          </a:xfrm>
          <a:prstGeom prst="rect">
            <a:avLst/>
          </a:prstGeom>
          <a:solidFill>
            <a:schemeClr val="bg1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Ta phải thực hiện phép tính nhân : 1,2 x 3 = ? (m)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838200" y="32004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914400" y="3429000"/>
            <a:ext cx="3581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 flipH="1">
            <a:off x="1524000" y="3505200"/>
            <a:ext cx="14478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3" name="Line 11"/>
          <p:cNvSpPr>
            <a:spLocks noChangeShapeType="1"/>
          </p:cNvSpPr>
          <p:nvPr/>
        </p:nvSpPr>
        <p:spPr bwMode="auto">
          <a:xfrm>
            <a:off x="2971800" y="3505200"/>
            <a:ext cx="13716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4" name="Line 12"/>
          <p:cNvSpPr>
            <a:spLocks noChangeShapeType="1"/>
          </p:cNvSpPr>
          <p:nvPr/>
        </p:nvSpPr>
        <p:spPr bwMode="auto">
          <a:xfrm>
            <a:off x="1524000" y="56388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2743200" y="32004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 </a:t>
            </a:r>
            <a:r>
              <a:rPr lang="en-US" b="1"/>
              <a:t>A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4419600" y="55626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C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1219200" y="5715000"/>
            <a:ext cx="38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1676400" y="41910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 rot="-3286359">
            <a:off x="1371600" y="4343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1,2m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 rot="3220246">
            <a:off x="3543300" y="42291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1,2m</a:t>
            </a: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2362200" y="57150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1,2m</a:t>
            </a: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5029200" y="3200400"/>
            <a:ext cx="3505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Ta có : 1,2m =12dm</a:t>
            </a:r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>
            <a:off x="6472238" y="4772025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6172200" y="48006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  36</a:t>
            </a:r>
            <a:r>
              <a:rPr lang="en-US" sz="2400"/>
              <a:t>(dm)</a:t>
            </a: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6400800" y="3810000"/>
            <a:ext cx="68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12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6096000" y="4114800"/>
            <a:ext cx="30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x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 rot="10700094" flipV="1">
            <a:off x="6643688" y="4352925"/>
            <a:ext cx="382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3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5791200" y="52578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36dm =          m</a:t>
            </a:r>
          </a:p>
        </p:txBody>
      </p:sp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7010400" y="52578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3,6</a:t>
            </a:r>
          </a:p>
        </p:txBody>
      </p: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5105400" y="57912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Vậy : 1,2 x 3 = </a:t>
            </a:r>
            <a:r>
              <a:rPr lang="en-US" sz="2400" b="1"/>
              <a:t>3,6</a:t>
            </a:r>
            <a:r>
              <a:rPr lang="en-US" sz="2400"/>
              <a:t> (m)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6" dur="2000"/>
                                        <p:tgtEl>
                                          <p:spTgt spid="3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0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900" decel="100000" fill="hold"/>
                                        <p:tgtEl>
                                          <p:spTgt spid="3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" grpId="0" animBg="1"/>
      <p:bldP spid="3083" grpId="0" animBg="1"/>
      <p:bldP spid="3084" grpId="0" animBg="1"/>
      <p:bldP spid="3086" grpId="0"/>
      <p:bldP spid="3087" grpId="0"/>
      <p:bldP spid="309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40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5C4B6D-93B4-4844-B122-CC5913CD9A89}" type="slidenum">
              <a:rPr lang="en-US" sz="1200" smtClean="0">
                <a:latin typeface="Arial" pitchFamily="34" charset="0"/>
              </a:rPr>
              <a:pPr/>
              <a:t>4</a:t>
            </a:fld>
            <a:endParaRPr lang="en-US" sz="1200" smtClean="0">
              <a:latin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895600" y="3505200"/>
            <a:ext cx="39338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</a:rPr>
              <a:t>B</a:t>
            </a:r>
            <a:r>
              <a:rPr lang="vi-VN" sz="2000" b="1">
                <a:solidFill>
                  <a:srgbClr val="FF0000"/>
                </a:solidFill>
              </a:rPr>
              <a:t>ư</a:t>
            </a:r>
            <a:r>
              <a:rPr lang="en-US" sz="2000" b="1">
                <a:solidFill>
                  <a:srgbClr val="FF0000"/>
                </a:solidFill>
              </a:rPr>
              <a:t>ớc 2: Đánh dấu phẩy ở tích</a:t>
            </a:r>
            <a:r>
              <a:rPr lang="en-US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276600" y="3733800"/>
            <a:ext cx="53784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000" i="1">
              <a:solidFill>
                <a:schemeClr val="bg1"/>
              </a:solidFill>
            </a:endParaRPr>
          </a:p>
          <a:p>
            <a:r>
              <a:rPr lang="en-US" sz="2000" b="1">
                <a:solidFill>
                  <a:srgbClr val="0000FF"/>
                </a:solidFill>
              </a:rPr>
              <a:t>*Phần thập phân của số 1,2 có 1 chữ số ,</a:t>
            </a:r>
            <a:r>
              <a:rPr lang="en-US" sz="200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124200" y="4343400"/>
            <a:ext cx="5375275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000" i="1">
                <a:solidFill>
                  <a:schemeClr val="bg1"/>
                </a:solidFill>
              </a:rPr>
              <a:t>		</a:t>
            </a:r>
          </a:p>
          <a:p>
            <a:r>
              <a:rPr lang="en-US" sz="2000">
                <a:solidFill>
                  <a:schemeClr val="bg1"/>
                </a:solidFill>
              </a:rPr>
              <a:t>  </a:t>
            </a:r>
            <a:r>
              <a:rPr lang="en-US" sz="2000" b="1">
                <a:solidFill>
                  <a:srgbClr val="0000FF"/>
                </a:solidFill>
              </a:rPr>
              <a:t>*Ta dùng dấu phẩy tách ra ở tích 1 chữ số </a:t>
            </a:r>
          </a:p>
          <a:p>
            <a:r>
              <a:rPr lang="en-US" sz="2000" b="1">
                <a:solidFill>
                  <a:srgbClr val="0000FF"/>
                </a:solidFill>
              </a:rPr>
              <a:t>kể từ  phải sang trái</a:t>
            </a:r>
          </a:p>
        </p:txBody>
      </p:sp>
      <p:sp>
        <p:nvSpPr>
          <p:cNvPr id="4103" name="Rectangle 5"/>
          <p:cNvSpPr>
            <a:spLocks noChangeArrowheads="1"/>
          </p:cNvSpPr>
          <p:nvPr/>
        </p:nvSpPr>
        <p:spPr bwMode="auto">
          <a:xfrm>
            <a:off x="990600" y="457200"/>
            <a:ext cx="76517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576388" y="2524125"/>
            <a:ext cx="749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066800" y="3413125"/>
            <a:ext cx="7493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1555750" y="3381375"/>
            <a:ext cx="74930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6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1000125" y="2506663"/>
            <a:ext cx="4032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>
                <a:solidFill>
                  <a:srgbClr val="0000FF"/>
                </a:solidFill>
              </a:rPr>
              <a:t>X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1785938" y="2532063"/>
            <a:ext cx="403225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885825" y="1873250"/>
            <a:ext cx="167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rgbClr val="0000FF"/>
                </a:solidFill>
              </a:rPr>
              <a:t>1, 2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1173163" y="3136900"/>
            <a:ext cx="10382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400">
                <a:solidFill>
                  <a:srgbClr val="0000FF"/>
                </a:solidFill>
              </a:rPr>
              <a:t>,</a:t>
            </a:r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1116013" y="3371850"/>
            <a:ext cx="1093787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2819400" y="1219200"/>
            <a:ext cx="5867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FF"/>
                </a:solidFill>
              </a:rPr>
              <a:t>Thông th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ờng ta </a:t>
            </a:r>
            <a:r>
              <a:rPr lang="vi-VN" sz="2000" b="1">
                <a:solidFill>
                  <a:srgbClr val="0000FF"/>
                </a:solidFill>
              </a:rPr>
              <a:t>đ</a:t>
            </a:r>
            <a:r>
              <a:rPr lang="en-US" sz="2000" b="1">
                <a:solidFill>
                  <a:srgbClr val="0000FF"/>
                </a:solidFill>
              </a:rPr>
              <a:t>ặt tính rồi làm nh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 sau :</a:t>
            </a:r>
          </a:p>
        </p:txBody>
      </p:sp>
      <p:sp>
        <p:nvSpPr>
          <p:cNvPr id="4113" name="Text Box 15"/>
          <p:cNvSpPr txBox="1">
            <a:spLocks noChangeArrowheads="1"/>
          </p:cNvSpPr>
          <p:nvPr/>
        </p:nvSpPr>
        <p:spPr bwMode="auto">
          <a:xfrm>
            <a:off x="3048000" y="2438400"/>
            <a:ext cx="5638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2895600" y="2133600"/>
            <a:ext cx="52578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B</a:t>
            </a:r>
            <a:r>
              <a:rPr lang="vi-VN" sz="2000" b="1">
                <a:solidFill>
                  <a:srgbClr val="FF0000"/>
                </a:solidFill>
              </a:rPr>
              <a:t>ư</a:t>
            </a:r>
            <a:r>
              <a:rPr lang="en-US" sz="2000" b="1">
                <a:solidFill>
                  <a:srgbClr val="FF0000"/>
                </a:solidFill>
              </a:rPr>
              <a:t>ớc 1 :</a:t>
            </a:r>
          </a:p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0000FF"/>
                </a:solidFill>
              </a:rPr>
              <a:t>      *</a:t>
            </a:r>
            <a:r>
              <a:rPr lang="en-US" sz="2000" b="1">
                <a:solidFill>
                  <a:srgbClr val="0000FF"/>
                </a:solidFill>
              </a:rPr>
              <a:t>Thực hiện phép nhân nh</a:t>
            </a:r>
            <a:r>
              <a:rPr lang="vi-VN" sz="2000" b="1">
                <a:solidFill>
                  <a:srgbClr val="0000FF"/>
                </a:solidFill>
              </a:rPr>
              <a:t>ư</a:t>
            </a:r>
            <a:r>
              <a:rPr lang="en-US" sz="2000" b="1">
                <a:solidFill>
                  <a:srgbClr val="0000FF"/>
                </a:solidFill>
              </a:rPr>
              <a:t> nhân các số tự nhiên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255 L -0.00069 0.2120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  <p:bldP spid="15364" grpId="0"/>
      <p:bldP spid="15366" grpId="0"/>
      <p:bldP spid="15367" grpId="0"/>
      <p:bldP spid="15368" grpId="0"/>
      <p:bldP spid="15369" grpId="0"/>
      <p:bldP spid="15370" grpId="0" animBg="1"/>
      <p:bldP spid="15370" grpId="1" animBg="1"/>
      <p:bldP spid="15371" grpId="0"/>
      <p:bldP spid="15372" grpId="0"/>
      <p:bldP spid="15373" grpId="0" animBg="1"/>
      <p:bldP spid="15374" grpId="0"/>
      <p:bldP spid="153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CC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4DCD8F-72C6-4DDD-9E77-532737F734C8}" type="slidenum">
              <a:rPr lang="en-US" sz="1200" smtClean="0">
                <a:latin typeface="Arial" pitchFamily="34" charset="0"/>
              </a:rPr>
              <a:pPr/>
              <a:t>5</a:t>
            </a:fld>
            <a:endParaRPr lang="en-US" sz="1200" smtClean="0">
              <a:latin typeface="Arial" pitchFamily="34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990600" y="304800"/>
            <a:ext cx="59436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solidFill>
                  <a:srgbClr val="0000FF"/>
                </a:solidFill>
              </a:rPr>
              <a:t>Ví dụ 2 :      0,46  x 12 = ?</a:t>
            </a: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66713" y="952500"/>
            <a:ext cx="167005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0000FF"/>
                </a:solidFill>
              </a:rPr>
              <a:t>Đặt tính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09600" y="1676400"/>
            <a:ext cx="126841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0,46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82600" y="2392363"/>
            <a:ext cx="403225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x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235075" y="2335213"/>
            <a:ext cx="288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1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1425575" y="2335213"/>
            <a:ext cx="4032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2</a:t>
            </a:r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406400" y="2909888"/>
            <a:ext cx="155575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990600" y="3048000"/>
            <a:ext cx="863600" cy="576263"/>
          </a:xfrm>
          <a:prstGeom prst="rect">
            <a:avLst/>
          </a:prstGeom>
          <a:solidFill>
            <a:srgbClr val="A0FEF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92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533400" y="3733800"/>
            <a:ext cx="990600" cy="519113"/>
          </a:xfrm>
          <a:prstGeom prst="rect">
            <a:avLst/>
          </a:prstGeom>
          <a:solidFill>
            <a:srgbClr val="A0FEF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4 6</a:t>
            </a:r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23863" y="4465638"/>
            <a:ext cx="155575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533400" y="4648200"/>
            <a:ext cx="1323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/>
              <a:t>5 52</a:t>
            </a: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1054100" y="2219325"/>
            <a:ext cx="690563" cy="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717550" y="4535488"/>
            <a:ext cx="8064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800"/>
              <a:t>,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555875" y="1931988"/>
            <a:ext cx="62214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b="1">
                <a:solidFill>
                  <a:srgbClr val="0000FF"/>
                </a:solidFill>
              </a:rPr>
              <a:t>B</a:t>
            </a:r>
            <a:r>
              <a:rPr lang="vi-VN" sz="2400" b="1">
                <a:solidFill>
                  <a:srgbClr val="0000FF"/>
                </a:solidFill>
              </a:rPr>
              <a:t>ư</a:t>
            </a:r>
            <a:r>
              <a:rPr lang="en-US" sz="2400" b="1">
                <a:solidFill>
                  <a:srgbClr val="0000FF"/>
                </a:solidFill>
              </a:rPr>
              <a:t>ớc 1: </a:t>
            </a:r>
          </a:p>
          <a:p>
            <a:r>
              <a:rPr lang="en-US" sz="2400">
                <a:solidFill>
                  <a:srgbClr val="0000FF"/>
                </a:solidFill>
              </a:rPr>
              <a:t>Thực hiện phép nhân nh</a:t>
            </a:r>
            <a:r>
              <a:rPr lang="vi-VN" sz="2400">
                <a:solidFill>
                  <a:srgbClr val="0000FF"/>
                </a:solidFill>
              </a:rPr>
              <a:t>ư</a:t>
            </a:r>
            <a:r>
              <a:rPr lang="en-US" sz="2400">
                <a:solidFill>
                  <a:srgbClr val="0000FF"/>
                </a:solidFill>
              </a:rPr>
              <a:t> nhân các so</a:t>
            </a:r>
          </a:p>
          <a:p>
            <a:r>
              <a:rPr lang="en-US" sz="2400">
                <a:solidFill>
                  <a:srgbClr val="0000FF"/>
                </a:solidFill>
              </a:rPr>
              <a:t>á tự nhiên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2362200" y="3200400"/>
            <a:ext cx="59912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b="1">
                <a:solidFill>
                  <a:srgbClr val="0000FF"/>
                </a:solidFill>
              </a:rPr>
              <a:t>Bước 2 :</a:t>
            </a:r>
            <a:r>
              <a:rPr lang="en-US" sz="2400">
                <a:solidFill>
                  <a:srgbClr val="0000FF"/>
                </a:solidFill>
              </a:rPr>
              <a:t> Đánh dấu phẩy ở tích</a:t>
            </a:r>
          </a:p>
          <a:p>
            <a:endParaRPr lang="en-US" sz="2400">
              <a:solidFill>
                <a:srgbClr val="0000FF"/>
              </a:solidFill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2438400" y="3733800"/>
            <a:ext cx="60325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solidFill>
                  <a:srgbClr val="0000FF"/>
                </a:solidFill>
              </a:rPr>
              <a:t>Đếm : Phần thập phân của 0,46 có 2 chữ số</a:t>
            </a:r>
          </a:p>
          <a:p>
            <a:endParaRPr lang="en-US" sz="2000">
              <a:solidFill>
                <a:srgbClr val="0000FF"/>
              </a:solidFill>
            </a:endParaRP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2514600" y="4572000"/>
            <a:ext cx="62785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>
                <a:solidFill>
                  <a:srgbClr val="0000FF"/>
                </a:solidFill>
              </a:rPr>
              <a:t>Tách  : Ta dùng dấu phẩy tách ở tích ra</a:t>
            </a:r>
          </a:p>
          <a:p>
            <a:r>
              <a:rPr lang="en-US" sz="2400">
                <a:solidFill>
                  <a:srgbClr val="0000FF"/>
                </a:solidFill>
              </a:rPr>
              <a:t> 2 chữ số kể từ trái sang phải</a:t>
            </a:r>
          </a:p>
          <a:p>
            <a:endParaRPr lang="en-US" sz="24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6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00139 L -0.00295 0.42659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8" grpId="1"/>
      <p:bldP spid="16389" grpId="0"/>
      <p:bldP spid="16389" grpId="1"/>
      <p:bldP spid="16389" grpId="2"/>
      <p:bldP spid="16390" grpId="0"/>
      <p:bldP spid="16390" grpId="1"/>
      <p:bldP spid="16391" grpId="0"/>
      <p:bldP spid="16391" grpId="1"/>
      <p:bldP spid="16391" grpId="2"/>
      <p:bldP spid="16392" grpId="0" animBg="1"/>
      <p:bldP spid="16393" grpId="0" animBg="1"/>
      <p:bldP spid="16393" grpId="1" animBg="1"/>
      <p:bldP spid="16394" grpId="0" animBg="1"/>
      <p:bldP spid="16395" grpId="0" animBg="1"/>
      <p:bldP spid="16397" grpId="0" animBg="1"/>
      <p:bldP spid="16397" grpId="1" animBg="1"/>
      <p:bldP spid="16398" grpId="0"/>
      <p:bldP spid="16399" grpId="0"/>
      <p:bldP spid="16400" grpId="0"/>
      <p:bldP spid="16401" grpId="0"/>
      <p:bldP spid="164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99"/>
            </a:gs>
            <a:gs pos="100000">
              <a:srgbClr val="FFCC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089A4C-E6EC-4495-BAD4-EACD7ED534F5}" type="slidenum">
              <a:rPr lang="en-US" sz="1200" smtClean="0">
                <a:latin typeface="Arial" pitchFamily="34" charset="0"/>
              </a:rPr>
              <a:pPr/>
              <a:t>6</a:t>
            </a:fld>
            <a:endParaRPr lang="en-US" sz="1200" smtClean="0">
              <a:latin typeface="Arial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7200" y="533400"/>
            <a:ext cx="1600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Quy tắc: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81000" y="1219200"/>
            <a:ext cx="838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Muốn nhân một số thập phân với một số tự nhiên ta làm nh</a:t>
            </a:r>
            <a:r>
              <a:rPr lang="vi-VN" sz="2800"/>
              <a:t>ư</a:t>
            </a:r>
            <a:r>
              <a:rPr lang="en-US" sz="2800"/>
              <a:t> sau :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85800" y="2438400"/>
            <a:ext cx="594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 Nhân nh</a:t>
            </a:r>
            <a:r>
              <a:rPr lang="vi-VN" sz="2800"/>
              <a:t>ư</a:t>
            </a:r>
            <a:r>
              <a:rPr lang="en-US" sz="2800"/>
              <a:t> nhân các số tự nhiên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85800" y="3200400"/>
            <a:ext cx="7467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- </a:t>
            </a:r>
            <a:r>
              <a:rPr lang="en-US" sz="2800"/>
              <a:t>Đếm xem trong phần thập phân của số thập phân có bao nhiêu chữ số rồi ta dùng dấu phẩy tách ở tích ra bấy nhiêu chữ số kể từ phẩi sang trái.</a:t>
            </a:r>
          </a:p>
        </p:txBody>
      </p:sp>
      <p:graphicFrame>
        <p:nvGraphicFramePr>
          <p:cNvPr id="6160" name="Group 16"/>
          <p:cNvGraphicFramePr>
            <a:graphicFrameLocks noGrp="1"/>
          </p:cNvGraphicFramePr>
          <p:nvPr>
            <p:ph/>
          </p:nvPr>
        </p:nvGraphicFramePr>
        <p:xfrm>
          <a:off x="304800" y="1066800"/>
          <a:ext cx="8229600" cy="48768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487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CC"/>
            </a:gs>
            <a:gs pos="100000">
              <a:srgbClr val="FFFF00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90C5B9-51A4-4824-8427-AB58C0A2874D}" type="slidenum">
              <a:rPr lang="en-US" smtClean="0">
                <a:latin typeface="Arial" pitchFamily="34" charset="0"/>
              </a:rPr>
              <a:pPr/>
              <a:t>7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914400" y="1447800"/>
            <a:ext cx="419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1. </a:t>
            </a:r>
            <a:r>
              <a:rPr lang="en-US" sz="3200"/>
              <a:t>Đặt tính rồi tính :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04800" y="2514600"/>
            <a:ext cx="2895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a)  2,5 x 7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4572000" y="2438400"/>
            <a:ext cx="373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b)  5,18 x 5 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762000" y="3352800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2,5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09600" y="3733800"/>
            <a:ext cx="30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x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990600" y="3962400"/>
            <a:ext cx="30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7</a:t>
            </a: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685800" y="46482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685800" y="48006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17,5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5334000" y="3124200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5,18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029200" y="35052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x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029200" y="2438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 </a:t>
            </a: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5334000" y="44958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105400" y="4572000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25,90</a:t>
            </a: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 flipH="1">
            <a:off x="5562600" y="37338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 </a:t>
            </a:r>
            <a:r>
              <a:rPr lang="en-US" sz="2800"/>
              <a:t>5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762000" y="533400"/>
            <a:ext cx="502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/>
              <a:t>Luyện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" dur="500"/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83" grpId="0" animBg="1"/>
      <p:bldP spid="7187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rgbClr val="00FF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z="1200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819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F9EF48-F98B-4E8E-8363-036B588C7CEC}" type="slidenum">
              <a:rPr lang="en-US" sz="1200" smtClean="0">
                <a:latin typeface="Arial" pitchFamily="34" charset="0"/>
              </a:rPr>
              <a:pPr/>
              <a:t>8</a:t>
            </a:fld>
            <a:endParaRPr lang="en-US" sz="1200" smtClean="0">
              <a:latin typeface="Arial" pitchFamily="34" charset="0"/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85800" y="609600"/>
            <a:ext cx="7162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2. </a:t>
            </a:r>
            <a:r>
              <a:rPr lang="en-US" sz="2800"/>
              <a:t>Viết số thích hợp vào chỗ trống:</a:t>
            </a:r>
          </a:p>
        </p:txBody>
      </p:sp>
      <p:graphicFrame>
        <p:nvGraphicFramePr>
          <p:cNvPr id="9251" name="Group 35"/>
          <p:cNvGraphicFramePr>
            <a:graphicFrameLocks noGrp="1"/>
          </p:cNvGraphicFramePr>
          <p:nvPr>
            <p:ph/>
          </p:nvPr>
        </p:nvGraphicFramePr>
        <p:xfrm>
          <a:off x="457200" y="1447800"/>
          <a:ext cx="8229600" cy="2362201"/>
        </p:xfrm>
        <a:graphic>
          <a:graphicData uri="http://schemas.openxmlformats.org/drawingml/2006/table">
            <a:tbl>
              <a:tblPr/>
              <a:tblGrid>
                <a:gridCol w="2057400"/>
                <a:gridCol w="2057400"/>
                <a:gridCol w="2057400"/>
                <a:gridCol w="2057400"/>
              </a:tblGrid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5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457200" y="15240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Thừa số</a:t>
            </a:r>
          </a:p>
        </p:txBody>
      </p:sp>
      <p:sp>
        <p:nvSpPr>
          <p:cNvPr id="9253" name="Text Box 37"/>
          <p:cNvSpPr txBox="1">
            <a:spLocks noChangeArrowheads="1"/>
          </p:cNvSpPr>
          <p:nvPr/>
        </p:nvSpPr>
        <p:spPr bwMode="auto">
          <a:xfrm>
            <a:off x="457200" y="2209800"/>
            <a:ext cx="2133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Thừa số</a:t>
            </a:r>
          </a:p>
        </p:txBody>
      </p: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2590800" y="16002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3,18</a:t>
            </a: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2590800" y="22098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  3</a:t>
            </a:r>
          </a:p>
        </p:txBody>
      </p:sp>
      <p:sp>
        <p:nvSpPr>
          <p:cNvPr id="9256" name="Text Box 40"/>
          <p:cNvSpPr txBox="1">
            <a:spLocks noChangeArrowheads="1"/>
          </p:cNvSpPr>
          <p:nvPr/>
        </p:nvSpPr>
        <p:spPr bwMode="auto">
          <a:xfrm>
            <a:off x="533400" y="2971800"/>
            <a:ext cx="198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Tích</a:t>
            </a: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4648200" y="15240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8,07</a:t>
            </a: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4572000" y="22860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   5</a:t>
            </a: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6629400" y="16002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2,356</a:t>
            </a: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6781800" y="22860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  10</a:t>
            </a:r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2743200" y="30480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9,54</a:t>
            </a:r>
          </a:p>
        </p:txBody>
      </p:sp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4800600" y="30480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40,35</a:t>
            </a:r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6781800" y="3124200"/>
            <a:ext cx="1066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23,56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900" decel="100000" fill="hold"/>
                                        <p:tgtEl>
                                          <p:spTgt spid="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900" decel="100000" fill="hold"/>
                                        <p:tgtEl>
                                          <p:spTgt spid="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900" decel="100000" fill="hold"/>
                                        <p:tgtEl>
                                          <p:spTgt spid="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rgbClr val="FFFF99"/>
            </a:gs>
            <a:gs pos="100000">
              <a:srgbClr val="FFFFCC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pitchFamily="34" charset="0"/>
              </a:rPr>
              <a:t>Nhân một số thập phân với một số tự nhiên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EE81E4-A205-439C-A58F-2AE3E14DEAFB}" type="slidenum">
              <a:rPr lang="en-US" smtClean="0">
                <a:latin typeface="Arial" pitchFamily="34" charset="0"/>
              </a:rPr>
              <a:pPr/>
              <a:t>9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2209800" cy="99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 startAt="3"/>
            </a:pPr>
            <a:r>
              <a:rPr lang="en-US" sz="3200"/>
              <a:t>Tóm tắt :</a:t>
            </a:r>
          </a:p>
          <a:p>
            <a:pPr marL="342900" indent="-342900">
              <a:spcBef>
                <a:spcPct val="50000"/>
              </a:spcBef>
            </a:pPr>
            <a:r>
              <a:rPr lang="en-US"/>
              <a:t>         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124200" y="3276600"/>
            <a:ext cx="3124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Bài giải :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219200" y="3810000"/>
            <a:ext cx="754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Trong 4 giờ ô tô </a:t>
            </a:r>
            <a:r>
              <a:rPr lang="vi-VN" sz="2800"/>
              <a:t>đ</a:t>
            </a:r>
            <a:r>
              <a:rPr lang="en-US" sz="2800"/>
              <a:t>ó chạy </a:t>
            </a:r>
            <a:r>
              <a:rPr lang="vi-VN" sz="2800"/>
              <a:t>đư</a:t>
            </a:r>
            <a:r>
              <a:rPr lang="en-US" sz="2800"/>
              <a:t>ợc số km  là :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286000" y="4419600"/>
            <a:ext cx="441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42,6 x 4 = 170,4 (km)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2362200" y="4953000"/>
            <a:ext cx="3733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Đáp số : 170,4 (</a:t>
            </a:r>
            <a:r>
              <a:rPr lang="en-US" sz="3200">
                <a:hlinkClick r:id="rId2" action="ppaction://hlinksldjump"/>
              </a:rPr>
              <a:t>km)</a:t>
            </a:r>
            <a:endParaRPr lang="en-US" sz="320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1905000" y="2057400"/>
            <a:ext cx="5257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>
            <a:off x="5724525" y="183832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905000" y="1828800"/>
            <a:ext cx="5257800" cy="390525"/>
            <a:chOff x="1200" y="1152"/>
            <a:chExt cx="3312" cy="246"/>
          </a:xfrm>
        </p:grpSpPr>
        <p:sp>
          <p:nvSpPr>
            <p:cNvPr id="9237" name="Line 10"/>
            <p:cNvSpPr>
              <a:spLocks noChangeShapeType="1"/>
            </p:cNvSpPr>
            <p:nvPr/>
          </p:nvSpPr>
          <p:spPr bwMode="auto">
            <a:xfrm>
              <a:off x="1200" y="11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8" name="Line 11"/>
            <p:cNvSpPr>
              <a:spLocks noChangeShapeType="1"/>
            </p:cNvSpPr>
            <p:nvPr/>
          </p:nvSpPr>
          <p:spPr bwMode="auto">
            <a:xfrm>
              <a:off x="1956" y="11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39" name="Line 12"/>
            <p:cNvSpPr>
              <a:spLocks noChangeShapeType="1"/>
            </p:cNvSpPr>
            <p:nvPr/>
          </p:nvSpPr>
          <p:spPr bwMode="auto">
            <a:xfrm>
              <a:off x="4512" y="115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40" name="Line 14"/>
            <p:cNvSpPr>
              <a:spLocks noChangeShapeType="1"/>
            </p:cNvSpPr>
            <p:nvPr/>
          </p:nvSpPr>
          <p:spPr bwMode="auto">
            <a:xfrm>
              <a:off x="2760" y="115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7" name="AutoShape 15"/>
          <p:cNvSpPr>
            <a:spLocks/>
          </p:cNvSpPr>
          <p:nvPr/>
        </p:nvSpPr>
        <p:spPr bwMode="auto">
          <a:xfrm rot="5400000">
            <a:off x="4152900" y="38100"/>
            <a:ext cx="762000" cy="5257800"/>
          </a:xfrm>
          <a:prstGeom prst="rightBrace">
            <a:avLst>
              <a:gd name="adj1" fmla="val 57500"/>
              <a:gd name="adj2" fmla="val 50176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Arc 16"/>
          <p:cNvSpPr>
            <a:spLocks/>
          </p:cNvSpPr>
          <p:nvPr/>
        </p:nvSpPr>
        <p:spPr bwMode="auto">
          <a:xfrm rot="11814909" flipV="1">
            <a:off x="1905000" y="1600200"/>
            <a:ext cx="1166813" cy="709613"/>
          </a:xfrm>
          <a:custGeom>
            <a:avLst/>
            <a:gdLst>
              <a:gd name="T0" fmla="*/ 0 w 20881"/>
              <a:gd name="T1" fmla="*/ 4077548 h 21600"/>
              <a:gd name="T2" fmla="*/ 2147483647 w 20881"/>
              <a:gd name="T3" fmla="*/ 380029819 h 21600"/>
              <a:gd name="T4" fmla="*/ 387699723 w 20881"/>
              <a:gd name="T5" fmla="*/ 765873733 h 21600"/>
              <a:gd name="T6" fmla="*/ 0 60000 65536"/>
              <a:gd name="T7" fmla="*/ 0 60000 65536"/>
              <a:gd name="T8" fmla="*/ 0 60000 65536"/>
              <a:gd name="T9" fmla="*/ 0 w 20881"/>
              <a:gd name="T10" fmla="*/ 0 h 21600"/>
              <a:gd name="T11" fmla="*/ 20881 w 2088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81" h="21600" fill="none" extrusionOk="0">
                <a:moveTo>
                  <a:pt x="-1" y="114"/>
                </a:moveTo>
                <a:cubicBezTo>
                  <a:pt x="738" y="38"/>
                  <a:pt x="1479" y="-1"/>
                  <a:pt x="2222" y="0"/>
                </a:cubicBezTo>
                <a:cubicBezTo>
                  <a:pt x="9905" y="0"/>
                  <a:pt x="17009" y="4081"/>
                  <a:pt x="20880" y="10718"/>
                </a:cubicBezTo>
              </a:path>
              <a:path w="20881" h="21600" stroke="0" extrusionOk="0">
                <a:moveTo>
                  <a:pt x="-1" y="114"/>
                </a:moveTo>
                <a:cubicBezTo>
                  <a:pt x="738" y="38"/>
                  <a:pt x="1479" y="-1"/>
                  <a:pt x="2222" y="0"/>
                </a:cubicBezTo>
                <a:cubicBezTo>
                  <a:pt x="9905" y="0"/>
                  <a:pt x="17009" y="4081"/>
                  <a:pt x="20880" y="10718"/>
                </a:cubicBezTo>
                <a:lnTo>
                  <a:pt x="2222" y="21600"/>
                </a:lnTo>
                <a:lnTo>
                  <a:pt x="-1" y="114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1828800" y="1143000"/>
            <a:ext cx="144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42,6 km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810000" y="2743200"/>
            <a:ext cx="121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? km</a:t>
            </a:r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1905000" y="2057400"/>
            <a:ext cx="1219200" cy="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3" name="Line 24"/>
          <p:cNvSpPr>
            <a:spLocks noChangeShapeType="1"/>
          </p:cNvSpPr>
          <p:nvPr/>
        </p:nvSpPr>
        <p:spPr bwMode="auto">
          <a:xfrm>
            <a:off x="1905000" y="1828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4" name="Line 26"/>
          <p:cNvSpPr>
            <a:spLocks noChangeShapeType="1"/>
          </p:cNvSpPr>
          <p:nvPr/>
        </p:nvSpPr>
        <p:spPr bwMode="auto">
          <a:xfrm>
            <a:off x="19050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3095625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>
            <a:off x="19050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 animBg="1"/>
      <p:bldP spid="8207" grpId="0" animBg="1"/>
      <p:bldP spid="8208" grpId="0" animBg="1"/>
      <p:bldP spid="8210" grpId="0"/>
      <p:bldP spid="8213" grpId="0" animBg="1"/>
      <p:bldP spid="8213" grpId="1" animBg="1"/>
      <p:bldP spid="8219" grpId="0" animBg="1"/>
      <p:bldP spid="822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6|1|1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574</Words>
  <Application>Microsoft Office PowerPoint</Application>
  <PresentationFormat>On-screen Show (4:3)</PresentationFormat>
  <Paragraphs>145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 Design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18 - HUNG VUONG - NGOC HOI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PT</cp:lastModifiedBy>
  <cp:revision>15</cp:revision>
  <dcterms:created xsi:type="dcterms:W3CDTF">2009-10-14T19:40:33Z</dcterms:created>
  <dcterms:modified xsi:type="dcterms:W3CDTF">2022-11-09T14:08:52Z</dcterms:modified>
</cp:coreProperties>
</file>