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89" r:id="rId2"/>
    <p:sldId id="256" r:id="rId3"/>
    <p:sldId id="257" r:id="rId4"/>
    <p:sldId id="258" r:id="rId5"/>
    <p:sldId id="301" r:id="rId6"/>
    <p:sldId id="290" r:id="rId7"/>
    <p:sldId id="291" r:id="rId8"/>
    <p:sldId id="277" r:id="rId9"/>
    <p:sldId id="280" r:id="rId10"/>
    <p:sldId id="293" r:id="rId11"/>
    <p:sldId id="292" r:id="rId12"/>
    <p:sldId id="278" r:id="rId13"/>
    <p:sldId id="294" r:id="rId14"/>
    <p:sldId id="279" r:id="rId15"/>
    <p:sldId id="281" r:id="rId16"/>
    <p:sldId id="295" r:id="rId17"/>
    <p:sldId id="282" r:id="rId18"/>
    <p:sldId id="283" r:id="rId19"/>
    <p:sldId id="296" r:id="rId20"/>
    <p:sldId id="297" r:id="rId21"/>
    <p:sldId id="299" r:id="rId22"/>
    <p:sldId id="298" r:id="rId23"/>
    <p:sldId id="259" r:id="rId24"/>
    <p:sldId id="285" r:id="rId25"/>
    <p:sldId id="286" r:id="rId26"/>
    <p:sldId id="288" r:id="rId27"/>
    <p:sldId id="300" r:id="rId28"/>
    <p:sldId id="268" r:id="rId29"/>
    <p:sldId id="302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-312" y="-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742E1B-D81B-47D9-A71A-8167DB8C014F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40B0F7-AFA9-43B4-A5A9-6DD56DE4A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117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40B0F7-AFA9-43B4-A5A9-6DD56DE4AFD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102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A68E-4215-431E-81AA-B258DA684BC0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0EBD-59E7-4DDC-9B86-2850FAAC8E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043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A68E-4215-431E-81AA-B258DA684BC0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0EBD-59E7-4DDC-9B86-2850FAAC8E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474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A68E-4215-431E-81AA-B258DA684BC0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0EBD-59E7-4DDC-9B86-2850FAAC8E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05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A68E-4215-431E-81AA-B258DA684BC0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0EBD-59E7-4DDC-9B86-2850FAAC8E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88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A68E-4215-431E-81AA-B258DA684BC0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0EBD-59E7-4DDC-9B86-2850FAAC8E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214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A68E-4215-431E-81AA-B258DA684BC0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0EBD-59E7-4DDC-9B86-2850FAAC8E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830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A68E-4215-431E-81AA-B258DA684BC0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0EBD-59E7-4DDC-9B86-2850FAAC8E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155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A68E-4215-431E-81AA-B258DA684BC0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0EBD-59E7-4DDC-9B86-2850FAAC8E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780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A68E-4215-431E-81AA-B258DA684BC0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0EBD-59E7-4DDC-9B86-2850FAAC8E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458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A68E-4215-431E-81AA-B258DA684BC0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0EBD-59E7-4DDC-9B86-2850FAAC8E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847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A68E-4215-431E-81AA-B258DA684BC0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0EBD-59E7-4DDC-9B86-2850FAAC8E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489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FA68E-4215-431E-81AA-B258DA684BC0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D0EBD-59E7-4DDC-9B86-2850FAAC8E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427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204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078466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382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0836"/>
            <a:ext cx="12496800" cy="8536065"/>
          </a:xfrm>
        </p:spPr>
      </p:pic>
      <p:sp>
        <p:nvSpPr>
          <p:cNvPr id="7" name="Rectangle 6"/>
          <p:cNvSpPr/>
          <p:nvPr/>
        </p:nvSpPr>
        <p:spPr>
          <a:xfrm>
            <a:off x="2262909" y="365125"/>
            <a:ext cx="741679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Soái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endParaRPr lang="en-US" sz="3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5709" y="1126836"/>
            <a:ext cx="9833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endParaRPr lang="en-US" sz="3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5376" y="1981258"/>
            <a:ext cx="9194331" cy="1394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Triều đình nhà Nguyễn có thái độ như thế nào trước cuộc xâm lược của Thực dân Pháp?</a:t>
            </a:r>
            <a:endParaRPr lang="en-US" sz="30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5709" y="3645261"/>
            <a:ext cx="919433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Triều đình nhà Nguyễn </a:t>
            </a:r>
            <a:r>
              <a:rPr lang="en-US" sz="30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nhượng</a:t>
            </a:r>
            <a:r>
              <a:rPr lang="en-US" sz="30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0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0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kiên</a:t>
            </a:r>
            <a:r>
              <a:rPr lang="en-US" sz="30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30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457153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62980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96800" cy="8536065"/>
          </a:xfrm>
        </p:spPr>
      </p:pic>
      <p:sp>
        <p:nvSpPr>
          <p:cNvPr id="7" name="Rectangle 6"/>
          <p:cNvSpPr/>
          <p:nvPr/>
        </p:nvSpPr>
        <p:spPr>
          <a:xfrm>
            <a:off x="2262909" y="365125"/>
            <a:ext cx="741679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Soái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endParaRPr lang="en-US" sz="3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5709" y="1763425"/>
            <a:ext cx="9833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endParaRPr lang="en-US" sz="3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23922" y="3257526"/>
            <a:ext cx="919433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kiên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0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7270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3891"/>
            <a:ext cx="12496800" cy="8536065"/>
          </a:xfrm>
        </p:spPr>
      </p:pic>
      <p:sp>
        <p:nvSpPr>
          <p:cNvPr id="7" name="Rectangle 6"/>
          <p:cNvSpPr/>
          <p:nvPr/>
        </p:nvSpPr>
        <p:spPr>
          <a:xfrm>
            <a:off x="2262909" y="365125"/>
            <a:ext cx="741679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Soái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endParaRPr lang="en-US" sz="3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5377" y="1644567"/>
            <a:ext cx="983377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1862,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485377" y="2563690"/>
            <a:ext cx="9194331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0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0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1862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lo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Triều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buộc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0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r>
              <a:rPr lang="en-US" sz="30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0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30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An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Giang</a:t>
            </a:r>
            <a:endParaRPr lang="en-US" sz="30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4085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89750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96800" cy="8536065"/>
          </a:xfrm>
        </p:spPr>
      </p:pic>
      <p:sp>
        <p:nvSpPr>
          <p:cNvPr id="7" name="Rectangle 6"/>
          <p:cNvSpPr/>
          <p:nvPr/>
        </p:nvSpPr>
        <p:spPr>
          <a:xfrm>
            <a:off x="2262909" y="365125"/>
            <a:ext cx="741679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Soái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endParaRPr lang="en-US" sz="3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5709" y="1763425"/>
            <a:ext cx="98337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0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23922" y="3257526"/>
            <a:ext cx="919433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băn</a:t>
            </a:r>
            <a:r>
              <a:rPr lang="en-US" sz="30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khoăn</a:t>
            </a:r>
            <a:r>
              <a:rPr lang="en-US" sz="30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nghịch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0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3115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3" y="-107396"/>
            <a:ext cx="12496800" cy="8536065"/>
          </a:xfrm>
        </p:spPr>
      </p:pic>
      <p:sp>
        <p:nvSpPr>
          <p:cNvPr id="7" name="Rectangle 6"/>
          <p:cNvSpPr/>
          <p:nvPr/>
        </p:nvSpPr>
        <p:spPr>
          <a:xfrm>
            <a:off x="2262909" y="365125"/>
            <a:ext cx="741679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Soái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endParaRPr lang="en-US" sz="3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1818" y="999253"/>
            <a:ext cx="98337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băn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khoăn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0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1818" y="1990812"/>
            <a:ext cx="9194331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soái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1818" y="4235360"/>
            <a:ext cx="1050636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4" name="Rectangle 3"/>
          <p:cNvSpPr/>
          <p:nvPr/>
        </p:nvSpPr>
        <p:spPr>
          <a:xfrm>
            <a:off x="461818" y="4958232"/>
            <a:ext cx="87930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dứt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khoát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mệnh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Triều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111826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652276703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Thứ</a:t>
            </a:r>
            <a:r>
              <a:rPr lang="en-US" dirty="0"/>
              <a:t> </a:t>
            </a:r>
            <a:r>
              <a:rPr lang="en-US" dirty="0" err="1"/>
              <a:t>ba</a:t>
            </a:r>
            <a:r>
              <a:rPr lang="en-US" dirty="0"/>
              <a:t> </a:t>
            </a:r>
            <a:r>
              <a:rPr lang="en-US" dirty="0" err="1"/>
              <a:t>ngày</a:t>
            </a:r>
            <a:r>
              <a:rPr lang="en-US" dirty="0"/>
              <a:t> 24 </a:t>
            </a:r>
            <a:r>
              <a:rPr lang="en-US" dirty="0" err="1"/>
              <a:t>tháng</a:t>
            </a:r>
            <a:r>
              <a:rPr lang="en-US" dirty="0"/>
              <a:t> 8 </a:t>
            </a:r>
            <a:r>
              <a:rPr lang="en-US" dirty="0" err="1"/>
              <a:t>năm</a:t>
            </a:r>
            <a:r>
              <a:rPr lang="en-US" dirty="0"/>
              <a:t> 2021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9207"/>
            <a:ext cx="12312073" cy="717668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015819" y="1579327"/>
            <a:ext cx="25452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0200" y="2498885"/>
            <a:ext cx="865414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“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Soái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4522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65424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64281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42712250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96800" cy="8536065"/>
          </a:xfrm>
        </p:spPr>
      </p:pic>
      <p:sp>
        <p:nvSpPr>
          <p:cNvPr id="4" name="Cloud 3"/>
          <p:cNvSpPr/>
          <p:nvPr/>
        </p:nvSpPr>
        <p:spPr>
          <a:xfrm>
            <a:off x="436880" y="1584960"/>
            <a:ext cx="9530080" cy="5466912"/>
          </a:xfrm>
          <a:prstGeom prst="cloud">
            <a:avLst/>
          </a:prstGeom>
          <a:solidFill>
            <a:srgbClr val="00B050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880" y="203200"/>
            <a:ext cx="10750666" cy="1921597"/>
          </a:xfrm>
        </p:spPr>
        <p:txBody>
          <a:bodyPr>
            <a:normAutofit/>
          </a:bodyPr>
          <a:lstStyle/>
          <a:p>
            <a:r>
              <a:rPr lang="en-US" sz="40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4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40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37920" y="2479041"/>
            <a:ext cx="8587971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1862,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Triều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nhường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kiên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486214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0"/>
            <a:ext cx="12496800" cy="8536065"/>
          </a:xfrm>
        </p:spPr>
      </p:pic>
      <p:sp>
        <p:nvSpPr>
          <p:cNvPr id="7" name="Rectangle 6"/>
          <p:cNvSpPr/>
          <p:nvPr/>
        </p:nvSpPr>
        <p:spPr>
          <a:xfrm>
            <a:off x="2262909" y="365125"/>
            <a:ext cx="741679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Soái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endParaRPr lang="en-US" sz="3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5709" y="1763425"/>
            <a:ext cx="9833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endParaRPr lang="en-US" sz="3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5709" y="2634297"/>
            <a:ext cx="919433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kiên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0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5709" y="4268032"/>
            <a:ext cx="89223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soái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0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9373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3964"/>
            <a:ext cx="12496800" cy="8536065"/>
          </a:xfrm>
        </p:spPr>
      </p:pic>
      <p:sp>
        <p:nvSpPr>
          <p:cNvPr id="7" name="Rectangle 6"/>
          <p:cNvSpPr/>
          <p:nvPr/>
        </p:nvSpPr>
        <p:spPr>
          <a:xfrm>
            <a:off x="2262909" y="365125"/>
            <a:ext cx="741679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Soái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endParaRPr lang="en-US" sz="3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0364" y="1156969"/>
            <a:ext cx="89223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soái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0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loud 3"/>
          <p:cNvSpPr/>
          <p:nvPr/>
        </p:nvSpPr>
        <p:spPr>
          <a:xfrm>
            <a:off x="2078182" y="2845830"/>
            <a:ext cx="6991927" cy="3491712"/>
          </a:xfrm>
          <a:prstGeom prst="cloud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soái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7280167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loud Callout 7"/>
          <p:cNvSpPr/>
          <p:nvPr/>
        </p:nvSpPr>
        <p:spPr>
          <a:xfrm>
            <a:off x="4839853" y="3260436"/>
            <a:ext cx="4839855" cy="273396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96800" cy="8536065"/>
          </a:xfrm>
        </p:spPr>
      </p:pic>
      <p:sp>
        <p:nvSpPr>
          <p:cNvPr id="7" name="Rectangle 6"/>
          <p:cNvSpPr/>
          <p:nvPr/>
        </p:nvSpPr>
        <p:spPr>
          <a:xfrm>
            <a:off x="2262909" y="365125"/>
            <a:ext cx="741679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Soái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endParaRPr lang="en-US" sz="3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1856" y="1156969"/>
            <a:ext cx="89223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soái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0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5709" y="2634297"/>
            <a:ext cx="914399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b="1" dirty="0" err="1">
                <a:solidFill>
                  <a:schemeClr val="bg1"/>
                </a:solidFill>
              </a:rPr>
              <a:t>Ông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là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người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u="sng" dirty="0" err="1">
                <a:solidFill>
                  <a:srgbClr val="FFFF00"/>
                </a:solidFill>
              </a:rPr>
              <a:t>yêu</a:t>
            </a:r>
            <a:r>
              <a:rPr lang="en-US" sz="3000" b="1" u="sng" dirty="0">
                <a:solidFill>
                  <a:srgbClr val="FFFF00"/>
                </a:solidFill>
              </a:rPr>
              <a:t> </a:t>
            </a:r>
            <a:r>
              <a:rPr lang="en-US" sz="3000" b="1" u="sng" dirty="0" err="1">
                <a:solidFill>
                  <a:srgbClr val="FFFF00"/>
                </a:solidFill>
              </a:rPr>
              <a:t>nước</a:t>
            </a:r>
            <a:r>
              <a:rPr lang="en-US" sz="3000" b="1" dirty="0">
                <a:solidFill>
                  <a:schemeClr val="bg1"/>
                </a:solidFill>
              </a:rPr>
              <a:t>, </a:t>
            </a:r>
            <a:r>
              <a:rPr lang="en-US" sz="3000" b="1" u="sng" dirty="0" err="1">
                <a:solidFill>
                  <a:srgbClr val="FFFF00"/>
                </a:solidFill>
              </a:rPr>
              <a:t>dũng</a:t>
            </a:r>
            <a:r>
              <a:rPr lang="en-US" sz="3000" b="1" u="sng" dirty="0">
                <a:solidFill>
                  <a:srgbClr val="FFFF00"/>
                </a:solidFill>
              </a:rPr>
              <a:t> </a:t>
            </a:r>
            <a:r>
              <a:rPr lang="en-US" sz="3000" b="1" u="sng" dirty="0" err="1">
                <a:solidFill>
                  <a:srgbClr val="FFFF00"/>
                </a:solidFill>
              </a:rPr>
              <a:t>cảm</a:t>
            </a:r>
            <a:r>
              <a:rPr lang="en-US" sz="3000" b="1" dirty="0">
                <a:solidFill>
                  <a:schemeClr val="bg1"/>
                </a:solidFill>
              </a:rPr>
              <a:t>, </a:t>
            </a:r>
            <a:r>
              <a:rPr lang="en-US" sz="3000" b="1" u="sng" dirty="0" err="1">
                <a:solidFill>
                  <a:srgbClr val="FFFF00"/>
                </a:solidFill>
              </a:rPr>
              <a:t>sẵn</a:t>
            </a:r>
            <a:r>
              <a:rPr lang="en-US" sz="3000" b="1" u="sng" dirty="0">
                <a:solidFill>
                  <a:srgbClr val="FFFF00"/>
                </a:solidFill>
              </a:rPr>
              <a:t> </a:t>
            </a:r>
            <a:r>
              <a:rPr lang="en-US" sz="3000" b="1" u="sng" dirty="0" err="1">
                <a:solidFill>
                  <a:srgbClr val="FFFF00"/>
                </a:solidFill>
              </a:rPr>
              <a:t>sàng</a:t>
            </a:r>
            <a:r>
              <a:rPr lang="en-US" sz="3000" b="1" u="sng" dirty="0">
                <a:solidFill>
                  <a:srgbClr val="FFFF00"/>
                </a:solidFill>
              </a:rPr>
              <a:t> hi </a:t>
            </a:r>
            <a:r>
              <a:rPr lang="en-US" sz="3000" b="1" u="sng" dirty="0" err="1">
                <a:solidFill>
                  <a:srgbClr val="FFFF00"/>
                </a:solidFill>
              </a:rPr>
              <a:t>sinh</a:t>
            </a:r>
            <a:r>
              <a:rPr lang="en-US" sz="3000" b="1" u="sng" dirty="0">
                <a:solidFill>
                  <a:srgbClr val="FFFF00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bản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thân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mình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cho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dân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tộc</a:t>
            </a:r>
            <a:r>
              <a:rPr lang="en-US" sz="3000" b="1" dirty="0">
                <a:solidFill>
                  <a:schemeClr val="bg1"/>
                </a:solidFill>
              </a:rPr>
              <a:t>, </a:t>
            </a:r>
            <a:r>
              <a:rPr lang="en-US" sz="3000" b="1" dirty="0" err="1">
                <a:solidFill>
                  <a:schemeClr val="bg1"/>
                </a:solidFill>
              </a:rPr>
              <a:t>cho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đất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nước</a:t>
            </a:r>
            <a:r>
              <a:rPr lang="en-US" sz="3000" b="1" dirty="0">
                <a:solidFill>
                  <a:schemeClr val="bg1"/>
                </a:solidFill>
              </a:rPr>
              <a:t>. </a:t>
            </a:r>
            <a:endParaRPr lang="en-US" sz="3000" b="1" dirty="0"/>
          </a:p>
        </p:txBody>
      </p:sp>
      <p:sp>
        <p:nvSpPr>
          <p:cNvPr id="9" name="Rectangle 8"/>
          <p:cNvSpPr/>
          <p:nvPr/>
        </p:nvSpPr>
        <p:spPr>
          <a:xfrm>
            <a:off x="600364" y="4324985"/>
            <a:ext cx="8349673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đền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9953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3" y="-4462"/>
            <a:ext cx="6230656" cy="36899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945" y="1"/>
            <a:ext cx="6059055" cy="36899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4" y="3694440"/>
            <a:ext cx="6132945" cy="33578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370" y="3793273"/>
            <a:ext cx="5900630" cy="32545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642182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40" y="12382"/>
            <a:ext cx="5931630" cy="68612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5504871" cy="615574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SGK </a:t>
            </a:r>
            <a:b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them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canh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tân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nay.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838200" y="1774825"/>
            <a:ext cx="10515600" cy="4351338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299" y="0"/>
            <a:ext cx="5923280" cy="6649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2867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09" y="501906"/>
            <a:ext cx="7579000" cy="5693530"/>
          </a:xfrm>
        </p:spPr>
      </p:pic>
    </p:spTree>
    <p:extLst>
      <p:ext uri="{BB962C8B-B14F-4D97-AF65-F5344CB8AC3E}">
        <p14:creationId xmlns:p14="http://schemas.microsoft.com/office/powerpoint/2010/main" val="1797407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" y="-395163"/>
            <a:ext cx="12478327" cy="7703815"/>
          </a:xfrm>
        </p:spPr>
      </p:pic>
      <p:sp>
        <p:nvSpPr>
          <p:cNvPr id="7" name="Rectangle 6"/>
          <p:cNvSpPr/>
          <p:nvPr/>
        </p:nvSpPr>
        <p:spPr>
          <a:xfrm>
            <a:off x="735291" y="84841"/>
            <a:ext cx="469510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b="1" u="sng" dirty="0" err="1">
                <a:solidFill>
                  <a:srgbClr val="FFFF00"/>
                </a:solidFill>
              </a:rPr>
              <a:t>Mục</a:t>
            </a:r>
            <a:r>
              <a:rPr lang="en-US" sz="5000" b="1" u="sng" dirty="0">
                <a:solidFill>
                  <a:srgbClr val="FFFF00"/>
                </a:solidFill>
              </a:rPr>
              <a:t> </a:t>
            </a:r>
            <a:r>
              <a:rPr lang="en-US" sz="5000" b="1" u="sng" dirty="0" err="1">
                <a:solidFill>
                  <a:srgbClr val="FFFF00"/>
                </a:solidFill>
              </a:rPr>
              <a:t>tiêu</a:t>
            </a:r>
            <a:r>
              <a:rPr lang="en-US" sz="5000" b="1" u="sng" dirty="0">
                <a:solidFill>
                  <a:schemeClr val="bg1"/>
                </a:solidFill>
              </a:rPr>
              <a:t>: </a:t>
            </a:r>
          </a:p>
          <a:p>
            <a:endParaRPr lang="en-US" sz="5000" b="1" u="sng" dirty="0">
              <a:solidFill>
                <a:schemeClr val="bg1"/>
              </a:solidFill>
            </a:endParaRPr>
          </a:p>
          <a:p>
            <a:endParaRPr lang="en-US" sz="5000" b="1" u="sng" dirty="0">
              <a:solidFill>
                <a:schemeClr val="bg1"/>
              </a:solidFill>
            </a:endParaRPr>
          </a:p>
          <a:p>
            <a:endParaRPr lang="en-US" sz="5000" b="1" u="sng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8637" y="1268978"/>
            <a:ext cx="93633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3000" b="1" dirty="0" err="1">
                <a:solidFill>
                  <a:schemeClr val="bg1"/>
                </a:solidFill>
              </a:rPr>
              <a:t>Biết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Trương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Định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là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tấm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gương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tiêu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biểu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của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phong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trào</a:t>
            </a:r>
            <a:r>
              <a:rPr lang="en-US" sz="3000" b="1" dirty="0">
                <a:solidFill>
                  <a:schemeClr val="bg1"/>
                </a:solidFill>
              </a:rPr>
              <a:t>  </a:t>
            </a:r>
            <a:r>
              <a:rPr lang="en-US" sz="3000" b="1" dirty="0" err="1">
                <a:solidFill>
                  <a:schemeClr val="bg1"/>
                </a:solidFill>
              </a:rPr>
              <a:t>chống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Thực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dân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Pháp</a:t>
            </a:r>
            <a:r>
              <a:rPr lang="en-US" sz="3000" b="1" dirty="0">
                <a:solidFill>
                  <a:schemeClr val="bg1"/>
                </a:solidFill>
              </a:rPr>
              <a:t> ở Nam </a:t>
            </a:r>
            <a:r>
              <a:rPr lang="en-US" sz="3000" b="1" dirty="0" err="1">
                <a:solidFill>
                  <a:schemeClr val="bg1"/>
                </a:solidFill>
              </a:rPr>
              <a:t>Kì</a:t>
            </a:r>
            <a:endParaRPr lang="en-US" sz="3000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8636" y="2366993"/>
            <a:ext cx="93633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000" b="1" dirty="0" err="1">
                <a:solidFill>
                  <a:schemeClr val="bg1"/>
                </a:solidFill>
              </a:rPr>
              <a:t>Biết</a:t>
            </a:r>
            <a:r>
              <a:rPr lang="en-US" sz="3000" b="1" dirty="0">
                <a:solidFill>
                  <a:schemeClr val="bg1"/>
                </a:solidFill>
              </a:rPr>
              <a:t> do </a:t>
            </a:r>
            <a:r>
              <a:rPr lang="en-US" sz="3000" b="1" dirty="0" err="1">
                <a:solidFill>
                  <a:schemeClr val="bg1"/>
                </a:solidFill>
              </a:rPr>
              <a:t>lòng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yêu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nước</a:t>
            </a:r>
            <a:r>
              <a:rPr lang="en-US" sz="3000" b="1" dirty="0">
                <a:solidFill>
                  <a:schemeClr val="bg1"/>
                </a:solidFill>
              </a:rPr>
              <a:t>, </a:t>
            </a:r>
            <a:r>
              <a:rPr lang="en-US" sz="3000" b="1" dirty="0" err="1">
                <a:solidFill>
                  <a:schemeClr val="bg1"/>
                </a:solidFill>
              </a:rPr>
              <a:t>Trương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Định</a:t>
            </a:r>
            <a:r>
              <a:rPr lang="en-US" sz="3000" b="1" dirty="0">
                <a:solidFill>
                  <a:schemeClr val="bg1"/>
                </a:solidFill>
              </a:rPr>
              <a:t>  </a:t>
            </a:r>
            <a:r>
              <a:rPr lang="en-US" sz="3000" b="1" dirty="0" err="1">
                <a:solidFill>
                  <a:schemeClr val="bg1"/>
                </a:solidFill>
              </a:rPr>
              <a:t>đã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không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tuầ</a:t>
            </a:r>
            <a:r>
              <a:rPr lang="vi-VN" sz="3000" b="1" dirty="0">
                <a:solidFill>
                  <a:schemeClr val="bg1"/>
                </a:solidFill>
              </a:rPr>
              <a:t>n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theo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lệnh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vua</a:t>
            </a:r>
            <a:r>
              <a:rPr lang="en-US" sz="3000" b="1" dirty="0">
                <a:solidFill>
                  <a:schemeClr val="bg1"/>
                </a:solidFill>
              </a:rPr>
              <a:t>, ở </a:t>
            </a:r>
            <a:r>
              <a:rPr lang="en-US" sz="3000" b="1" dirty="0" err="1">
                <a:solidFill>
                  <a:schemeClr val="bg1"/>
                </a:solidFill>
              </a:rPr>
              <a:t>lại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cùng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nhân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dân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chống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quân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Pháp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xâm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lược</a:t>
            </a:r>
            <a:endParaRPr lang="en-US" sz="3000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3354" y="3847930"/>
            <a:ext cx="928023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</a:rPr>
              <a:t>-   </a:t>
            </a:r>
            <a:r>
              <a:rPr lang="en-US" sz="3000" b="1" dirty="0" err="1">
                <a:solidFill>
                  <a:schemeClr val="bg1"/>
                </a:solidFill>
              </a:rPr>
              <a:t>Kể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lại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diễn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biến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câu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chuyện</a:t>
            </a:r>
            <a:r>
              <a:rPr lang="en-US" sz="3000" b="1" dirty="0">
                <a:solidFill>
                  <a:schemeClr val="bg1"/>
                </a:solidFill>
              </a:rPr>
              <a:t>, </a:t>
            </a:r>
            <a:r>
              <a:rPr lang="en-US" sz="3000" b="1" dirty="0" err="1">
                <a:solidFill>
                  <a:schemeClr val="bg1"/>
                </a:solidFill>
              </a:rPr>
              <a:t>tập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trung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thể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hiện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tâm</a:t>
            </a:r>
            <a:r>
              <a:rPr lang="vi-VN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trạng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Trương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Định</a:t>
            </a:r>
            <a:endParaRPr lang="en-US" sz="3000" b="1" dirty="0">
              <a:solidFill>
                <a:schemeClr val="bg1"/>
              </a:solidFill>
            </a:endParaRPr>
          </a:p>
          <a:p>
            <a:endParaRPr lang="en-US" sz="3000" b="1" dirty="0"/>
          </a:p>
        </p:txBody>
      </p:sp>
      <p:sp>
        <p:nvSpPr>
          <p:cNvPr id="11" name="Rectangle 10"/>
          <p:cNvSpPr/>
          <p:nvPr/>
        </p:nvSpPr>
        <p:spPr>
          <a:xfrm>
            <a:off x="393354" y="5001433"/>
            <a:ext cx="90239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-   </a:t>
            </a:r>
            <a:r>
              <a:rPr lang="en-US" sz="3000" b="1" dirty="0" err="1">
                <a:solidFill>
                  <a:schemeClr val="bg1"/>
                </a:solidFill>
              </a:rPr>
              <a:t>Biết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cảm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động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và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học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tập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tinh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thần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xả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thân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vì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nước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của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Trương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Định</a:t>
            </a:r>
            <a:endParaRPr lang="en-US" sz="3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1575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96800" cy="8536065"/>
          </a:xfrm>
        </p:spPr>
      </p:pic>
      <p:sp>
        <p:nvSpPr>
          <p:cNvPr id="7" name="Rectangle 6"/>
          <p:cNvSpPr/>
          <p:nvPr/>
        </p:nvSpPr>
        <p:spPr>
          <a:xfrm>
            <a:off x="2262909" y="365125"/>
            <a:ext cx="741679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Soái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endParaRPr lang="en-US" sz="3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5709" y="1126836"/>
            <a:ext cx="9833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endParaRPr lang="en-US" sz="3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5375" y="1965490"/>
            <a:ext cx="919433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5376" y="3148038"/>
            <a:ext cx="9194331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1/9/1858?	</a:t>
            </a:r>
          </a:p>
          <a:p>
            <a:pPr>
              <a:lnSpc>
                <a:spcPct val="150000"/>
              </a:lnSpc>
            </a:pP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ta?</a:t>
            </a:r>
          </a:p>
          <a:p>
            <a:pPr algn="just">
              <a:lnSpc>
                <a:spcPct val="150000"/>
              </a:lnSpc>
            </a:pP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vi-VN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Kể tên một số cuộc khởi nghĩa tiêu biểu của nhân dân Nam Kì?</a:t>
            </a:r>
            <a:endParaRPr lang="en-US" sz="30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6877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63" y="520122"/>
            <a:ext cx="10060455" cy="5659006"/>
          </a:xfrm>
        </p:spPr>
      </p:pic>
    </p:spTree>
    <p:extLst>
      <p:ext uri="{BB962C8B-B14F-4D97-AF65-F5344CB8AC3E}">
        <p14:creationId xmlns:p14="http://schemas.microsoft.com/office/powerpoint/2010/main" val="71987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029683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9392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96800" cy="8536065"/>
          </a:xfrm>
        </p:spPr>
      </p:pic>
      <p:sp>
        <p:nvSpPr>
          <p:cNvPr id="7" name="Rectangle 6"/>
          <p:cNvSpPr/>
          <p:nvPr/>
        </p:nvSpPr>
        <p:spPr>
          <a:xfrm>
            <a:off x="2262909" y="365125"/>
            <a:ext cx="741679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Soái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endParaRPr lang="en-US" sz="3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5709" y="1126836"/>
            <a:ext cx="9833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endParaRPr lang="en-US" sz="3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5376" y="1981258"/>
            <a:ext cx="9194331" cy="1394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ta?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5709" y="3645261"/>
            <a:ext cx="919433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dũng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30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0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30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0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0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30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Huân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8524833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Ảnh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99836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802</Words>
  <Application>Microsoft Office PowerPoint</Application>
  <PresentationFormat>Custom</PresentationFormat>
  <Paragraphs>54</Paragraphs>
  <Slides>29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PowerPoint Presentation</vt:lpstr>
      <vt:lpstr>Thứ ba ngày 24 tháng 8 năm 2021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Ảnh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Kết luận</vt:lpstr>
      <vt:lpstr>PowerPoint Presentation</vt:lpstr>
      <vt:lpstr>PowerPoint Presentation</vt:lpstr>
      <vt:lpstr>PowerPoint Presentation</vt:lpstr>
      <vt:lpstr>PowerPoint Presentation</vt:lpstr>
      <vt:lpstr>Dặn dò:  - Học thuộc ghi nhớ SGK  - Tìm hiểu them về Trương Định  - Chuẩn bị bài sau: Nguyễn Trường Tộ muốn canh tân Đất nước.  - Làm sơ đồ tóm tắt bài học bài hôm nay.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Thứ ba ngày 24 tháng 8 năm 2021</dc:title>
  <dc:creator>DELL</dc:creator>
  <cp:lastModifiedBy>Admin</cp:lastModifiedBy>
  <cp:revision>20</cp:revision>
  <dcterms:created xsi:type="dcterms:W3CDTF">2021-08-20T04:22:34Z</dcterms:created>
  <dcterms:modified xsi:type="dcterms:W3CDTF">2022-09-04T14:47:50Z</dcterms:modified>
</cp:coreProperties>
</file>