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93" r:id="rId2"/>
    <p:sldId id="295" r:id="rId3"/>
    <p:sldId id="281" r:id="rId4"/>
    <p:sldId id="277" r:id="rId5"/>
    <p:sldId id="273" r:id="rId6"/>
    <p:sldId id="296" r:id="rId7"/>
    <p:sldId id="271" r:id="rId8"/>
    <p:sldId id="278" r:id="rId9"/>
    <p:sldId id="270" r:id="rId10"/>
    <p:sldId id="297" r:id="rId11"/>
    <p:sldId id="259" r:id="rId12"/>
    <p:sldId id="260" r:id="rId13"/>
    <p:sldId id="262" r:id="rId14"/>
    <p:sldId id="279" r:id="rId15"/>
    <p:sldId id="294" r:id="rId16"/>
  </p:sldIdLst>
  <p:sldSz cx="9144000" cy="5143500" type="screen16x9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NI-Times" pitchFamily="2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NI-Times" pitchFamily="2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NI-Times" pitchFamily="2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NI-Times" pitchFamily="2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NI-Times" pitchFamily="2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NI-Times" pitchFamily="2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NI-Times" pitchFamily="2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NI-Times" pitchFamily="2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NI-Times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008000"/>
    <a:srgbClr val="9900FF"/>
    <a:srgbClr val="A50021"/>
    <a:srgbClr val="0000FF"/>
    <a:srgbClr val="66FFFF"/>
    <a:srgbClr val="FF00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45"/>
    <p:restoredTop sz="94660"/>
  </p:normalViewPr>
  <p:slideViewPr>
    <p:cSldViewPr snapToGrid="0" showGuides="1">
      <p:cViewPr>
        <p:scale>
          <a:sx n="95" d="100"/>
          <a:sy n="95" d="100"/>
        </p:scale>
        <p:origin x="-732" y="-15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wmf"/><Relationship Id="rId4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52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55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5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729FBFA-D143-4E58-B666-BE1FF19C547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68329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altLang="en-US" sz="1200" dirty="0">
                <a:latin typeface="Times New Roman" panose="02020603050405020304" pitchFamily="18" charset="0"/>
              </a:rPr>
              <a:t>5</a:t>
            </a:fld>
            <a:endParaRPr lang="en-US" altLang="en-US" sz="1200" dirty="0">
              <a:latin typeface="Times New Roman" panose="02020603050405020304" pitchFamily="18" charset="0"/>
            </a:endParaRPr>
          </a:p>
        </p:txBody>
      </p:sp>
      <p:sp>
        <p:nvSpPr>
          <p:cNvPr id="717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5293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2504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200150"/>
            <a:ext cx="4032504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0913C4-46CE-4554-9636-337D4240A21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hf sldNum="0" hdr="0" ftr="0" dt="0"/>
  <p:txStyles>
    <p:titleStyle>
      <a:lvl1pPr marL="0" lvl="0" indent="0" algn="ctr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685800" lvl="2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028700" lvl="3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371600" lvl="4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714500" lvl="5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057400" lvl="6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2400300" lvl="7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2743200" lvl="8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e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90 BACKGROUND ý tưởng | hình nền, hình ảnh, power poi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55"/>
            <a:ext cx="9144635" cy="51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s 1"/>
          <p:cNvSpPr/>
          <p:nvPr/>
        </p:nvSpPr>
        <p:spPr>
          <a:xfrm>
            <a:off x="1004094" y="1828562"/>
            <a:ext cx="7153910" cy="17532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5400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Mang Tre" panose="00000400000000000000" charset="0"/>
                <a:cs typeface="UVN Mang Tre" panose="00000400000000000000" charset="0"/>
              </a:rPr>
              <a:t>TOÁN 5</a:t>
            </a:r>
          </a:p>
          <a:p>
            <a:pPr algn="ctr"/>
            <a:r>
              <a:rPr lang="en-US" altLang="zh-CN" sz="5400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Mang Tre" panose="00000400000000000000" charset="0"/>
                <a:cs typeface="UVN Mang Tre" panose="00000400000000000000" charset="0"/>
              </a:rPr>
              <a:t>Thể tích hình lập phương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90 BACKGROUND ý tưởng | hình nền, hình ảnh, power poi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55"/>
            <a:ext cx="9144635" cy="51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s 1"/>
          <p:cNvSpPr/>
          <p:nvPr/>
        </p:nvSpPr>
        <p:spPr>
          <a:xfrm>
            <a:off x="2854167" y="1828562"/>
            <a:ext cx="3453765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5400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Mang Tre" panose="00000400000000000000" charset="0"/>
                <a:cs typeface="UVN Mang Tre" panose="00000400000000000000" charset="0"/>
              </a:rPr>
              <a:t>LUYỆN TẬP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06" name="Text Box 94"/>
          <p:cNvSpPr txBox="1">
            <a:spLocks noChangeArrowheads="1"/>
          </p:cNvSpPr>
          <p:nvPr/>
        </p:nvSpPr>
        <p:spPr bwMode="auto">
          <a:xfrm>
            <a:off x="76200" y="635000"/>
            <a:ext cx="805815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rgbClr val="2222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Viết số đo thích hợp v</a:t>
            </a:r>
            <a:r>
              <a:rPr lang="en-US" altLang="en-US" sz="3600" b="1" dirty="0">
                <a:solidFill>
                  <a:srgbClr val="22226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b="1" dirty="0">
                <a:solidFill>
                  <a:srgbClr val="2222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ô trống:</a:t>
            </a:r>
            <a:endParaRPr lang="en-US" altLang="en-US" sz="3600" b="1" dirty="0">
              <a:solidFill>
                <a:srgbClr val="22226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1268" name="Table 11267"/>
          <p:cNvGraphicFramePr/>
          <p:nvPr/>
        </p:nvGraphicFramePr>
        <p:xfrm>
          <a:off x="228600" y="1377950"/>
          <a:ext cx="8658225" cy="3492500"/>
        </p:xfrm>
        <a:graphic>
          <a:graphicData uri="http://schemas.openxmlformats.org/drawingml/2006/table">
            <a:tbl>
              <a:tblPr/>
              <a:tblGrid>
                <a:gridCol w="2755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716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11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509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985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lập phương</a:t>
                      </a:r>
                      <a:endParaRPr lang="en-US" sz="2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85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 d</a:t>
                      </a:r>
                      <a:r>
                        <a:rPr sz="2400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cạnh</a:t>
                      </a:r>
                      <a:endParaRPr lang="en-US" sz="2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1,5m</a:t>
                      </a: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85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 tích một mặt</a:t>
                      </a:r>
                      <a:endParaRPr lang="en-US" sz="2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36cm</a:t>
                      </a:r>
                      <a:r>
                        <a:rPr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85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 tích to</a:t>
                      </a:r>
                      <a:r>
                        <a:rPr sz="2400" dirty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phần</a:t>
                      </a:r>
                      <a:endParaRPr lang="en-US" sz="2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600dm</a:t>
                      </a:r>
                      <a:r>
                        <a:rPr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985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 tích</a:t>
                      </a:r>
                      <a:endParaRPr lang="en-US" sz="2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VNI-Times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endParaRPr 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64683" name="Object 171"/>
          <p:cNvGraphicFramePr>
            <a:graphicFrameLocks noChangeAspect="1"/>
          </p:cNvGraphicFramePr>
          <p:nvPr/>
        </p:nvGraphicFramePr>
        <p:xfrm>
          <a:off x="4691063" y="2093913"/>
          <a:ext cx="1009650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r:id="rId3" imgW="342900" imgH="393700" progId="Equation.3">
                  <p:embed/>
                </p:oleObj>
              </mc:Choice>
              <mc:Fallback>
                <p:oleObj r:id="rId3" imgW="342900" imgH="393700" progId="Equation.3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91063" y="2093913"/>
                        <a:ext cx="1009650" cy="6746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684" name="Text Box 172"/>
          <p:cNvSpPr txBox="1"/>
          <p:nvPr/>
        </p:nvSpPr>
        <p:spPr>
          <a:xfrm>
            <a:off x="3162300" y="2876550"/>
            <a:ext cx="1219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2,25m</a:t>
            </a:r>
            <a:r>
              <a:rPr lang="en-US" altLang="en-US" sz="2400" baseline="30000" dirty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dirty="0">
              <a:solidFill>
                <a:srgbClr val="CC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685" name="Text Box 173"/>
          <p:cNvSpPr txBox="1"/>
          <p:nvPr/>
        </p:nvSpPr>
        <p:spPr>
          <a:xfrm>
            <a:off x="3124200" y="3600450"/>
            <a:ext cx="1219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13,5m</a:t>
            </a:r>
            <a:r>
              <a:rPr lang="en-US" altLang="en-US" sz="2400" baseline="30000" dirty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dirty="0">
              <a:solidFill>
                <a:srgbClr val="CC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686" name="Text Box 174"/>
          <p:cNvSpPr txBox="1"/>
          <p:nvPr/>
        </p:nvSpPr>
        <p:spPr>
          <a:xfrm>
            <a:off x="2952750" y="4267200"/>
            <a:ext cx="1447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3,375m</a:t>
            </a:r>
            <a:r>
              <a:rPr lang="en-US" altLang="en-US" sz="2400" baseline="30000" dirty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2400" dirty="0">
              <a:solidFill>
                <a:srgbClr val="CC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4687" name="Object 175"/>
          <p:cNvGraphicFramePr>
            <a:graphicFrameLocks noChangeAspect="1"/>
          </p:cNvGraphicFramePr>
          <p:nvPr/>
        </p:nvGraphicFramePr>
        <p:xfrm>
          <a:off x="4724400" y="2798763"/>
          <a:ext cx="409575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r:id="rId5" imgW="228600" imgH="444500" progId="Equation.3">
                  <p:embed/>
                </p:oleObj>
              </mc:Choice>
              <mc:Fallback>
                <p:oleObj r:id="rId5" imgW="228600" imgH="444500" progId="Equation.3">
                  <p:embed/>
                  <p:pic>
                    <p:nvPicPr>
                      <p:cNvPr id="0" name="Picture 3078"/>
                      <p:cNvPicPr/>
                      <p:nvPr/>
                    </p:nvPicPr>
                    <p:blipFill>
                      <a:blip r:embed="rId6">
                        <a:clrChange>
                          <a:clrFrom>
                            <a:srgbClr val="000000"/>
                          </a:clrFrom>
                          <a:clrTo>
                            <a:srgbClr val="FF0066"/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4724400" y="2798763"/>
                        <a:ext cx="409575" cy="6746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688" name="Text Box 176"/>
          <p:cNvSpPr txBox="1"/>
          <p:nvPr/>
        </p:nvSpPr>
        <p:spPr>
          <a:xfrm>
            <a:off x="5143500" y="2838450"/>
            <a:ext cx="8191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en-US" altLang="en-US" sz="2400" baseline="30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dirty="0">
              <a:solidFill>
                <a:srgbClr val="FF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4689" name="Object 177"/>
          <p:cNvGraphicFramePr>
            <a:graphicFrameLocks noChangeAspect="1"/>
          </p:cNvGraphicFramePr>
          <p:nvPr/>
        </p:nvGraphicFramePr>
        <p:xfrm>
          <a:off x="4713288" y="3503613"/>
          <a:ext cx="373062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r:id="rId7" imgW="215900" imgH="444500" progId="Equation.3">
                  <p:embed/>
                </p:oleObj>
              </mc:Choice>
              <mc:Fallback>
                <p:oleObj r:id="rId7" imgW="215900" imgH="444500" progId="Equation.3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8">
                        <a:clrChange>
                          <a:clrFrom>
                            <a:srgbClr val="000000"/>
                          </a:clrFrom>
                          <a:clrTo>
                            <a:srgbClr val="FF0066"/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4713288" y="3503613"/>
                        <a:ext cx="373062" cy="6746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690" name="Object 178"/>
          <p:cNvGraphicFramePr>
            <a:graphicFrameLocks noChangeAspect="1"/>
          </p:cNvGraphicFramePr>
          <p:nvPr/>
        </p:nvGraphicFramePr>
        <p:xfrm>
          <a:off x="4719638" y="4227513"/>
          <a:ext cx="496887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r:id="rId9" imgW="317500" imgH="444500" progId="Equation.3">
                  <p:embed/>
                </p:oleObj>
              </mc:Choice>
              <mc:Fallback>
                <p:oleObj r:id="rId9" imgW="317500" imgH="444500" progId="Equation.3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10">
                        <a:clrChange>
                          <a:clrFrom>
                            <a:srgbClr val="000000"/>
                          </a:clrFrom>
                          <a:clrTo>
                            <a:srgbClr val="FF0066"/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4719638" y="4227513"/>
                        <a:ext cx="496887" cy="6746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691" name="Text Box 179"/>
          <p:cNvSpPr txBox="1"/>
          <p:nvPr/>
        </p:nvSpPr>
        <p:spPr>
          <a:xfrm>
            <a:off x="5105400" y="3600450"/>
            <a:ext cx="8191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en-US" altLang="en-US" sz="2400" baseline="30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dirty="0">
              <a:solidFill>
                <a:srgbClr val="FF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692" name="Text Box 180"/>
          <p:cNvSpPr txBox="1"/>
          <p:nvPr/>
        </p:nvSpPr>
        <p:spPr>
          <a:xfrm>
            <a:off x="5219700" y="4286250"/>
            <a:ext cx="8191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en-US" altLang="en-US" sz="2400" baseline="30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2400" dirty="0">
              <a:solidFill>
                <a:srgbClr val="FF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693" name="Text Box 181"/>
          <p:cNvSpPr txBox="1"/>
          <p:nvPr/>
        </p:nvSpPr>
        <p:spPr>
          <a:xfrm>
            <a:off x="6134100" y="2133600"/>
            <a:ext cx="1219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6cm</a:t>
            </a:r>
            <a:endParaRPr lang="en-US" altLang="en-US" sz="24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694" name="Text Box 182"/>
          <p:cNvSpPr txBox="1"/>
          <p:nvPr/>
        </p:nvSpPr>
        <p:spPr>
          <a:xfrm>
            <a:off x="6076950" y="3619500"/>
            <a:ext cx="1219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216cm</a:t>
            </a:r>
            <a:r>
              <a:rPr lang="en-US" altLang="en-US" sz="2400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695" name="Text Box 183"/>
          <p:cNvSpPr txBox="1"/>
          <p:nvPr/>
        </p:nvSpPr>
        <p:spPr>
          <a:xfrm>
            <a:off x="6096000" y="4248150"/>
            <a:ext cx="1219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216cm</a:t>
            </a:r>
            <a:r>
              <a:rPr lang="en-US" altLang="en-US" sz="2400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24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696" name="Text Box 184"/>
          <p:cNvSpPr txBox="1"/>
          <p:nvPr/>
        </p:nvSpPr>
        <p:spPr>
          <a:xfrm>
            <a:off x="7448550" y="4286250"/>
            <a:ext cx="1447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1000dm</a:t>
            </a:r>
            <a:r>
              <a:rPr lang="en-US" altLang="en-US" sz="2400" baseline="30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2400" dirty="0">
              <a:solidFill>
                <a:srgbClr val="CC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697" name="Text Box 185"/>
          <p:cNvSpPr txBox="1"/>
          <p:nvPr/>
        </p:nvSpPr>
        <p:spPr>
          <a:xfrm>
            <a:off x="7524750" y="2152650"/>
            <a:ext cx="1219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dm</a:t>
            </a:r>
            <a:endParaRPr lang="en-US" altLang="en-US" sz="2400" dirty="0">
              <a:solidFill>
                <a:srgbClr val="CC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698" name="Text Box 186"/>
          <p:cNvSpPr txBox="1"/>
          <p:nvPr/>
        </p:nvSpPr>
        <p:spPr>
          <a:xfrm>
            <a:off x="7505700" y="2857500"/>
            <a:ext cx="13525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dm</a:t>
            </a:r>
            <a:r>
              <a:rPr lang="en-US" altLang="en-US" sz="2400" baseline="30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dirty="0">
              <a:solidFill>
                <a:srgbClr val="CC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4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4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646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46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4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64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4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4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4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4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46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4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64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46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4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/>
                                        <p:tgtEl>
                                          <p:spTgt spid="64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46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4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decel="100000" fill="hold"/>
                                        <p:tgtEl>
                                          <p:spTgt spid="64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46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4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00" decel="100000" fill="hold"/>
                                        <p:tgtEl>
                                          <p:spTgt spid="64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46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4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900" decel="100000" fill="hold"/>
                                        <p:tgtEl>
                                          <p:spTgt spid="64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46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4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decel="100000" fill="hold"/>
                                        <p:tgtEl>
                                          <p:spTgt spid="64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800" decel="100000"/>
                                        <p:tgtEl>
                                          <p:spTgt spid="646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646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64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64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800" decel="100000"/>
                                        <p:tgtEl>
                                          <p:spTgt spid="646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646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64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64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800" decel="100000"/>
                                        <p:tgtEl>
                                          <p:spTgt spid="646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800" decel="100000" fill="hold"/>
                                        <p:tgtEl>
                                          <p:spTgt spid="646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64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64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646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646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64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64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64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64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64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64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646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646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64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64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606" grpId="0"/>
      <p:bldP spid="64684" grpId="0"/>
      <p:bldP spid="64685" grpId="0"/>
      <p:bldP spid="64686" grpId="0"/>
      <p:bldP spid="64688" grpId="0"/>
      <p:bldP spid="64691" grpId="0"/>
      <p:bldP spid="64692" grpId="0"/>
      <p:bldP spid="64693" grpId="0"/>
      <p:bldP spid="64694" grpId="0"/>
      <p:bldP spid="64695" grpId="0"/>
      <p:bldP spid="64696" grpId="0"/>
      <p:bldP spid="64697" grpId="0"/>
      <p:bldP spid="646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59" name="Text Box 23"/>
          <p:cNvSpPr txBox="1">
            <a:spLocks noChangeArrowheads="1"/>
          </p:cNvSpPr>
          <p:nvPr/>
        </p:nvSpPr>
        <p:spPr bwMode="auto">
          <a:xfrm>
            <a:off x="169863" y="-317"/>
            <a:ext cx="8802688" cy="20621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en-US" altLang="en-US" b="1" dirty="0">
                <a:solidFill>
                  <a:srgbClr val="2222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Một khối kim loại hình lập phương có cạnh l</a:t>
            </a:r>
            <a:r>
              <a:rPr lang="en-US" altLang="en-US" b="1" dirty="0">
                <a:solidFill>
                  <a:srgbClr val="22226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dirty="0">
                <a:solidFill>
                  <a:srgbClr val="2222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0,75m. Mỗi đề-xi-mét khối kim loại đó cân nặng 15kg. Hỏi khối kim loại đó cân nặng bao nhiêu ki-lô-gam?</a:t>
            </a:r>
            <a:endParaRPr lang="en-US" altLang="en-US" b="1" dirty="0">
              <a:solidFill>
                <a:srgbClr val="22226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5560" name="Text Box 24"/>
          <p:cNvSpPr txBox="1"/>
          <p:nvPr/>
        </p:nvSpPr>
        <p:spPr>
          <a:xfrm>
            <a:off x="3810000" y="1514158"/>
            <a:ext cx="161925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vi-VN" alt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altLang="en-US" sz="2800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g</a:t>
            </a:r>
            <a:r>
              <a:rPr lang="en-US" alt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  <a:endParaRPr lang="en-US" altLang="en-US" sz="2800" dirty="0">
              <a:solidFill>
                <a:srgbClr val="0099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5561" name="Text Box 25"/>
          <p:cNvSpPr txBox="1"/>
          <p:nvPr/>
        </p:nvSpPr>
        <p:spPr>
          <a:xfrm>
            <a:off x="2379663" y="2038033"/>
            <a:ext cx="5638800" cy="3232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Đổi:  0,75 m = 7,5 dm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tích cuả khối kim loại l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7,5 x 7,5 x 7,5 = 421,875 (dm</a:t>
            </a:r>
            <a:r>
              <a:rPr lang="en-US" altLang="en-US" sz="2400" baseline="30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 kim loại đó cân nặng: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15 x 412,875 = 6328,125 (kg)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altLang="en-US" sz="24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số:</a:t>
            </a:r>
            <a:r>
              <a:rPr lang="en-US" altLang="en-US" sz="2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6328,125 kg</a:t>
            </a:r>
            <a:endParaRPr lang="en-US" altLang="en-US" sz="2400" dirty="0">
              <a:solidFill>
                <a:srgbClr val="008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5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5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59" grpId="0"/>
      <p:bldP spid="65560" grpId="0"/>
      <p:bldP spid="655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20" name="Text Box 36"/>
          <p:cNvSpPr txBox="1">
            <a:spLocks noChangeArrowheads="1"/>
          </p:cNvSpPr>
          <p:nvPr/>
        </p:nvSpPr>
        <p:spPr bwMode="auto">
          <a:xfrm>
            <a:off x="238125" y="728663"/>
            <a:ext cx="8905875" cy="35401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b="1" dirty="0">
                <a:solidFill>
                  <a:srgbClr val="2222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Một hình hộp chữ nhật có chiều d</a:t>
            </a:r>
            <a:r>
              <a:rPr lang="en-US" altLang="en-US" b="1" dirty="0">
                <a:solidFill>
                  <a:srgbClr val="22226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dirty="0">
                <a:solidFill>
                  <a:srgbClr val="2222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8cm, chiều rộng 7cm v</a:t>
            </a:r>
            <a:r>
              <a:rPr lang="en-US" altLang="en-US" b="1" dirty="0">
                <a:solidFill>
                  <a:srgbClr val="22226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dirty="0">
                <a:solidFill>
                  <a:srgbClr val="2222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chiều cao 9cm. Một hình lập phương có cạnh bằng trung bình cộng của ba kích thước của hình hộp chữ nhật trên. Tính :                                                                                                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b="1" dirty="0">
                <a:solidFill>
                  <a:srgbClr val="2222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Thể tích hình hộp chữ nhật;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b="1" dirty="0">
                <a:solidFill>
                  <a:srgbClr val="2222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Thể tích hình lập phương.</a:t>
            </a:r>
            <a:endParaRPr lang="en-US" altLang="en-US" b="1" dirty="0">
              <a:solidFill>
                <a:srgbClr val="22226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7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7"/>
          <p:cNvSpPr txBox="1">
            <a:spLocks noChangeArrowheads="1"/>
          </p:cNvSpPr>
          <p:nvPr/>
        </p:nvSpPr>
        <p:spPr bwMode="auto">
          <a:xfrm>
            <a:off x="2098675" y="401638"/>
            <a:ext cx="6248400" cy="4894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vi-VN" altLang="en-US" sz="2400" dirty="0">
                <a:solidFill>
                  <a:srgbClr val="2222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altLang="en-US" sz="2400" dirty="0">
                <a:solidFill>
                  <a:srgbClr val="22226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2400" dirty="0">
                <a:solidFill>
                  <a:srgbClr val="2222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g</a:t>
            </a:r>
            <a:r>
              <a:rPr lang="en-US" altLang="en-US" sz="2400" dirty="0">
                <a:solidFill>
                  <a:srgbClr val="2222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 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Thể tích hình hộp chữ nhật l</a:t>
            </a: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8 x 7 x 9 = 504 (cm</a:t>
            </a:r>
            <a:r>
              <a:rPr lang="en-US" altLang="en-US" sz="2400" baseline="300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Cạnh của hình lập phương l</a:t>
            </a: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(8 + 7 + 9) : 3 = 8 (cm)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Thể tích của hình lập phương l</a:t>
            </a: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8 x 8 x 8 = 512 (cm</a:t>
            </a:r>
            <a:r>
              <a:rPr lang="en-US" altLang="en-US" sz="2400" baseline="300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altLang="en-US" sz="2400" i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số:</a:t>
            </a: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a) 504cm</a:t>
            </a:r>
            <a:r>
              <a:rPr lang="en-US" altLang="en-US" sz="2400" baseline="300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;</a:t>
            </a:r>
            <a:endParaRPr lang="vi-VN" altLang="en-US" sz="2400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512cm</a:t>
            </a:r>
            <a:r>
              <a:rPr lang="en-US" altLang="en-US" sz="2400" baseline="300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35" y="9525"/>
            <a:ext cx="9145270" cy="51428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506" y="1663427"/>
            <a:ext cx="5266988" cy="1473746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90 BACKGROUND ý tưởng | hình nền, hình ảnh, power poi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55"/>
            <a:ext cx="9144635" cy="51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s 1"/>
          <p:cNvSpPr/>
          <p:nvPr/>
        </p:nvSpPr>
        <p:spPr>
          <a:xfrm>
            <a:off x="2752249" y="1828562"/>
            <a:ext cx="365760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5400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Mang Tre" panose="00000400000000000000" charset="0"/>
                <a:cs typeface="UVN Mang Tre" panose="00000400000000000000" charset="0"/>
              </a:rPr>
              <a:t>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/>
          <p:nvPr/>
        </p:nvSpPr>
        <p:spPr>
          <a:xfrm>
            <a:off x="265113" y="161925"/>
            <a:ext cx="8494712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2626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Phát biểu quy tắc v</a:t>
            </a:r>
            <a:r>
              <a:rPr lang="en-US" altLang="en-US" sz="3600" b="1" dirty="0">
                <a:solidFill>
                  <a:srgbClr val="26267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b="1" dirty="0">
                <a:solidFill>
                  <a:srgbClr val="2626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viết công thức tính thể tích hình hộp chữ nhật</a:t>
            </a:r>
            <a:r>
              <a:rPr lang="vi-VN" altLang="en-US" sz="3600" b="1" dirty="0">
                <a:solidFill>
                  <a:srgbClr val="2626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600" b="1" dirty="0">
              <a:solidFill>
                <a:srgbClr val="26267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53" name="TextBox 6"/>
          <p:cNvSpPr txBox="1"/>
          <p:nvPr/>
        </p:nvSpPr>
        <p:spPr>
          <a:xfrm>
            <a:off x="166688" y="1603375"/>
            <a:ext cx="8780462" cy="1754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thể tích hình hộp chữ nhật ta lấy chiều d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nhân với chiều rộng rồi nhân với chiều cao (cùng một đơn vị đo)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59532" y="3781380"/>
            <a:ext cx="387477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 = a x b x 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/>
          <p:nvPr/>
        </p:nvSpPr>
        <p:spPr>
          <a:xfrm>
            <a:off x="238125" y="103188"/>
            <a:ext cx="8829675" cy="1754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Tính thể tích hình hộp chữ nhật có chiều d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15cm, chiều rộng 10cm v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chiều cao 12cm.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47" name="TextBox 4"/>
          <p:cNvSpPr txBox="1"/>
          <p:nvPr/>
        </p:nvSpPr>
        <p:spPr>
          <a:xfrm>
            <a:off x="1846263" y="2759075"/>
            <a:ext cx="6208712" cy="1754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3600" dirty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tích hình hộp chữ nhật l</a:t>
            </a:r>
            <a:r>
              <a:rPr lang="en-US" altLang="en-US" sz="3600" dirty="0">
                <a:solidFill>
                  <a:srgbClr val="66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dirty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3600" dirty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15 x 10 x 12 = 1800 (cm</a:t>
            </a:r>
            <a:r>
              <a:rPr lang="en-US" altLang="en-US" sz="3600" baseline="30000" dirty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 dirty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3600" dirty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Đáp số: 1800 cm</a:t>
            </a:r>
            <a:r>
              <a:rPr lang="en-US" altLang="en-US" sz="3600" baseline="30000" dirty="0">
                <a:solidFill>
                  <a:srgbClr val="66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3600" dirty="0">
              <a:solidFill>
                <a:srgbClr val="6699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48" name="TextBox 5"/>
          <p:cNvSpPr txBox="1"/>
          <p:nvPr/>
        </p:nvSpPr>
        <p:spPr>
          <a:xfrm>
            <a:off x="3924300" y="1712913"/>
            <a:ext cx="1697038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alt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giải</a:t>
            </a:r>
            <a:endParaRPr lang="en-US" altLang="en-U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4"/>
          <p:cNvSpPr>
            <a:spLocks noTextEdit="1"/>
          </p:cNvSpPr>
          <p:nvPr/>
        </p:nvSpPr>
        <p:spPr>
          <a:xfrm>
            <a:off x="2552700" y="2781300"/>
            <a:ext cx="4324350" cy="11271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normAutofit/>
          </a:bodyPr>
          <a:lstStyle/>
          <a:p>
            <a:pPr algn="ctr"/>
            <a:endParaRPr lang="en-US" sz="3600" b="1">
              <a:solidFill>
                <a:srgbClr val="FF0000"/>
              </a:solidFill>
              <a:effectLst>
                <a:outerShdw dist="53882" dir="2699999" algn="ctr" rotWithShape="0">
                  <a:srgbClr val="C0C0C0">
                    <a:alpha val="79999"/>
                  </a:srgbClr>
                </a:outerShdw>
              </a:effectLst>
              <a:latin typeface="VNI-Times" pitchFamily="2" charset="0"/>
              <a:ea typeface="VNI-Times" pitchFamily="2" charset="0"/>
            </a:endParaRPr>
          </a:p>
        </p:txBody>
      </p:sp>
      <p:sp>
        <p:nvSpPr>
          <p:cNvPr id="6147" name="WordArt 30"/>
          <p:cNvSpPr>
            <a:spLocks noTextEdit="1"/>
          </p:cNvSpPr>
          <p:nvPr/>
        </p:nvSpPr>
        <p:spPr>
          <a:xfrm>
            <a:off x="1352233" y="2057400"/>
            <a:ext cx="6724650" cy="1851025"/>
          </a:xfrm>
          <a:prstGeom prst="rect">
            <a:avLst/>
          </a:prstGeom>
        </p:spPr>
        <p:txBody>
          <a:bodyPr wrap="none" fromWordArt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115.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4000" b="1" dirty="0">
                <a:solidFill>
                  <a:srgbClr val="FF0000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4000" b="1" dirty="0">
                <a:solidFill>
                  <a:srgbClr val="FF0000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endParaRPr lang="en-US" sz="4000" b="1" dirty="0">
              <a:solidFill>
                <a:srgbClr val="FF0000"/>
              </a:solidFill>
              <a:effectLst>
                <a:outerShdw dist="53882" dir="2699999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48" name="WordArt 33"/>
          <p:cNvSpPr>
            <a:spLocks noTextEdit="1"/>
          </p:cNvSpPr>
          <p:nvPr/>
        </p:nvSpPr>
        <p:spPr>
          <a:xfrm>
            <a:off x="3914458" y="933450"/>
            <a:ext cx="1800225" cy="895350"/>
          </a:xfrm>
          <a:prstGeom prst="rect">
            <a:avLst/>
          </a:prstGeom>
        </p:spPr>
        <p:txBody>
          <a:bodyPr wrap="none" fromWordArt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90 BACKGROUND ý tưởng | hình nền, hình ảnh, power poi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55"/>
            <a:ext cx="9144635" cy="51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s 1"/>
          <p:cNvSpPr/>
          <p:nvPr/>
        </p:nvSpPr>
        <p:spPr>
          <a:xfrm>
            <a:off x="2848134" y="1828562"/>
            <a:ext cx="346583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5400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Mang Tre" panose="00000400000000000000" charset="0"/>
                <a:cs typeface="UVN Mang Tre" panose="00000400000000000000" charset="0"/>
              </a:rPr>
              <a:t>KHÁM PHÁ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9" name="Text Box 13"/>
          <p:cNvSpPr txBox="1"/>
          <p:nvPr/>
        </p:nvSpPr>
        <p:spPr>
          <a:xfrm>
            <a:off x="69850" y="-5715"/>
            <a:ext cx="2286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Ví dụ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173" name="Text Box 33"/>
          <p:cNvSpPr txBox="1"/>
          <p:nvPr/>
        </p:nvSpPr>
        <p:spPr>
          <a:xfrm rot="-5400000">
            <a:off x="569913" y="3572510"/>
            <a:ext cx="688975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en-US" altLang="en-US" sz="2000" dirty="0">
              <a:solidFill>
                <a:srgbClr val="0099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174" name="Text Box 34"/>
          <p:cNvSpPr txBox="1"/>
          <p:nvPr/>
        </p:nvSpPr>
        <p:spPr>
          <a:xfrm>
            <a:off x="1768475" y="4820285"/>
            <a:ext cx="688975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en-US" altLang="en-US" sz="2000" dirty="0">
              <a:solidFill>
                <a:srgbClr val="0099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175" name="Text Box 35"/>
          <p:cNvSpPr txBox="1"/>
          <p:nvPr/>
        </p:nvSpPr>
        <p:spPr>
          <a:xfrm rot="-2604745">
            <a:off x="3403600" y="4239260"/>
            <a:ext cx="688975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en-US" altLang="en-US" sz="2000" dirty="0">
              <a:solidFill>
                <a:srgbClr val="0099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0960" name="Text Box 64"/>
          <p:cNvSpPr txBox="1"/>
          <p:nvPr/>
        </p:nvSpPr>
        <p:spPr>
          <a:xfrm>
            <a:off x="0" y="540385"/>
            <a:ext cx="8596313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lang="vi-VN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 hộp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chiều d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3cm, chiều rộng 3cm v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chiều cao 3cm. Tính thể tích </a:t>
            </a:r>
            <a:r>
              <a:rPr lang="vi-VN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 hộp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đó.</a:t>
            </a:r>
            <a:endParaRPr lang="en-US" altLang="en-US" sz="24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0961" name="Text Box 65"/>
          <p:cNvSpPr txBox="1"/>
          <p:nvPr/>
        </p:nvSpPr>
        <p:spPr>
          <a:xfrm>
            <a:off x="5900738" y="2215198"/>
            <a:ext cx="2286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alt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iải 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0963" name="Text Box 67"/>
          <p:cNvSpPr txBox="1"/>
          <p:nvPr/>
        </p:nvSpPr>
        <p:spPr>
          <a:xfrm>
            <a:off x="4795838" y="2796223"/>
            <a:ext cx="437515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tích của khối hộp đó l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x3 x3 = 27 (cm3)</a:t>
            </a:r>
            <a:endParaRPr lang="vi-VN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 : 27 cm3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155700" y="1794510"/>
            <a:ext cx="2859088" cy="2971800"/>
            <a:chOff x="444" y="1920"/>
            <a:chExt cx="1692" cy="1872"/>
          </a:xfrm>
        </p:grpSpPr>
        <p:sp>
          <p:nvSpPr>
            <p:cNvPr id="8204" name="Rectangle 5"/>
            <p:cNvSpPr/>
            <p:nvPr/>
          </p:nvSpPr>
          <p:spPr>
            <a:xfrm>
              <a:off x="455" y="2496"/>
              <a:ext cx="1110" cy="1290"/>
            </a:xfrm>
            <a:prstGeom prst="rect">
              <a:avLst/>
            </a:prstGeom>
            <a:noFill/>
            <a:ln w="9525" cap="flat" cmpd="sng">
              <a:solidFill>
                <a:schemeClr val="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8205" name="Group 6"/>
            <p:cNvGrpSpPr/>
            <p:nvPr/>
          </p:nvGrpSpPr>
          <p:grpSpPr>
            <a:xfrm>
              <a:off x="468" y="1920"/>
              <a:ext cx="1668" cy="588"/>
              <a:chOff x="468" y="1920"/>
              <a:chExt cx="1668" cy="588"/>
            </a:xfrm>
          </p:grpSpPr>
          <p:sp>
            <p:nvSpPr>
              <p:cNvPr id="8213" name="Line 7"/>
              <p:cNvSpPr/>
              <p:nvPr/>
            </p:nvSpPr>
            <p:spPr>
              <a:xfrm flipV="1">
                <a:off x="1560" y="1932"/>
                <a:ext cx="576" cy="576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8214" name="Line 8"/>
              <p:cNvSpPr/>
              <p:nvPr/>
            </p:nvSpPr>
            <p:spPr>
              <a:xfrm>
                <a:off x="1032" y="1932"/>
                <a:ext cx="1080" cy="0"/>
              </a:xfrm>
              <a:prstGeom prst="line">
                <a:avLst/>
              </a:prstGeom>
              <a:ln w="9525" cap="flat" cmpd="sng">
                <a:solidFill>
                  <a:srgbClr val="33CCCC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8215" name="Line 9"/>
              <p:cNvSpPr/>
              <p:nvPr/>
            </p:nvSpPr>
            <p:spPr>
              <a:xfrm flipV="1">
                <a:off x="468" y="1920"/>
                <a:ext cx="576" cy="576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8206" name="Group 10"/>
            <p:cNvGrpSpPr/>
            <p:nvPr/>
          </p:nvGrpSpPr>
          <p:grpSpPr>
            <a:xfrm>
              <a:off x="444" y="1944"/>
              <a:ext cx="1668" cy="1848"/>
              <a:chOff x="444" y="1944"/>
              <a:chExt cx="1668" cy="1848"/>
            </a:xfrm>
          </p:grpSpPr>
          <p:sp>
            <p:nvSpPr>
              <p:cNvPr id="8210" name="Line 11"/>
              <p:cNvSpPr/>
              <p:nvPr/>
            </p:nvSpPr>
            <p:spPr>
              <a:xfrm flipV="1">
                <a:off x="1038" y="3208"/>
                <a:ext cx="1074" cy="11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8211" name="Line 12"/>
              <p:cNvSpPr/>
              <p:nvPr/>
            </p:nvSpPr>
            <p:spPr>
              <a:xfrm>
                <a:off x="1032" y="1944"/>
                <a:ext cx="0" cy="1272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8212" name="Line 13"/>
              <p:cNvSpPr/>
              <p:nvPr/>
            </p:nvSpPr>
            <p:spPr>
              <a:xfrm flipV="1">
                <a:off x="444" y="3216"/>
                <a:ext cx="588" cy="576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  <p:grpSp>
          <p:nvGrpSpPr>
            <p:cNvPr id="8207" name="Group 14"/>
            <p:cNvGrpSpPr/>
            <p:nvPr/>
          </p:nvGrpSpPr>
          <p:grpSpPr>
            <a:xfrm>
              <a:off x="1560" y="1944"/>
              <a:ext cx="564" cy="1836"/>
              <a:chOff x="1560" y="1944"/>
              <a:chExt cx="564" cy="1836"/>
            </a:xfrm>
          </p:grpSpPr>
          <p:sp>
            <p:nvSpPr>
              <p:cNvPr id="8208" name="Line 15"/>
              <p:cNvSpPr/>
              <p:nvPr/>
            </p:nvSpPr>
            <p:spPr>
              <a:xfrm flipV="1">
                <a:off x="1560" y="3204"/>
                <a:ext cx="564" cy="576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8209" name="Line 16"/>
              <p:cNvSpPr/>
              <p:nvPr/>
            </p:nvSpPr>
            <p:spPr>
              <a:xfrm>
                <a:off x="2124" y="1944"/>
                <a:ext cx="0" cy="126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  <p:transition spd="med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9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09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0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0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80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8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9" grpId="0"/>
      <p:bldP spid="7173" grpId="0"/>
      <p:bldP spid="7174" grpId="0"/>
      <p:bldP spid="7175" grpId="0"/>
      <p:bldP spid="80960" grpId="0"/>
      <p:bldP spid="80961" grpId="0"/>
      <p:bldP spid="809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57"/>
          <p:cNvGrpSpPr/>
          <p:nvPr/>
        </p:nvGrpSpPr>
        <p:grpSpPr>
          <a:xfrm>
            <a:off x="5418138" y="766763"/>
            <a:ext cx="2657475" cy="2886075"/>
            <a:chOff x="4848225" y="2209800"/>
            <a:chExt cx="2657475" cy="2886075"/>
          </a:xfrm>
        </p:grpSpPr>
        <p:grpSp>
          <p:nvGrpSpPr>
            <p:cNvPr id="9224" name="Group 58"/>
            <p:cNvGrpSpPr/>
            <p:nvPr/>
          </p:nvGrpSpPr>
          <p:grpSpPr>
            <a:xfrm>
              <a:off x="4876800" y="2209800"/>
              <a:ext cx="2628900" cy="2876550"/>
              <a:chOff x="1236" y="2052"/>
              <a:chExt cx="1656" cy="1812"/>
            </a:xfrm>
          </p:grpSpPr>
          <p:sp>
            <p:nvSpPr>
              <p:cNvPr id="9252" name="Line 43"/>
              <p:cNvSpPr/>
              <p:nvPr/>
            </p:nvSpPr>
            <p:spPr>
              <a:xfrm flipV="1">
                <a:off x="1818" y="3304"/>
                <a:ext cx="1074" cy="11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9253" name="Line 44"/>
              <p:cNvSpPr/>
              <p:nvPr/>
            </p:nvSpPr>
            <p:spPr>
              <a:xfrm>
                <a:off x="1788" y="2052"/>
                <a:ext cx="24" cy="126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9254" name="Line 45"/>
              <p:cNvSpPr/>
              <p:nvPr/>
            </p:nvSpPr>
            <p:spPr>
              <a:xfrm flipV="1">
                <a:off x="1236" y="3312"/>
                <a:ext cx="576" cy="552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  <p:sp>
          <p:nvSpPr>
            <p:cNvPr id="9225" name="Rectangle 23"/>
            <p:cNvSpPr/>
            <p:nvPr/>
          </p:nvSpPr>
          <p:spPr>
            <a:xfrm>
              <a:off x="5467350" y="248602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26" name="Rectangle 2"/>
            <p:cNvSpPr/>
            <p:nvPr/>
          </p:nvSpPr>
          <p:spPr>
            <a:xfrm>
              <a:off x="5467350" y="381952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27" name="Rectangle 3"/>
            <p:cNvSpPr/>
            <p:nvPr/>
          </p:nvSpPr>
          <p:spPr>
            <a:xfrm>
              <a:off x="5153025" y="412432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28" name="Rectangle 4"/>
            <p:cNvSpPr/>
            <p:nvPr/>
          </p:nvSpPr>
          <p:spPr>
            <a:xfrm>
              <a:off x="4848225" y="442912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29" name="Rectangle 5"/>
            <p:cNvSpPr/>
            <p:nvPr/>
          </p:nvSpPr>
          <p:spPr>
            <a:xfrm>
              <a:off x="6038850" y="381952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30" name="Rectangle 6"/>
            <p:cNvSpPr/>
            <p:nvPr/>
          </p:nvSpPr>
          <p:spPr>
            <a:xfrm>
              <a:off x="5734050" y="412432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31" name="Rectangle 7"/>
            <p:cNvSpPr/>
            <p:nvPr/>
          </p:nvSpPr>
          <p:spPr>
            <a:xfrm>
              <a:off x="5429250" y="442912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32" name="Rectangle 8"/>
            <p:cNvSpPr/>
            <p:nvPr/>
          </p:nvSpPr>
          <p:spPr>
            <a:xfrm>
              <a:off x="6619875" y="381952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endParaRPr lang="en-US" altLang="en-US" sz="1600" dirty="0">
                <a:latin typeface=".VnArial" pitchFamily="34" charset="0"/>
              </a:endParaRPr>
            </a:p>
          </p:txBody>
        </p:sp>
        <p:sp>
          <p:nvSpPr>
            <p:cNvPr id="9233" name="Rectangle 9"/>
            <p:cNvSpPr/>
            <p:nvPr/>
          </p:nvSpPr>
          <p:spPr>
            <a:xfrm>
              <a:off x="6315075" y="412432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34" name="Rectangle 10"/>
            <p:cNvSpPr/>
            <p:nvPr/>
          </p:nvSpPr>
          <p:spPr>
            <a:xfrm>
              <a:off x="6010275" y="442912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35" name="Rectangle 14"/>
            <p:cNvSpPr/>
            <p:nvPr/>
          </p:nvSpPr>
          <p:spPr>
            <a:xfrm>
              <a:off x="5467350" y="315277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36" name="Rectangle 15"/>
            <p:cNvSpPr/>
            <p:nvPr/>
          </p:nvSpPr>
          <p:spPr>
            <a:xfrm>
              <a:off x="5153025" y="345757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37" name="Rectangle 16"/>
            <p:cNvSpPr/>
            <p:nvPr/>
          </p:nvSpPr>
          <p:spPr>
            <a:xfrm>
              <a:off x="4848225" y="376237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38" name="Rectangle 17"/>
            <p:cNvSpPr/>
            <p:nvPr/>
          </p:nvSpPr>
          <p:spPr>
            <a:xfrm>
              <a:off x="6038850" y="315277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39" name="Rectangle 18"/>
            <p:cNvSpPr/>
            <p:nvPr/>
          </p:nvSpPr>
          <p:spPr>
            <a:xfrm>
              <a:off x="5734050" y="345757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40" name="Rectangle 19"/>
            <p:cNvSpPr/>
            <p:nvPr/>
          </p:nvSpPr>
          <p:spPr>
            <a:xfrm>
              <a:off x="5429250" y="376237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41" name="Rectangle 20"/>
            <p:cNvSpPr/>
            <p:nvPr/>
          </p:nvSpPr>
          <p:spPr>
            <a:xfrm>
              <a:off x="6619875" y="315277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endParaRPr lang="en-US" altLang="en-US" sz="1600" dirty="0">
                <a:latin typeface=".VnArial" pitchFamily="34" charset="0"/>
              </a:endParaRPr>
            </a:p>
          </p:txBody>
        </p:sp>
        <p:sp>
          <p:nvSpPr>
            <p:cNvPr id="9242" name="Rectangle 21"/>
            <p:cNvSpPr/>
            <p:nvPr/>
          </p:nvSpPr>
          <p:spPr>
            <a:xfrm>
              <a:off x="6315075" y="345757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43" name="Rectangle 22"/>
            <p:cNvSpPr/>
            <p:nvPr/>
          </p:nvSpPr>
          <p:spPr>
            <a:xfrm>
              <a:off x="6010275" y="376237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44" name="Rectangle 24"/>
            <p:cNvSpPr/>
            <p:nvPr/>
          </p:nvSpPr>
          <p:spPr>
            <a:xfrm>
              <a:off x="5153025" y="279082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45" name="Rectangle 25"/>
            <p:cNvSpPr/>
            <p:nvPr/>
          </p:nvSpPr>
          <p:spPr>
            <a:xfrm>
              <a:off x="4848225" y="309562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46" name="Rectangle 26"/>
            <p:cNvSpPr/>
            <p:nvPr/>
          </p:nvSpPr>
          <p:spPr>
            <a:xfrm>
              <a:off x="6038850" y="248602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47" name="Rectangle 27"/>
            <p:cNvSpPr/>
            <p:nvPr/>
          </p:nvSpPr>
          <p:spPr>
            <a:xfrm>
              <a:off x="5734050" y="279082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48" name="Rectangle 28"/>
            <p:cNvSpPr/>
            <p:nvPr/>
          </p:nvSpPr>
          <p:spPr>
            <a:xfrm>
              <a:off x="5429250" y="309562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49" name="Rectangle 29"/>
            <p:cNvSpPr/>
            <p:nvPr/>
          </p:nvSpPr>
          <p:spPr>
            <a:xfrm>
              <a:off x="6619875" y="248602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endParaRPr lang="en-US" altLang="en-US" sz="1600" dirty="0">
                <a:latin typeface=".VnArial" pitchFamily="34" charset="0"/>
              </a:endParaRPr>
            </a:p>
          </p:txBody>
        </p:sp>
        <p:sp>
          <p:nvSpPr>
            <p:cNvPr id="9250" name="Rectangle 30"/>
            <p:cNvSpPr/>
            <p:nvPr/>
          </p:nvSpPr>
          <p:spPr>
            <a:xfrm>
              <a:off x="6315075" y="2790825"/>
              <a:ext cx="587375" cy="666750"/>
            </a:xfrm>
            <a:prstGeom prst="rect">
              <a:avLst/>
            </a:prstGeom>
            <a:solidFill>
              <a:schemeClr val="accent1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  <p:sp>
          <p:nvSpPr>
            <p:cNvPr id="9251" name="Rectangle 31"/>
            <p:cNvSpPr/>
            <p:nvPr/>
          </p:nvSpPr>
          <p:spPr>
            <a:xfrm>
              <a:off x="6010275" y="3095625"/>
              <a:ext cx="587375" cy="666750"/>
            </a:xfrm>
            <a:prstGeom prst="rect">
              <a:avLst/>
            </a:prstGeom>
            <a:solidFill>
              <a:schemeClr val="accent2"/>
            </a:soli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TopRight">
                <a:rot lat="0" lon="0" rev="0"/>
              </a:camera>
              <a:lightRig rig="legacyFlat3" dir="b"/>
            </a:scene3d>
            <a:sp3d extrusionH="8239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/>
            </a:p>
          </p:txBody>
        </p:sp>
      </p:grpSp>
      <p:sp>
        <p:nvSpPr>
          <p:cNvPr id="34" name="Rectangle 49"/>
          <p:cNvSpPr/>
          <p:nvPr/>
        </p:nvSpPr>
        <p:spPr>
          <a:xfrm>
            <a:off x="2354263" y="2814638"/>
            <a:ext cx="666750" cy="666750"/>
          </a:xfrm>
          <a:prstGeom prst="rect">
            <a:avLst/>
          </a:prstGeom>
          <a:solidFill>
            <a:schemeClr val="accent2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8239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endParaRPr lang="en-US" altLang="en-US" sz="1400" b="1" baseline="30000" dirty="0">
              <a:solidFill>
                <a:schemeClr val="hlink"/>
              </a:solidFill>
              <a:latin typeface=".VnArial" pitchFamily="34" charset="0"/>
            </a:endParaRPr>
          </a:p>
        </p:txBody>
      </p:sp>
      <p:sp>
        <p:nvSpPr>
          <p:cNvPr id="36" name="Text Box 63"/>
          <p:cNvSpPr txBox="1"/>
          <p:nvPr/>
        </p:nvSpPr>
        <p:spPr>
          <a:xfrm>
            <a:off x="2414588" y="3643313"/>
            <a:ext cx="6858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000" dirty="0">
                <a:solidFill>
                  <a:schemeClr val="tx2"/>
                </a:solidFill>
              </a:rPr>
              <a:t>1cm</a:t>
            </a:r>
          </a:p>
        </p:txBody>
      </p:sp>
      <p:sp>
        <p:nvSpPr>
          <p:cNvPr id="37" name="Text Box 68"/>
          <p:cNvSpPr txBox="1"/>
          <p:nvPr/>
        </p:nvSpPr>
        <p:spPr>
          <a:xfrm>
            <a:off x="2338388" y="2922588"/>
            <a:ext cx="8382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000" dirty="0">
                <a:solidFill>
                  <a:schemeClr val="bg1"/>
                </a:solidFill>
              </a:rPr>
              <a:t>1cm</a:t>
            </a:r>
            <a:r>
              <a:rPr lang="en-US" altLang="en-US" sz="2000" baseline="30000" dirty="0">
                <a:solidFill>
                  <a:schemeClr val="bg1"/>
                </a:solidFill>
              </a:rPr>
              <a:t>3</a:t>
            </a:r>
            <a:endParaRPr lang="en-US" alt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11" name="Rectangle 39"/>
          <p:cNvSpPr/>
          <p:nvPr/>
        </p:nvSpPr>
        <p:spPr>
          <a:xfrm>
            <a:off x="2219325" y="1760220"/>
            <a:ext cx="2781300" cy="571500"/>
          </a:xfrm>
          <a:prstGeom prst="rect">
            <a:avLst/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 a x a x a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6338888" y="1296670"/>
            <a:ext cx="2686050" cy="2971800"/>
            <a:chOff x="444" y="1920"/>
            <a:chExt cx="1692" cy="1872"/>
          </a:xfrm>
        </p:grpSpPr>
        <p:sp>
          <p:nvSpPr>
            <p:cNvPr id="10253" name="Rectangle 5"/>
            <p:cNvSpPr/>
            <p:nvPr/>
          </p:nvSpPr>
          <p:spPr>
            <a:xfrm>
              <a:off x="455" y="2496"/>
              <a:ext cx="1110" cy="1290"/>
            </a:xfrm>
            <a:prstGeom prst="rect">
              <a:avLst/>
            </a:prstGeom>
            <a:noFill/>
            <a:ln w="9525" cap="flat" cmpd="sng">
              <a:solidFill>
                <a:schemeClr val="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10254" name="Group 6"/>
            <p:cNvGrpSpPr/>
            <p:nvPr/>
          </p:nvGrpSpPr>
          <p:grpSpPr>
            <a:xfrm>
              <a:off x="468" y="1920"/>
              <a:ext cx="1668" cy="588"/>
              <a:chOff x="468" y="1920"/>
              <a:chExt cx="1668" cy="588"/>
            </a:xfrm>
          </p:grpSpPr>
          <p:sp>
            <p:nvSpPr>
              <p:cNvPr id="10262" name="Line 7"/>
              <p:cNvSpPr/>
              <p:nvPr/>
            </p:nvSpPr>
            <p:spPr>
              <a:xfrm flipV="1">
                <a:off x="1560" y="1932"/>
                <a:ext cx="576" cy="576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263" name="Line 8"/>
              <p:cNvSpPr/>
              <p:nvPr/>
            </p:nvSpPr>
            <p:spPr>
              <a:xfrm>
                <a:off x="1032" y="1932"/>
                <a:ext cx="1080" cy="0"/>
              </a:xfrm>
              <a:prstGeom prst="line">
                <a:avLst/>
              </a:prstGeom>
              <a:ln w="9525" cap="flat" cmpd="sng">
                <a:solidFill>
                  <a:srgbClr val="33CCCC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264" name="Line 9"/>
              <p:cNvSpPr/>
              <p:nvPr/>
            </p:nvSpPr>
            <p:spPr>
              <a:xfrm flipV="1">
                <a:off x="468" y="1920"/>
                <a:ext cx="576" cy="576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0255" name="Group 10"/>
            <p:cNvGrpSpPr/>
            <p:nvPr/>
          </p:nvGrpSpPr>
          <p:grpSpPr>
            <a:xfrm>
              <a:off x="444" y="1944"/>
              <a:ext cx="1668" cy="1848"/>
              <a:chOff x="444" y="1944"/>
              <a:chExt cx="1668" cy="1848"/>
            </a:xfrm>
          </p:grpSpPr>
          <p:sp>
            <p:nvSpPr>
              <p:cNvPr id="10259" name="Line 11"/>
              <p:cNvSpPr/>
              <p:nvPr/>
            </p:nvSpPr>
            <p:spPr>
              <a:xfrm flipV="1">
                <a:off x="1038" y="3208"/>
                <a:ext cx="1074" cy="11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0260" name="Line 12"/>
              <p:cNvSpPr/>
              <p:nvPr/>
            </p:nvSpPr>
            <p:spPr>
              <a:xfrm>
                <a:off x="1032" y="1944"/>
                <a:ext cx="0" cy="1272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0261" name="Line 13"/>
              <p:cNvSpPr/>
              <p:nvPr/>
            </p:nvSpPr>
            <p:spPr>
              <a:xfrm flipV="1">
                <a:off x="444" y="3216"/>
                <a:ext cx="588" cy="576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  <p:grpSp>
          <p:nvGrpSpPr>
            <p:cNvPr id="10256" name="Group 14"/>
            <p:cNvGrpSpPr/>
            <p:nvPr/>
          </p:nvGrpSpPr>
          <p:grpSpPr>
            <a:xfrm>
              <a:off x="1560" y="1944"/>
              <a:ext cx="564" cy="1836"/>
              <a:chOff x="1560" y="1944"/>
              <a:chExt cx="564" cy="1836"/>
            </a:xfrm>
          </p:grpSpPr>
          <p:sp>
            <p:nvSpPr>
              <p:cNvPr id="10257" name="Line 15"/>
              <p:cNvSpPr/>
              <p:nvPr/>
            </p:nvSpPr>
            <p:spPr>
              <a:xfrm flipV="1">
                <a:off x="1560" y="3204"/>
                <a:ext cx="564" cy="576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258" name="Line 16"/>
              <p:cNvSpPr/>
              <p:nvPr/>
            </p:nvSpPr>
            <p:spPr>
              <a:xfrm>
                <a:off x="2124" y="1944"/>
                <a:ext cx="0" cy="1260"/>
              </a:xfrm>
              <a:prstGeom prst="line">
                <a:avLst/>
              </a:prstGeom>
              <a:ln w="9525" cap="flat" cmpd="sng">
                <a:solidFill>
                  <a:schemeClr val="hlink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79905" name="Text Box 33"/>
          <p:cNvSpPr txBox="1"/>
          <p:nvPr/>
        </p:nvSpPr>
        <p:spPr>
          <a:xfrm>
            <a:off x="0" y="-317"/>
            <a:ext cx="9144000" cy="9540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Muốn tính thể tích hình lập phương ta lấy cạnh nhân với  cạnh rồi nhân với cạnh.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9906" name="Text Box 34"/>
          <p:cNvSpPr txBox="1"/>
          <p:nvPr/>
        </p:nvSpPr>
        <p:spPr>
          <a:xfrm>
            <a:off x="165100" y="991870"/>
            <a:ext cx="721677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lập phương có cạnh a thì thể tích V l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9908" name="Text Box 36"/>
          <p:cNvSpPr txBox="1"/>
          <p:nvPr/>
        </p:nvSpPr>
        <p:spPr>
          <a:xfrm>
            <a:off x="5984875" y="2898458"/>
            <a:ext cx="285750" cy="5207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9909" name="Text Box 37"/>
          <p:cNvSpPr txBox="1"/>
          <p:nvPr/>
        </p:nvSpPr>
        <p:spPr>
          <a:xfrm>
            <a:off x="8477250" y="3785870"/>
            <a:ext cx="2857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9910" name="Text Box 38"/>
          <p:cNvSpPr txBox="1"/>
          <p:nvPr/>
        </p:nvSpPr>
        <p:spPr>
          <a:xfrm>
            <a:off x="7767638" y="785495"/>
            <a:ext cx="2857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9912" name="Text Box 40"/>
          <p:cNvSpPr txBox="1"/>
          <p:nvPr/>
        </p:nvSpPr>
        <p:spPr>
          <a:xfrm>
            <a:off x="461963" y="2522220"/>
            <a:ext cx="6296025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thể tích hình lập phương có cạnh l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4m.</a:t>
            </a:r>
            <a:endParaRPr lang="en-US" altLang="en-US" sz="24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9913" name="Text Box 41"/>
          <p:cNvSpPr txBox="1"/>
          <p:nvPr/>
        </p:nvSpPr>
        <p:spPr>
          <a:xfrm>
            <a:off x="987425" y="2934970"/>
            <a:ext cx="4438650" cy="21224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vi-VN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altLang="en-US" sz="24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g</a:t>
            </a:r>
            <a:r>
              <a:rPr lang="en-US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ải</a:t>
            </a:r>
          </a:p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tích hình lập phương </a:t>
            </a:r>
            <a:r>
              <a:rPr lang="vi-VN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en-US" sz="24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x 4 x 4 = 64 (m</a:t>
            </a:r>
            <a:r>
              <a:rPr lang="en-US" altLang="en-US" sz="2400" baseline="30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</a:t>
            </a:r>
            <a:r>
              <a:rPr lang="en-US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64 m</a:t>
            </a:r>
            <a:r>
              <a:rPr lang="en-US" altLang="en-US" sz="2400" baseline="30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2400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99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99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99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9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79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79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99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99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99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99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799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799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799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79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79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79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399"/>
                            </p:stCondLst>
                            <p:childTnLst>
                              <p:par>
                                <p:cTn id="43" presetID="35" presetClass="emph" presetSubtype="0" repeatCount="1000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79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9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9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9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79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911" grpId="0" build="allAtOnce" animBg="1"/>
      <p:bldP spid="79905" grpId="0"/>
      <p:bldP spid="79906" grpId="0"/>
      <p:bldP spid="79908" grpId="0"/>
      <p:bldP spid="79909" grpId="0"/>
      <p:bldP spid="79910" grpId="0"/>
      <p:bldP spid="79912" grpId="0"/>
      <p:bldP spid="79913" grpId="0"/>
    </p:bldLst>
  </p:timing>
</p:sld>
</file>

<file path=ppt/theme/theme1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553</Words>
  <Application>Microsoft Office PowerPoint</Application>
  <PresentationFormat>On-screen Show (16:9)</PresentationFormat>
  <Paragraphs>87</Paragraphs>
  <Slides>15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1_Default Design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CIT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 CIT</dc:creator>
  <cp:lastModifiedBy>Admin</cp:lastModifiedBy>
  <cp:revision>107</cp:revision>
  <dcterms:created xsi:type="dcterms:W3CDTF">2002-01-30T01:19:06Z</dcterms:created>
  <dcterms:modified xsi:type="dcterms:W3CDTF">2023-02-23T14:17:39Z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35402E01AEA4495EAE6F73B1D7F1B3E4</vt:lpwstr>
  </property>
  <property fmtid="{D5CDD505-2E9C-101B-9397-08002B2CF9AE}" pid="3" name="KSOProductBuildVer">
    <vt:lpwstr>1033-11.2.0.11440</vt:lpwstr>
  </property>
</Properties>
</file>