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70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74" r:id="rId24"/>
    <p:sldId id="275" r:id="rId25"/>
    <p:sldId id="277" r:id="rId26"/>
    <p:sldId id="278" r:id="rId27"/>
    <p:sldId id="279" r:id="rId28"/>
    <p:sldId id="280" r:id="rId29"/>
  </p:sldIdLst>
  <p:sldSz cx="9144000" cy="5143500" type="screen16x9"/>
  <p:notesSz cx="6858000" cy="9144000"/>
  <p:defaultTextStyle>
    <a:defPPr>
      <a:defRPr lang="en-US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71AA"/>
    <a:srgbClr val="5DE9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648" autoAdjust="0"/>
  </p:normalViewPr>
  <p:slideViewPr>
    <p:cSldViewPr>
      <p:cViewPr>
        <p:scale>
          <a:sx n="102" d="100"/>
          <a:sy n="102" d="100"/>
        </p:scale>
        <p:origin x="-444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A7998-A268-43C4-BF89-93FE2AB04C0E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A9D70-1029-4227-B981-29ADF2729C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8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chữ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tìm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mật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A9D70-1029-4227-B981-29ADF2729C6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03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A9D70-1029-4227-B981-29ADF2729C6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7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Cho </a:t>
            </a:r>
            <a:r>
              <a:rPr lang="en-US" dirty="0" err="1" smtClean="0"/>
              <a:t>hs</a:t>
            </a:r>
            <a:r>
              <a:rPr lang="en-US" dirty="0" smtClean="0"/>
              <a:t> </a:t>
            </a:r>
            <a:r>
              <a:rPr lang="en-US" dirty="0" err="1" smtClean="0"/>
              <a:t>đưa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xong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enter, </a:t>
            </a:r>
            <a:r>
              <a:rPr lang="en-US" baseline="0" dirty="0" err="1" smtClean="0"/>
              <a:t>xem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đúng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A9D70-1029-4227-B981-29ADF2729C6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7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9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507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706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13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295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1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1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99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88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929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33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975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625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621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3336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3226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5049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967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829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3534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797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651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925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8376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01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335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560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4638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2930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883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9890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6006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38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8399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798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212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9014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872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067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4826E7-AF39-4B13-BF98-E623110D2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C6211B1-A567-4E74-8756-A7AACC118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D910D3-8772-416D-A29C-1B77031D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E90DEE-BF93-4E2D-92C6-598784312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DD32F1-2712-4E7F-88B7-EF8E4F16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17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B6562F-4914-4AED-B32F-8ED66EF0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45F97C-C177-4DEA-A0C7-7064D0783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9920EE5-9FC5-4892-BF21-E6A695F35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19EB51A-3F72-419F-843A-D6C0423AF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A3B834-0E0F-4D05-BB5A-28E52BC3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218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091F5D-D4AA-4F73-92E6-4ABF0DC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220014C-8345-416C-8D56-FB2B48969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5EFBF07-65E6-484B-BDC5-180BF9390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A4EFF6B-2B9B-4045-A011-E92321EFB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10A07E-868E-4F5A-AB01-59B6A2769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6579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D6DBDA-3812-444A-B70F-06E1D4CEC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0A391E7-AC72-497E-A9DD-6CA7AC8FD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CD34EF-68C8-486B-B46B-9B704A026D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058A7BB-80B9-45B9-8B2A-8D5CA27C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5ECAFCC-25C7-42FC-98C2-EDC11894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B87CA6-5FC9-43FD-884D-3B9067D7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9004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997258-D923-49A4-BCB8-86800A5D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763E696-8378-4449-A340-55D05CB76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1B5099-EA01-4678-BF41-CEC64A21C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EE1A7B2-4F29-4F40-BD01-106A1D22B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1098351-0136-4E59-A271-3F7AC30AC1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C4CEF2D-4BF7-4A69-AC48-A086A439F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900E981-C6C7-4CA7-9727-BAC27F24E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36E3A639-D128-456E-AFFB-2F3F24368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9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922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596F2C-B158-43B5-9C21-549FA9EBD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F8A75B6-1093-4B83-A120-CB5D372D0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69A1636-0E03-461C-86E1-ACA361AE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173A85B-9D18-40B4-995B-529299CF7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6535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4AF1590-1BE7-4EE6-8678-6DA9F09B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91B33F8-7E37-412D-A10B-04353C81D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4B5CF0B-9A27-4D3F-BEF4-5B1FB1879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6191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A30F68-029F-4F5C-A094-F26F2311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764BEB-AD39-4CA9-B855-F75E016C8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358554-6D02-4637-815A-8BF38C8A54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6A9515-0012-4CFB-BB31-780FDAB9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42AD2F3-474E-4878-9E95-479F51FAB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A14161F-6EAC-4133-ADBC-537BBD8C3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3336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B599EA-3BD4-4FC4-AB1D-4FB4D1646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987EB16-0937-4373-8C56-F42A8D0C0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4445C1-8166-40AC-BB58-0596441F4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5FDEA2E-CD2E-4232-AA35-9A2598385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115C09F-536D-450C-BC71-60D4D2B87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5B9392-BB79-4283-96AE-916BB6F2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7546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5A4C55-D89C-4A7E-AFC2-45C3AA2B1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764C444-6F6B-45E7-AEC9-0A15B15AFA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04587B-F718-4D7D-A631-F4D3FCCF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F5FFC70-55A3-4C9F-A9B1-F2FE147D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F91F72-0232-4300-A40B-F9B01CB0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788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F449F87-83CF-4313-8D1B-F3F59759B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57617A9-7D00-4C21-BC1D-74BD907D9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F45DE6C-242E-48A0-AB09-5FAD3BF4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CAAE92D-61B8-4CFC-B70B-C975DF27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C3A4797-FE24-490E-88FB-52CA385E3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79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24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20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7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8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D792C-F474-4E50-A11A-CB442004EE91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E959A-2965-46D3-BB3A-81CF132F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486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8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7" indent="-342857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0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4" indent="-228570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4" tIns="34289" rIns="68574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4" tIns="34289" rIns="68574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401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93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28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7" indent="-342857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0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4" indent="-228570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D792C-F474-4E50-A11A-CB442004EE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E959A-2965-46D3-BB3A-81CF132FEBDE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55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28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7" indent="-342857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0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4" indent="-228570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5" indent="-228570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E98CE19-4582-4410-AB6B-CEAC80AD8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EC8540-BAB7-4884-8E64-26DFAC586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E63674F-496D-4B49-9F02-F149AFB7B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E9CD933F-DB83-42DE-AA03-D5EF6BC86FF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EDBF98-2AD8-476E-A013-57C706466A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1BE7A0C-6226-4B69-B249-2360E65B6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DF3C2EF-5DB9-4B79-9341-799FBB21EAB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1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20.xml"/><Relationship Id="rId5" Type="http://schemas.openxmlformats.org/officeDocument/2006/relationships/image" Target="../media/image47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18" Type="http://schemas.openxmlformats.org/officeDocument/2006/relationships/image" Target="../media/image61.gi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51.png"/><Relationship Id="rId12" Type="http://schemas.openxmlformats.org/officeDocument/2006/relationships/image" Target="../media/image55.gif"/><Relationship Id="rId17" Type="http://schemas.openxmlformats.org/officeDocument/2006/relationships/image" Target="../media/image60.gif"/><Relationship Id="rId2" Type="http://schemas.openxmlformats.org/officeDocument/2006/relationships/audio" Target="../media/media1.mp3"/><Relationship Id="rId16" Type="http://schemas.openxmlformats.org/officeDocument/2006/relationships/image" Target="../media/image59.png"/><Relationship Id="rId1" Type="http://schemas.microsoft.com/office/2007/relationships/media" Target="../media/media1.mp3"/><Relationship Id="rId6" Type="http://schemas.openxmlformats.org/officeDocument/2006/relationships/image" Target="../media/image50.png"/><Relationship Id="rId11" Type="http://schemas.openxmlformats.org/officeDocument/2006/relationships/image" Target="../media/image48.png"/><Relationship Id="rId5" Type="http://schemas.openxmlformats.org/officeDocument/2006/relationships/image" Target="../media/image49.png"/><Relationship Id="rId15" Type="http://schemas.openxmlformats.org/officeDocument/2006/relationships/image" Target="../media/image58.gif"/><Relationship Id="rId10" Type="http://schemas.openxmlformats.org/officeDocument/2006/relationships/image" Target="../media/image54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3.png"/><Relationship Id="rId14" Type="http://schemas.openxmlformats.org/officeDocument/2006/relationships/image" Target="../media/image5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62.png"/><Relationship Id="rId18" Type="http://schemas.openxmlformats.org/officeDocument/2006/relationships/image" Target="../media/image63.png"/><Relationship Id="rId26" Type="http://schemas.openxmlformats.org/officeDocument/2006/relationships/image" Target="../media/image70.png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65.gif"/><Relationship Id="rId7" Type="http://schemas.openxmlformats.org/officeDocument/2006/relationships/audio" Target="../media/audio1.wav"/><Relationship Id="rId12" Type="http://schemas.openxmlformats.org/officeDocument/2006/relationships/image" Target="../media/image57.gif"/><Relationship Id="rId17" Type="http://schemas.openxmlformats.org/officeDocument/2006/relationships/image" Target="../media/image52.png"/><Relationship Id="rId25" Type="http://schemas.openxmlformats.org/officeDocument/2006/relationships/image" Target="../media/image69.png"/><Relationship Id="rId2" Type="http://schemas.microsoft.com/office/2007/relationships/media" Target="../media/media2.mp3"/><Relationship Id="rId16" Type="http://schemas.openxmlformats.org/officeDocument/2006/relationships/image" Target="../media/image51.png"/><Relationship Id="rId20" Type="http://schemas.openxmlformats.org/officeDocument/2006/relationships/image" Target="../media/image64.gif"/><Relationship Id="rId1" Type="http://schemas.openxmlformats.org/officeDocument/2006/relationships/audio" Target="NULL" TargetMode="External"/><Relationship Id="rId6" Type="http://schemas.openxmlformats.org/officeDocument/2006/relationships/audio" Target="../media/audio4.wav"/><Relationship Id="rId11" Type="http://schemas.openxmlformats.org/officeDocument/2006/relationships/image" Target="../media/image49.png"/><Relationship Id="rId24" Type="http://schemas.openxmlformats.org/officeDocument/2006/relationships/image" Target="../media/image68.png"/><Relationship Id="rId5" Type="http://schemas.openxmlformats.org/officeDocument/2006/relationships/audio" Target="../media/audio3.wav"/><Relationship Id="rId15" Type="http://schemas.openxmlformats.org/officeDocument/2006/relationships/image" Target="../media/image50.png"/><Relationship Id="rId23" Type="http://schemas.openxmlformats.org/officeDocument/2006/relationships/image" Target="../media/image67.png"/><Relationship Id="rId28" Type="http://schemas.openxmlformats.org/officeDocument/2006/relationships/image" Target="../media/image71.png"/><Relationship Id="rId10" Type="http://schemas.openxmlformats.org/officeDocument/2006/relationships/audio" Target="../media/audio6.wav"/><Relationship Id="rId19" Type="http://schemas.openxmlformats.org/officeDocument/2006/relationships/image" Target="../media/image48.png"/><Relationship Id="rId4" Type="http://schemas.openxmlformats.org/officeDocument/2006/relationships/notesSlide" Target="../notesSlides/notesSlide3.xml"/><Relationship Id="rId9" Type="http://schemas.openxmlformats.org/officeDocument/2006/relationships/audio" Target="../media/audio5.wav"/><Relationship Id="rId14" Type="http://schemas.openxmlformats.org/officeDocument/2006/relationships/image" Target="../media/image54.png"/><Relationship Id="rId22" Type="http://schemas.openxmlformats.org/officeDocument/2006/relationships/image" Target="../media/image66.png"/><Relationship Id="rId27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54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" Type="http://schemas.openxmlformats.org/officeDocument/2006/relationships/slideLayout" Target="../slideLayouts/slideLayout46.xml"/><Relationship Id="rId21" Type="http://schemas.openxmlformats.org/officeDocument/2006/relationships/image" Target="../media/image69.png"/><Relationship Id="rId7" Type="http://schemas.openxmlformats.org/officeDocument/2006/relationships/audio" Target="../media/audio2.wav"/><Relationship Id="rId12" Type="http://schemas.openxmlformats.org/officeDocument/2006/relationships/image" Target="../media/image62.png"/><Relationship Id="rId17" Type="http://schemas.openxmlformats.org/officeDocument/2006/relationships/image" Target="../media/image64.gif"/><Relationship Id="rId25" Type="http://schemas.openxmlformats.org/officeDocument/2006/relationships/image" Target="../media/image51.png"/><Relationship Id="rId2" Type="http://schemas.microsoft.com/office/2007/relationships/media" Target="../media/media2.mp3"/><Relationship Id="rId16" Type="http://schemas.openxmlformats.org/officeDocument/2006/relationships/image" Target="../media/image72.gif"/><Relationship Id="rId20" Type="http://schemas.openxmlformats.org/officeDocument/2006/relationships/image" Target="../media/image68.png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57.gif"/><Relationship Id="rId24" Type="http://schemas.openxmlformats.org/officeDocument/2006/relationships/image" Target="../media/image50.png"/><Relationship Id="rId5" Type="http://schemas.openxmlformats.org/officeDocument/2006/relationships/audio" Target="../media/audio4.wav"/><Relationship Id="rId15" Type="http://schemas.openxmlformats.org/officeDocument/2006/relationships/image" Target="../media/image65.gif"/><Relationship Id="rId23" Type="http://schemas.openxmlformats.org/officeDocument/2006/relationships/image" Target="../media/image73.png"/><Relationship Id="rId28" Type="http://schemas.openxmlformats.org/officeDocument/2006/relationships/image" Target="../media/image71.png"/><Relationship Id="rId10" Type="http://schemas.openxmlformats.org/officeDocument/2006/relationships/image" Target="../media/image49.png"/><Relationship Id="rId19" Type="http://schemas.openxmlformats.org/officeDocument/2006/relationships/image" Target="../media/image67.png"/><Relationship Id="rId4" Type="http://schemas.openxmlformats.org/officeDocument/2006/relationships/audio" Target="../media/audio3.wav"/><Relationship Id="rId9" Type="http://schemas.openxmlformats.org/officeDocument/2006/relationships/audio" Target="../media/audio6.wav"/><Relationship Id="rId14" Type="http://schemas.openxmlformats.org/officeDocument/2006/relationships/image" Target="../media/image48.png"/><Relationship Id="rId22" Type="http://schemas.openxmlformats.org/officeDocument/2006/relationships/image" Target="../media/image70.png"/><Relationship Id="rId27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73.png"/><Relationship Id="rId18" Type="http://schemas.openxmlformats.org/officeDocument/2006/relationships/image" Target="../media/image64.gif"/><Relationship Id="rId3" Type="http://schemas.openxmlformats.org/officeDocument/2006/relationships/audio" Target="../media/audio4.wav"/><Relationship Id="rId21" Type="http://schemas.openxmlformats.org/officeDocument/2006/relationships/image" Target="../media/image68.png"/><Relationship Id="rId7" Type="http://schemas.openxmlformats.org/officeDocument/2006/relationships/audio" Target="../media/audio6.wav"/><Relationship Id="rId12" Type="http://schemas.openxmlformats.org/officeDocument/2006/relationships/image" Target="../media/image50.png"/><Relationship Id="rId17" Type="http://schemas.openxmlformats.org/officeDocument/2006/relationships/image" Target="../media/image72.gif"/><Relationship Id="rId25" Type="http://schemas.openxmlformats.org/officeDocument/2006/relationships/image" Target="../media/image71.png"/><Relationship Id="rId2" Type="http://schemas.openxmlformats.org/officeDocument/2006/relationships/audio" Target="../media/audio3.wav"/><Relationship Id="rId16" Type="http://schemas.openxmlformats.org/officeDocument/2006/relationships/image" Target="../media/image65.gif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46.xml"/><Relationship Id="rId6" Type="http://schemas.openxmlformats.org/officeDocument/2006/relationships/audio" Target="../media/audio5.wav"/><Relationship Id="rId11" Type="http://schemas.openxmlformats.org/officeDocument/2006/relationships/image" Target="../media/image54.png"/><Relationship Id="rId24" Type="http://schemas.openxmlformats.org/officeDocument/2006/relationships/image" Target="../media/image75.png"/><Relationship Id="rId5" Type="http://schemas.openxmlformats.org/officeDocument/2006/relationships/audio" Target="../media/audio2.wav"/><Relationship Id="rId15" Type="http://schemas.openxmlformats.org/officeDocument/2006/relationships/image" Target="../media/image63.png"/><Relationship Id="rId23" Type="http://schemas.openxmlformats.org/officeDocument/2006/relationships/image" Target="../media/image70.png"/><Relationship Id="rId10" Type="http://schemas.openxmlformats.org/officeDocument/2006/relationships/image" Target="../media/image62.png"/><Relationship Id="rId19" Type="http://schemas.openxmlformats.org/officeDocument/2006/relationships/image" Target="../media/image66.png"/><Relationship Id="rId4" Type="http://schemas.openxmlformats.org/officeDocument/2006/relationships/audio" Target="../media/audio1.wav"/><Relationship Id="rId9" Type="http://schemas.openxmlformats.org/officeDocument/2006/relationships/image" Target="../media/image57.gif"/><Relationship Id="rId14" Type="http://schemas.openxmlformats.org/officeDocument/2006/relationships/image" Target="../media/image52.png"/><Relationship Id="rId22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7.xml"/><Relationship Id="rId18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slide" Target="slide5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10" Type="http://schemas.openxmlformats.org/officeDocument/2006/relationships/slide" Target="slide6.xml"/><Relationship Id="rId19" Type="http://schemas.openxmlformats.org/officeDocument/2006/relationships/image" Target="../media/image18.gif"/><Relationship Id="rId4" Type="http://schemas.openxmlformats.org/officeDocument/2006/relationships/slide" Target="slide3.xml"/><Relationship Id="rId9" Type="http://schemas.openxmlformats.org/officeDocument/2006/relationships/image" Target="../media/image11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4" Type="http://schemas.openxmlformats.org/officeDocument/2006/relationships/image" Target="../media/image20.PNG"/><Relationship Id="rId9" Type="http://schemas.openxmlformats.org/officeDocument/2006/relationships/slide" Target="slide3.xml"/><Relationship Id="rId14" Type="http://schemas.openxmlformats.org/officeDocument/2006/relationships/image" Target="../media/image2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4" Type="http://schemas.openxmlformats.org/officeDocument/2006/relationships/image" Target="../media/image20.PNG"/><Relationship Id="rId9" Type="http://schemas.openxmlformats.org/officeDocument/2006/relationships/slide" Target="slide3.xml"/><Relationship Id="rId14" Type="http://schemas.openxmlformats.org/officeDocument/2006/relationships/image" Target="../media/image2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13.png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4" Type="http://schemas.openxmlformats.org/officeDocument/2006/relationships/image" Target="../media/image20.PNG"/><Relationship Id="rId9" Type="http://schemas.openxmlformats.org/officeDocument/2006/relationships/slide" Target="slide3.xml"/><Relationship Id="rId14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4" Type="http://schemas.openxmlformats.org/officeDocument/2006/relationships/image" Target="../media/image20.PNG"/><Relationship Id="rId9" Type="http://schemas.openxmlformats.org/officeDocument/2006/relationships/slide" Target="slide3.xml"/><Relationship Id="rId1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6.gif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12" Type="http://schemas.openxmlformats.org/officeDocument/2006/relationships/image" Target="../media/image25.gif"/><Relationship Id="rId2" Type="http://schemas.openxmlformats.org/officeDocument/2006/relationships/audio" Target="../media/audio1.wav"/><Relationship Id="rId16" Type="http://schemas.openxmlformats.org/officeDocument/2006/relationships/audio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4" Type="http://schemas.openxmlformats.org/officeDocument/2006/relationships/image" Target="../media/image20.PNG"/><Relationship Id="rId9" Type="http://schemas.openxmlformats.org/officeDocument/2006/relationships/slide" Target="slide3.xml"/><Relationship Id="rId14" Type="http://schemas.openxmlformats.org/officeDocument/2006/relationships/image" Target="../media/image2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438152"/>
            <a:ext cx="8763000" cy="138499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 err="1" smtClean="0">
                <a:solidFill>
                  <a:schemeClr val="bg1"/>
                </a:solidFill>
                <a:latin typeface="HP001 4 hàng" pitchFamily="34" charset="0"/>
              </a:rPr>
              <a:t>Toán</a:t>
            </a:r>
            <a:endParaRPr lang="en-US" sz="2800" b="1" u="sng" dirty="0">
              <a:solidFill>
                <a:schemeClr val="bg1"/>
              </a:solidFill>
              <a:latin typeface="HP001 4 hàng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thập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phân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với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một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số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thập</a:t>
            </a:r>
            <a:r>
              <a:rPr lang="en-US" sz="28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àng" pitchFamily="34" charset="0"/>
              </a:rPr>
              <a:t>phân</a:t>
            </a:r>
            <a:endParaRPr lang="en-US" sz="28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35" y="2709294"/>
            <a:ext cx="4810541" cy="244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7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1123950"/>
            <a:ext cx="4724400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40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493" y="15363"/>
            <a:ext cx="1334914" cy="126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6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57154"/>
            <a:ext cx="8763000" cy="646331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Ví dụ 1: Một mảnh vườn hình chữ nhật có chiều dài 6,4m, chiều rộng 4,8m. Hỏi diện tích của mảnh vườn đó bằng bao nhiêu mét vuông ?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667" y="1417063"/>
            <a:ext cx="2342535" cy="646331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: 6,4 m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64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       4,8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 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48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667000" y="1067580"/>
            <a:ext cx="2438400" cy="1754326"/>
            <a:chOff x="2895600" y="1368706"/>
            <a:chExt cx="2438400" cy="17543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895600" y="1368706"/>
                  <a:ext cx="2438400" cy="1754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64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48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512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256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3072  (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dm</m:t>
                          </m:r>
                        </m:e>
                        <m:sup>
                          <m: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3072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dm</m:t>
                          </m:r>
                        </m:e>
                        <m:sup>
                          <m: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= 30,72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endParaRPr lang="en-US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600" y="1368706"/>
                  <a:ext cx="2438400" cy="1754326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1736" b="-45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/>
            <p:cNvCxnSpPr/>
            <p:nvPr/>
          </p:nvCxnSpPr>
          <p:spPr>
            <a:xfrm>
              <a:off x="2971800" y="2495550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971800" y="1983579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2765593" y="2836569"/>
            <a:ext cx="3094112" cy="403954"/>
          </a:xfrm>
          <a:prstGeom prst="rect">
            <a:avLst/>
          </a:prstGeom>
        </p:spPr>
        <p:txBody>
          <a:bodyPr wrap="none" lIns="91432" tIns="45716" rIns="91432" bIns="45716">
            <a:spAutoFit/>
          </a:bodyPr>
          <a:lstStyle/>
          <a:p>
            <a:r>
              <a:rPr lang="es-ES" sz="20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s-ES" sz="2000" dirty="0">
                <a:latin typeface="Times New Roman" pitchFamily="18" charset="0"/>
                <a:cs typeface="Times New Roman" pitchFamily="18" charset="0"/>
              </a:rPr>
              <a:t>: 6,4 x 4,8 = 30,72 (m2)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57317" y="590551"/>
                <a:ext cx="4572000" cy="923330"/>
              </a:xfrm>
              <a:prstGeom prst="rect">
                <a:avLst/>
              </a:prstGeom>
            </p:spPr>
            <p:txBody>
              <a:bodyPr lIns="91432" tIns="45716" rIns="91432" bIns="45716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phải thực hiện phép tính:</a:t>
                </a:r>
                <a:r>
                  <a:rPr lang="vi-VN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vi-VN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6,4 x 4,8 = ?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17" y="590550"/>
                <a:ext cx="4572000" cy="923330"/>
              </a:xfrm>
              <a:prstGeom prst="rect">
                <a:avLst/>
              </a:prstGeom>
              <a:blipFill rotWithShape="1">
                <a:blip r:embed="rId4"/>
                <a:stretch>
                  <a:fillRect l="-1200" b="-4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656201"/>
            <a:ext cx="9130129" cy="148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0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16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57154"/>
            <a:ext cx="8763000" cy="646331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Ví dụ 1: Một mảnh vườn hình chữ nhật có chiều dài 6,4m, chiều rộng 4,8m. Hỏi diện tích của mảnh vườn đó bằng bao nhiêu mét vuông ?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57317" y="590551"/>
                <a:ext cx="4572000" cy="923330"/>
              </a:xfrm>
              <a:prstGeom prst="rect">
                <a:avLst/>
              </a:prstGeom>
            </p:spPr>
            <p:txBody>
              <a:bodyPr lIns="91432" tIns="45716" rIns="91432" bIns="45716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dirty="0" smtClean="0">
                    <a:latin typeface="Times New Roman" pitchFamily="18" charset="0"/>
                    <a:cs typeface="Times New Roman" pitchFamily="18" charset="0"/>
                  </a:rPr>
                  <a:t>Ta </a:t>
                </a:r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phải thực hiện phép tính:</a:t>
                </a:r>
                <a:r>
                  <a:rPr lang="vi-VN" dirty="0" smtClean="0"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vi-VN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6,4 x 4,8 = ?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vi-VN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en-US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17" y="590550"/>
                <a:ext cx="4572000" cy="923330"/>
              </a:xfrm>
              <a:prstGeom prst="rect">
                <a:avLst/>
              </a:prstGeom>
              <a:blipFill rotWithShape="1">
                <a:blip r:embed="rId3"/>
                <a:stretch>
                  <a:fillRect l="-1200" b="-4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69611" y="1513880"/>
            <a:ext cx="4670323" cy="40011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làm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664190"/>
            <a:ext cx="9130129" cy="148730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294968" y="1944742"/>
            <a:ext cx="2438400" cy="1477328"/>
            <a:chOff x="2895600" y="1368706"/>
            <a:chExt cx="2438400" cy="14773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2895600" y="1368706"/>
                  <a:ext cx="2438400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6,4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4,8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51 2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25 6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30,72  (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600" y="1368706"/>
                  <a:ext cx="2438400" cy="147732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2000" t="-2066" b="-57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Connector 21"/>
            <p:cNvCxnSpPr/>
            <p:nvPr/>
          </p:nvCxnSpPr>
          <p:spPr>
            <a:xfrm>
              <a:off x="2971800" y="2495550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2971800" y="1983579"/>
              <a:ext cx="6096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/>
          <p:cNvSpPr/>
          <p:nvPr/>
        </p:nvSpPr>
        <p:spPr>
          <a:xfrm>
            <a:off x="1295400" y="2038351"/>
            <a:ext cx="5791200" cy="923330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vi-VN" dirty="0"/>
              <a:t>*</a:t>
            </a:r>
            <a:r>
              <a:rPr lang="vi-VN" dirty="0" smtClean="0">
                <a:latin typeface="+mj-lt"/>
              </a:rPr>
              <a:t> Thực hiện phép nhân như nhân các số tự nhiên.</a:t>
            </a:r>
          </a:p>
          <a:p>
            <a:r>
              <a:rPr lang="vi-VN" dirty="0"/>
              <a:t>* </a:t>
            </a:r>
            <a:r>
              <a:rPr lang="vi-VN" dirty="0" smtClean="0">
                <a:latin typeface="+mj-lt"/>
              </a:rPr>
              <a:t>Hai thừa số có tất cả hai chữ số ở phần thập phân, ta dùng</a:t>
            </a:r>
            <a:r>
              <a:rPr lang="en-US" dirty="0">
                <a:latin typeface="+mj-lt"/>
              </a:rPr>
              <a:t> </a:t>
            </a:r>
            <a:r>
              <a:rPr lang="vi-VN" dirty="0" smtClean="0">
                <a:latin typeface="+mj-lt"/>
              </a:rPr>
              <a:t>dấu phẩy tách ở tích ra hai chữ số kể từ phải sang trái.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757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4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8" grpId="0"/>
      <p:bldP spid="20" grpId="0"/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6200" y="57151"/>
                <a:ext cx="8763000" cy="369332"/>
              </a:xfrm>
              <a:prstGeom prst="rect">
                <a:avLst/>
              </a:prstGeom>
              <a:noFill/>
            </p:spPr>
            <p:txBody>
              <a:bodyPr wrap="square" lIns="91432" tIns="45716" rIns="91432" bIns="45716" rtlCol="0">
                <a:spAutoFit/>
              </a:bodyPr>
              <a:lstStyle/>
              <a:p>
                <a:r>
                  <a:rPr lang="en-US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vi-VN" dirty="0" smtClean="0">
                    <a:latin typeface="Times New Roman" pitchFamily="18" charset="0"/>
                    <a:cs typeface="Times New Roman" pitchFamily="18" charset="0"/>
                  </a:rPr>
                  <a:t>Ví dụ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2: 4,75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/>
                        <a:cs typeface="Times New Roman" pitchFamily="18" charset="0"/>
                      </a:rPr>
                      <m:t>×</m:t>
                    </m:r>
                  </m:oMath>
                </a14:m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 1,3 = ?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" y="57150"/>
                <a:ext cx="8763000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626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" y="3664190"/>
            <a:ext cx="9130129" cy="1487301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152400" y="426486"/>
            <a:ext cx="2438400" cy="1508105"/>
            <a:chOff x="2895600" y="1368706"/>
            <a:chExt cx="2438400" cy="150810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2895600" y="1368706"/>
                  <a:ext cx="2438400" cy="15081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 4 , 7 5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    1 , 3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1 4 2 5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4 7 5</a:t>
                  </a:r>
                </a:p>
                <a:p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   </a:t>
                  </a:r>
                  <a:r>
                    <a:rPr lang="en-US" sz="1600" dirty="0">
                      <a:latin typeface="Times New Roman" pitchFamily="18" charset="0"/>
                      <a:cs typeface="Times New Roman" pitchFamily="18" charset="0"/>
                    </a:rPr>
                    <a:t>6 ,1 7 5</a:t>
                  </a:r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  (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b="0" i="0" smtClean="0"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dirty="0" smtClean="0">
                      <a:latin typeface="Times New Roman" pitchFamily="18" charset="0"/>
                      <a:cs typeface="Times New Roman" pitchFamily="18" charset="0"/>
                    </a:rPr>
                    <a:t>)</a:t>
                  </a: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95600" y="1368706"/>
                  <a:ext cx="2438400" cy="1508105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2024" b="-36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Straight Connector 21"/>
            <p:cNvCxnSpPr/>
            <p:nvPr/>
          </p:nvCxnSpPr>
          <p:spPr>
            <a:xfrm>
              <a:off x="3165988" y="2495550"/>
              <a:ext cx="79641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3200400" y="1645704"/>
              <a:ext cx="76200" cy="878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165988" y="1983579"/>
              <a:ext cx="79641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1905000" y="457261"/>
            <a:ext cx="7162800" cy="923330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vi-VN" dirty="0" smtClean="0">
                <a:latin typeface="+mj-lt"/>
              </a:rPr>
              <a:t>* Thực hiện phép nhân như nhân các số tự nhiên.</a:t>
            </a:r>
          </a:p>
          <a:p>
            <a:r>
              <a:rPr lang="vi-VN" dirty="0" smtClean="0">
                <a:latin typeface="+mj-lt"/>
              </a:rPr>
              <a:t>* Hai thừa số có tất cả ba chữ số ở phần thập phân, ta dùng dấu phẩy tách ở tích ra ba chữ số kể từ phải sang trái.</a:t>
            </a:r>
            <a:endParaRPr lang="vi-V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769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9497" y="1047752"/>
            <a:ext cx="9144000" cy="1338825"/>
          </a:xfrm>
          <a:prstGeom prst="rect">
            <a:avLst/>
          </a:prstGeom>
        </p:spPr>
        <p:txBody>
          <a:bodyPr wrap="square" lIns="91432" tIns="45716" rIns="91432" bIns="45716">
            <a:spAutoFit/>
          </a:bodyPr>
          <a:lstStyle/>
          <a:p>
            <a:r>
              <a:rPr lang="en-US" sz="2000" b="1" u="sng" dirty="0">
                <a:latin typeface="Times New Roman" pitchFamily="18" charset="0"/>
                <a:cs typeface="Times New Roman" pitchFamily="18" charset="0"/>
              </a:rPr>
              <a:t>Ghi nhớ: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000" dirty="0">
                <a:latin typeface="+mj-lt"/>
              </a:rPr>
              <a:t>Muốn nhân một số thập phân với một số thập phân ta làm như sau:</a:t>
            </a:r>
          </a:p>
          <a:p>
            <a:r>
              <a:rPr lang="vi-VN" sz="2000" dirty="0">
                <a:latin typeface="+mj-lt"/>
              </a:rPr>
              <a:t>- Nhân như nhân các số tự nhiên.</a:t>
            </a:r>
          </a:p>
          <a:p>
            <a:r>
              <a:rPr lang="vi-VN" sz="2000" dirty="0">
                <a:latin typeface="+mj-lt"/>
              </a:rPr>
              <a:t>- Đếm xem trong phần thập phân của cả hai thừa số có bao nhiêu chữ số rồi dùng dấu phẩy tách ở tích ra bấy nhiêu chữ số kể từ phải sang trái.</a:t>
            </a:r>
            <a:endParaRPr lang="en-US" sz="20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4" y="2725720"/>
            <a:ext cx="2878717" cy="243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12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1123950"/>
            <a:ext cx="4724400" cy="707886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5DE964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000" dirty="0">
                <a:solidFill>
                  <a:srgbClr val="5DE9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5DE964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4000" dirty="0">
              <a:solidFill>
                <a:srgbClr val="5DE96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075" y="57154"/>
            <a:ext cx="1420251" cy="122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8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20"/>
          <a:stretch/>
        </p:blipFill>
        <p:spPr bwMode="auto">
          <a:xfrm>
            <a:off x="0" y="28524"/>
            <a:ext cx="7505700" cy="27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7"/>
          <a:stretch/>
        </p:blipFill>
        <p:spPr bwMode="auto">
          <a:xfrm>
            <a:off x="2819400" y="1504950"/>
            <a:ext cx="6045200" cy="256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58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03"/>
          <a:stretch/>
        </p:blipFill>
        <p:spPr bwMode="auto">
          <a:xfrm>
            <a:off x="-1" y="0"/>
            <a:ext cx="7556167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3" t="58300" r="19169" b="3834"/>
          <a:stretch/>
        </p:blipFill>
        <p:spPr bwMode="auto">
          <a:xfrm>
            <a:off x="3709221" y="1437972"/>
            <a:ext cx="3996814" cy="109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0" y="2647950"/>
            <a:ext cx="33782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8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9" b="78879"/>
          <a:stretch/>
        </p:blipFill>
        <p:spPr bwMode="auto">
          <a:xfrm>
            <a:off x="-9833" y="58998"/>
            <a:ext cx="7778943" cy="265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0" b="3979"/>
          <a:stretch/>
        </p:blipFill>
        <p:spPr bwMode="auto">
          <a:xfrm>
            <a:off x="-9833" y="438151"/>
            <a:ext cx="7778943" cy="120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00" y="2647950"/>
            <a:ext cx="337820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9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3351"/>
            <a:ext cx="8763000" cy="523220"/>
          </a:xfrm>
          <a:prstGeom prst="rect">
            <a:avLst/>
          </a:prstGeom>
          <a:noFill/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>
            <a:hlinkClick r:id="rId6" action="ppaction://hlinksldjump"/>
          </p:cNvPr>
          <p:cNvSpPr/>
          <p:nvPr/>
        </p:nvSpPr>
        <p:spPr>
          <a:xfrm>
            <a:off x="1905000" y="819150"/>
            <a:ext cx="5410200" cy="1752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04775"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32" tIns="45716" rIns="91432" bIns="45716" spcCol="0"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mã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Jigsaw Puzzle">
            <a:hlinkClick r:id="" action="ppaction://media"/>
            <a:extLst>
              <a:ext uri="{FF2B5EF4-FFF2-40B4-BE49-F238E27FC236}">
                <a16:creationId xmlns="" xmlns:a16="http://schemas.microsoft.com/office/drawing/2014/main" id="{5B1A47EF-09C9-4AF1-84E6-7C6CB7FB5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04100" y="4622277"/>
            <a:ext cx="365522" cy="3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21651" y="1254267"/>
            <a:ext cx="2379173" cy="707884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933" y="2388929"/>
            <a:ext cx="1846521" cy="275026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54641" y="1962151"/>
            <a:ext cx="4267200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800" b="1" dirty="0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800" b="1" dirty="0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800" b="1" dirty="0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800" b="1" dirty="0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2800" b="1" dirty="0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571AA"/>
                </a:solidFill>
                <a:latin typeface="Times New Roman" pitchFamily="18" charset="0"/>
                <a:cs typeface="Times New Roman" pitchFamily="18" charset="0"/>
              </a:rPr>
              <a:t>mật</a:t>
            </a:r>
            <a:endParaRPr lang="en-US" sz="2800" b="1" dirty="0">
              <a:solidFill>
                <a:srgbClr val="F571A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926" y="15364"/>
            <a:ext cx="1310532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9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429021" y="2930110"/>
            <a:ext cx="735953" cy="286025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669" y="2494099"/>
            <a:ext cx="605564" cy="235350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6133633" y="2513640"/>
            <a:ext cx="682178" cy="265126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650527">
            <a:off x="6842269" y="2688022"/>
            <a:ext cx="633926" cy="246373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4358933" y="1525278"/>
            <a:ext cx="4457700" cy="70019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>
              <a:defRPr/>
            </a:pPr>
            <a:r>
              <a:rPr lang="en-US" sz="4100" b="1" dirty="0">
                <a:ln w="38100">
                  <a:solidFill>
                    <a:srgbClr val="475D6B"/>
                  </a:solidFill>
                  <a:prstDash val="solid"/>
                </a:ln>
                <a:noFill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 MẬT MÃ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1322" y="2373818"/>
            <a:ext cx="1642336" cy="1591939"/>
          </a:xfrm>
          <a:prstGeom prst="rect">
            <a:avLst/>
          </a:prstGeom>
        </p:spPr>
      </p:pic>
      <p:pic>
        <p:nvPicPr>
          <p:cNvPr id="2" name="Jigsaw Puzzle">
            <a:hlinkClick r:id="" action="ppaction://media"/>
            <a:extLst>
              <a:ext uri="{FF2B5EF4-FFF2-40B4-BE49-F238E27FC236}">
                <a16:creationId xmlns="" xmlns:a16="http://schemas.microsoft.com/office/drawing/2014/main" id="{5B1A47EF-09C9-4AF1-84E6-7C6CB7FB5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404100" y="4622277"/>
            <a:ext cx="365522" cy="3655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0A34BE6-ED42-41DF-897F-F731B27F184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8094" y="2613796"/>
            <a:ext cx="720881" cy="14264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813E1AE1-7643-4785-BA16-F7C6737746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9117" y="1261710"/>
            <a:ext cx="1467740" cy="1467740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BC13BA-A5F8-483D-8360-44343CD2F58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2277370" y="1832380"/>
            <a:ext cx="402411" cy="326400"/>
          </a:xfrm>
          <a:prstGeom prst="rect">
            <a:avLst/>
          </a:prstGeom>
        </p:spPr>
      </p:pic>
      <p:pic>
        <p:nvPicPr>
          <p:cNvPr id="43" name="Picture 42" descr="A picture containing yellow&#10;&#10;Description automatically generated">
            <a:extLst>
              <a:ext uri="{FF2B5EF4-FFF2-40B4-BE49-F238E27FC236}">
                <a16:creationId xmlns="" xmlns:a16="http://schemas.microsoft.com/office/drawing/2014/main" id="{315D7AC1-BBF4-4FDA-B68C-206CDCBECAB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09" y="1503202"/>
            <a:ext cx="2286000" cy="2286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23659039-4F72-4787-86D5-CFF51CFD64FA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707360" y="2571750"/>
            <a:ext cx="876538" cy="876538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4319678-FE85-4B26-8107-D247CF332EC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525" y="3965757"/>
            <a:ext cx="503760" cy="4086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="" xmlns:a16="http://schemas.microsoft.com/office/drawing/2014/main" id="{43CEEA26-AC31-4299-A07C-D7A664B69A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60351" y="958784"/>
            <a:ext cx="451409" cy="3347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0FBA157-C684-4B43-86AF-7AA55958D3B7}"/>
              </a:ext>
            </a:extLst>
          </p:cNvPr>
          <p:cNvSpPr txBox="1"/>
          <p:nvPr/>
        </p:nvSpPr>
        <p:spPr>
          <a:xfrm>
            <a:off x="4579119" y="104504"/>
            <a:ext cx="138545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endParaRPr lang="en-US" sz="1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0891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31589 -0.00301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94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2277370" y="1832380"/>
            <a:ext cx="402411" cy="3264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4358532" y="1052056"/>
            <a:ext cx="4457700" cy="43858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Đặt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rồi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15,2 x 2,9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5227453" y="1749393"/>
            <a:ext cx="1001437" cy="315469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>
              <a:defRPr/>
            </a:pPr>
            <a:r>
              <a:rPr lang="en-US" sz="1600" dirty="0" smtClean="0">
                <a:solidFill>
                  <a:srgbClr val="C00000"/>
                </a:solidFill>
              </a:rPr>
              <a:t>44,08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5274617" y="2478155"/>
            <a:ext cx="548866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43,08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7617676" y="1743623"/>
            <a:ext cx="548866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45,78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7609260" y="2478154"/>
            <a:ext cx="548866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43,98</a:t>
            </a:r>
            <a:endParaRPr lang="en-US" sz="1400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57368" y="2104482"/>
            <a:ext cx="1476893" cy="18301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57367" y="2508237"/>
            <a:ext cx="1471581" cy="1426424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575507" y="4426809"/>
            <a:ext cx="1047079" cy="406943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47123" y="4426809"/>
            <a:ext cx="1047079" cy="406943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318742" y="4426809"/>
            <a:ext cx="1047079" cy="4069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204" y="3866344"/>
            <a:ext cx="685859" cy="68585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384225" y="3322507"/>
            <a:ext cx="365522" cy="365522"/>
          </a:xfrm>
          <a:prstGeom prst="rect">
            <a:avLst/>
          </a:prstGeom>
        </p:spPr>
      </p:pic>
      <p:pic>
        <p:nvPicPr>
          <p:cNvPr id="8" name="Picture 7" descr="A picture containing invertebrate, animal&#10;&#10;Description automatically generated">
            <a:extLst>
              <a:ext uri="{FF2B5EF4-FFF2-40B4-BE49-F238E27FC236}">
                <a16:creationId xmlns="" xmlns:a16="http://schemas.microsoft.com/office/drawing/2014/main" id="{BD256619-9050-494C-92FF-07090FE9226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26" y="2098119"/>
            <a:ext cx="1189193" cy="1189191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97" y="-2406024"/>
            <a:ext cx="3703409" cy="207844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777918" y="1700425"/>
            <a:ext cx="402371" cy="37493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825082" y="2429186"/>
            <a:ext cx="402371" cy="37493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01005" y="1700425"/>
            <a:ext cx="402371" cy="37493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01005" y="2429186"/>
            <a:ext cx="402371" cy="37493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568672" y="1619899"/>
            <a:ext cx="681287" cy="681287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360" y="4426809"/>
            <a:ext cx="1047079" cy="4069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67" y="3220804"/>
            <a:ext cx="177713" cy="3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054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39623 -0.5032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5" y="-25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23 -0.50324 L 0.13894 -0.2472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61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2277370" y="1832380"/>
            <a:ext cx="402411" cy="3264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4359728" y="1064347"/>
            <a:ext cx="4457700" cy="43858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Đặt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rồi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ea typeface="Tahoma" panose="020B0604030504040204" pitchFamily="34" charset="0"/>
                <a:cs typeface="Times New Roman" pitchFamily="18" charset="0"/>
              </a:rPr>
              <a:t>: 5,76 x 4,3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5704162" y="2332821"/>
            <a:ext cx="457496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45,6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5704162" y="2937703"/>
            <a:ext cx="640238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24,768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7650674" y="2312354"/>
            <a:ext cx="640238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24,769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7648559" y="2937703"/>
            <a:ext cx="640238" cy="284691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24,763</a:t>
            </a:r>
            <a:endParaRPr lang="en-US" sz="1400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7368" y="2104482"/>
            <a:ext cx="1476893" cy="18301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57367" y="2508237"/>
            <a:ext cx="1471581" cy="1426424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384225" y="3322507"/>
            <a:ext cx="365522" cy="365522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97" y="-2406024"/>
            <a:ext cx="3703409" cy="207844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34" y="1770492"/>
            <a:ext cx="1769796" cy="1637722"/>
          </a:xfrm>
          <a:prstGeom prst="rect">
            <a:avLst/>
          </a:prstGeom>
        </p:spPr>
      </p:pic>
      <p:pic>
        <p:nvPicPr>
          <p:cNvPr id="8" name="Picture 7" descr="A picture containing invertebrate, animal&#10;&#10;Description automatically generated">
            <a:extLst>
              <a:ext uri="{FF2B5EF4-FFF2-40B4-BE49-F238E27FC236}">
                <a16:creationId xmlns="" xmlns:a16="http://schemas.microsoft.com/office/drawing/2014/main" id="{BD256619-9050-494C-92FF-07090FE9226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70" y="1960543"/>
            <a:ext cx="1189193" cy="118919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54627" y="2283853"/>
            <a:ext cx="402371" cy="37493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54627" y="2888734"/>
            <a:ext cx="402371" cy="37493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31887" y="2283853"/>
            <a:ext cx="402371" cy="37493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31887" y="2888734"/>
            <a:ext cx="402371" cy="37493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031565" y="2837430"/>
            <a:ext cx="681287" cy="681287"/>
          </a:xfrm>
          <a:prstGeom prst="rect">
            <a:avLst/>
          </a:prstGeom>
        </p:spPr>
      </p:pic>
      <p:pic>
        <p:nvPicPr>
          <p:cNvPr id="30" name="1">
            <a:extLst>
              <a:ext uri="{FF2B5EF4-FFF2-40B4-BE49-F238E27FC236}">
                <a16:creationId xmlns="" xmlns:a16="http://schemas.microsoft.com/office/drawing/2014/main" id="{09DD6665-D3B7-4B16-8A54-AB836C4816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45" y="4426809"/>
            <a:ext cx="1042507" cy="406943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75507" y="4426809"/>
            <a:ext cx="1047079" cy="406943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47123" y="4426809"/>
            <a:ext cx="1047079" cy="406943"/>
          </a:xfrm>
          <a:prstGeom prst="rect">
            <a:avLst/>
          </a:prstGeom>
        </p:spPr>
      </p:pic>
      <p:pic>
        <p:nvPicPr>
          <p:cNvPr id="12" name="2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28" y="4426809"/>
            <a:ext cx="1042507" cy="4069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629193" y="3900362"/>
            <a:ext cx="685859" cy="6858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67" y="3220804"/>
            <a:ext cx="177713" cy="3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724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2711 -0.5016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-249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11 -0.50162 L 0.01667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12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4610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2277370" y="1832380"/>
            <a:ext cx="402411" cy="3264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4359728" y="613475"/>
            <a:ext cx="4457700" cy="1177245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Kênh youtube TRỢ GIẢNG là kênh chuyên về điều gì ?</a:t>
            </a:r>
          </a:p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a) Trò chơi PowerPoint miễn phí.</a:t>
            </a:r>
          </a:p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b) Hướng dẫn PowerPoint.</a:t>
            </a:r>
          </a:p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c) Nhà sáng tạo trò chơi PowerPoint hàng đầu.</a:t>
            </a:r>
          </a:p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d) Trò chơi PowerPoint phải mua.</a:t>
            </a:r>
          </a:p>
          <a:p>
            <a:pPr defTabSz="685783">
              <a:defRPr/>
            </a:pPr>
            <a:r>
              <a:rPr lang="en-US" sz="1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đ) Chuyên kênh cho giáo dục.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5704162" y="2332821"/>
            <a:ext cx="579723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>
                <a:solidFill>
                  <a:srgbClr val="C00000"/>
                </a:solidFill>
              </a:rPr>
              <a:t>a; b; c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5704162" y="2937703"/>
            <a:ext cx="588139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>
                <a:solidFill>
                  <a:srgbClr val="C00000"/>
                </a:solidFill>
              </a:rPr>
              <a:t>b; c; 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7650673" y="2312354"/>
            <a:ext cx="770881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>
                <a:solidFill>
                  <a:srgbClr val="C00000"/>
                </a:solidFill>
              </a:rPr>
              <a:t>a; b; c; đ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7648558" y="2937703"/>
            <a:ext cx="779297" cy="288539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>
              <a:defRPr/>
            </a:pPr>
            <a:r>
              <a:rPr lang="en-US" sz="1400">
                <a:solidFill>
                  <a:srgbClr val="C00000"/>
                </a:solidFill>
              </a:rPr>
              <a:t>b; c; d; đ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7368" y="2104482"/>
            <a:ext cx="1476893" cy="18301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7367" y="2508237"/>
            <a:ext cx="1471581" cy="1426424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75507" y="4426809"/>
            <a:ext cx="1047079" cy="406943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46" y="4426809"/>
            <a:ext cx="1042507" cy="406943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18742" y="4426809"/>
            <a:ext cx="1047079" cy="4069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34261" y="3921715"/>
            <a:ext cx="685859" cy="685859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297" y="-2406024"/>
            <a:ext cx="3703409" cy="207844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734" y="1770492"/>
            <a:ext cx="1769796" cy="1637722"/>
          </a:xfrm>
          <a:prstGeom prst="rect">
            <a:avLst/>
          </a:prstGeom>
        </p:spPr>
      </p:pic>
      <p:pic>
        <p:nvPicPr>
          <p:cNvPr id="8" name="Picture 7" descr="A picture containing invertebrate, animal&#10;&#10;Description automatically generated">
            <a:extLst>
              <a:ext uri="{FF2B5EF4-FFF2-40B4-BE49-F238E27FC236}">
                <a16:creationId xmlns="" xmlns:a16="http://schemas.microsoft.com/office/drawing/2014/main" id="{BD256619-9050-494C-92FF-07090FE9226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570" y="1960543"/>
            <a:ext cx="1189193" cy="118919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54627" y="2283853"/>
            <a:ext cx="402371" cy="37493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54627" y="2888734"/>
            <a:ext cx="402371" cy="37493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31887" y="2283853"/>
            <a:ext cx="402371" cy="37493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31887" y="2888734"/>
            <a:ext cx="402371" cy="374936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99430" y="2196717"/>
            <a:ext cx="681287" cy="681287"/>
          </a:xfrm>
          <a:prstGeom prst="rect">
            <a:avLst/>
          </a:prstGeom>
        </p:spPr>
      </p:pic>
      <p:pic>
        <p:nvPicPr>
          <p:cNvPr id="12" name="3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409" y="4426808"/>
            <a:ext cx="1042507" cy="4069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67" y="3220804"/>
            <a:ext cx="177713" cy="3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007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0.1474 -0.5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-2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74 -0.50208 L -0.10794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73" y="12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885950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tạm</a:t>
            </a:r>
            <a:r>
              <a:rPr lang="en-US" sz="36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360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600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858479"/>
            <a:ext cx="1286150" cy="1236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97029"/>
            <a:ext cx="3200757" cy="320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379518"/>
            <a:ext cx="9144000" cy="85630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93" y="697993"/>
            <a:ext cx="1476884" cy="13077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0" y="313906"/>
            <a:ext cx="1545470" cy="1037934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051" y="697992"/>
            <a:ext cx="1476884" cy="13077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58" y="313905"/>
            <a:ext cx="1545470" cy="1037934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106" y="697992"/>
            <a:ext cx="1476884" cy="13077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813" y="313905"/>
            <a:ext cx="1545470" cy="1037934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455" y="697986"/>
            <a:ext cx="1476884" cy="13077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161" y="313904"/>
            <a:ext cx="1545470" cy="1037934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  <a:extLst>
              <a:ext uri="{FF2B5EF4-FFF2-40B4-BE49-F238E27FC236}">
                <a16:creationId xmlns="" xmlns:a16="http://schemas.microsoft.com/office/drawing/2014/main" id="{6FB1DCEB-4C74-4EB6-8AC6-7F38A1717E0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219" y="697986"/>
            <a:ext cx="1476884" cy="1307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69360CF-BDF1-45A9-8C3E-6AEF4338A20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926" y="313904"/>
            <a:ext cx="1545470" cy="103793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78" y="2235823"/>
            <a:ext cx="4610878" cy="25111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6" y="2230972"/>
            <a:ext cx="4571999" cy="25111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03" y="2546370"/>
            <a:ext cx="3604201" cy="2557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188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3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2" y="3645636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9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7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r>
              <a:rPr lang="en-US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candies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81001" y="206828"/>
            <a:ext cx="7217228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nhẩm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133,45 x 10 = 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81000" y="1598343"/>
            <a:ext cx="6738852" cy="845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1334,5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7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2" y="4093105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30" y="3145749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6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979196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6" y="2748661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2" y="2939277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5" y="2866531"/>
            <a:ext cx="53578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9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3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2" y="3645636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9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7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candies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81001" y="206828"/>
            <a:ext cx="7217228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nhẩm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120,33 x 100 = 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81000" y="1598343"/>
            <a:ext cx="6738852" cy="845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12 033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7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2" y="4093105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30" y="3145749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6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979196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6" y="2748661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2" y="2939277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5" y="2866531"/>
            <a:ext cx="53578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0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3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2" y="3645636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9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7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candies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81001" y="206828"/>
            <a:ext cx="7217228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nhẩm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12,3456 x 10 000 = 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81000" y="1598343"/>
            <a:ext cx="6738852" cy="845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123 456</a:t>
            </a:r>
            <a:endParaRPr lang="en-US" sz="24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7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2" y="4093105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30" y="3145749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6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979196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6" y="2748661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2" y="2939277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5" y="2866531"/>
            <a:ext cx="53578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9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3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2" y="3645636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9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7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candies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81001" y="206828"/>
            <a:ext cx="7217228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nhẩm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98,372 x 1000 = 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81000" y="1598343"/>
            <a:ext cx="6738852" cy="845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98 372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7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1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2" y="4093105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30" y="3145749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6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979196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6" y="2748661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2" y="2939277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5" y="2866531"/>
            <a:ext cx="53578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9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813" y="-37820"/>
            <a:ext cx="1456072" cy="1392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622" y="3645636"/>
            <a:ext cx="1476884" cy="13077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9" y="3261549"/>
            <a:ext cx="1545470" cy="1037934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7444907" y="2940176"/>
            <a:ext cx="1102995" cy="996009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1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candies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381001" y="206828"/>
            <a:ext cx="7217228" cy="12954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nhẩm</a:t>
            </a: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123,5 x 1000 = ?</a:t>
            </a: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381000" y="1598343"/>
            <a:ext cx="6738852" cy="8456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4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123 500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123494" y="3745585"/>
            <a:ext cx="1828748" cy="188234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101057" y="3051766"/>
            <a:ext cx="1733204" cy="674636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r>
              <a:rPr lang="en-US" sz="21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682" y="4093105"/>
            <a:ext cx="714375" cy="764381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3019430" y="3145749"/>
            <a:ext cx="115805" cy="115805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>
              <a:defRPr/>
            </a:pPr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006" y="3865591"/>
            <a:ext cx="873043" cy="95699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" y="2979196"/>
            <a:ext cx="873043" cy="95699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009" y="2578285"/>
            <a:ext cx="583484" cy="57648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8426" y="2748661"/>
            <a:ext cx="660121" cy="63239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492" y="2939277"/>
            <a:ext cx="371475" cy="328613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875" y="2866531"/>
            <a:ext cx="535781" cy="89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1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320482"/>
            <a:ext cx="8763000" cy="523220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/>
            <a:r>
              <a:rPr lang="en-US" sz="2800" b="1" dirty="0" err="1">
                <a:latin typeface="HP001 4 hàng" pitchFamily="34" charset="0"/>
              </a:rPr>
              <a:t>Thứ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tư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ngày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smtClean="0">
                <a:latin typeface="HP001 4 hàng" pitchFamily="34" charset="0"/>
              </a:rPr>
              <a:t>23 </a:t>
            </a:r>
            <a:r>
              <a:rPr lang="en-US" sz="2800" b="1" dirty="0" err="1">
                <a:latin typeface="HP001 4 hàng" pitchFamily="34" charset="0"/>
              </a:rPr>
              <a:t>tháng</a:t>
            </a:r>
            <a:r>
              <a:rPr lang="en-US" sz="2800" b="1" dirty="0">
                <a:latin typeface="HP001 4 hàng" pitchFamily="34" charset="0"/>
              </a:rPr>
              <a:t> 11 </a:t>
            </a:r>
            <a:r>
              <a:rPr lang="en-US" sz="2800" b="1" dirty="0" err="1">
                <a:latin typeface="HP001 4 hàng" pitchFamily="34" charset="0"/>
              </a:rPr>
              <a:t>năm</a:t>
            </a:r>
            <a:r>
              <a:rPr lang="en-US" sz="2800" b="1" dirty="0">
                <a:latin typeface="HP001 4 hàng" pitchFamily="34" charset="0"/>
              </a:rPr>
              <a:t> 2022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01482"/>
            <a:ext cx="9144000" cy="2031315"/>
          </a:xfrm>
          <a:prstGeom prst="rect">
            <a:avLst/>
          </a:prstGeom>
          <a:noFill/>
        </p:spPr>
        <p:txBody>
          <a:bodyPr wrap="square" lIns="91430" tIns="45715" rIns="91430" bIns="45715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 err="1" smtClean="0">
                <a:latin typeface="HP001 4 hàng" pitchFamily="34" charset="0"/>
              </a:rPr>
              <a:t>Toán</a:t>
            </a:r>
            <a:endParaRPr lang="en-US" sz="2800" b="1" u="sng" dirty="0">
              <a:latin typeface="HP001 4 hàng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HP001 4 hàng" pitchFamily="34" charset="0"/>
              </a:rPr>
              <a:t>Tiết</a:t>
            </a:r>
            <a:r>
              <a:rPr lang="en-US" sz="2800" b="1" dirty="0" smtClean="0">
                <a:latin typeface="HP001 4 hàng" pitchFamily="34" charset="0"/>
              </a:rPr>
              <a:t> 58. </a:t>
            </a:r>
            <a:r>
              <a:rPr lang="en-US" sz="2800" b="1" dirty="0" err="1" smtClean="0">
                <a:latin typeface="HP001 4 hàng" pitchFamily="34" charset="0"/>
              </a:rPr>
              <a:t>Nhân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một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số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thập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phân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với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một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số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thập</a:t>
            </a:r>
            <a:r>
              <a:rPr lang="en-US" sz="2800" b="1" dirty="0">
                <a:latin typeface="HP001 4 hàng" pitchFamily="34" charset="0"/>
              </a:rPr>
              <a:t> </a:t>
            </a:r>
            <a:r>
              <a:rPr lang="en-US" sz="2800" b="1" dirty="0" err="1">
                <a:latin typeface="HP001 4 hàng" pitchFamily="34" charset="0"/>
              </a:rPr>
              <a:t>phân</a:t>
            </a:r>
            <a:endParaRPr lang="en-US" sz="2800" b="1" dirty="0">
              <a:latin typeface="HP001 4 hàng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28" y="2086476"/>
            <a:ext cx="3498572" cy="325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20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613</Words>
  <Application>Microsoft Office PowerPoint</Application>
  <PresentationFormat>On-screen Show (16:9)</PresentationFormat>
  <Paragraphs>90</Paragraphs>
  <Slides>24</Slides>
  <Notes>3</Notes>
  <HiddenSlides>0</HiddenSlides>
  <MMClips>4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Thanh Ha</dc:creator>
  <cp:lastModifiedBy>Admin</cp:lastModifiedBy>
  <cp:revision>21</cp:revision>
  <dcterms:created xsi:type="dcterms:W3CDTF">2022-11-05T08:58:45Z</dcterms:created>
  <dcterms:modified xsi:type="dcterms:W3CDTF">2023-06-09T08:37:23Z</dcterms:modified>
</cp:coreProperties>
</file>