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6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62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1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9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85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4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4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1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08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4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94637-8F5C-488B-BDCE-7A63D82C7C8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BDF06-629A-488F-A69E-0213A209E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7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124" y="275771"/>
            <a:ext cx="11900847" cy="2811112"/>
          </a:xfrm>
          <a:solidFill>
            <a:schemeClr val="bg1"/>
          </a:solidFill>
        </p:spPr>
        <p:txBody>
          <a:bodyPr/>
          <a:lstStyle/>
          <a:p>
            <a:r>
              <a:rPr lang="vi-VN" dirty="0"/>
              <a:t>Thứ Hai ngày 27 tháng 12 năm </a:t>
            </a:r>
            <a:r>
              <a:rPr lang="vi-VN" dirty="0" smtClean="0"/>
              <a:t>202</a:t>
            </a:r>
            <a:r>
              <a:rPr lang="en-US" smtClean="0"/>
              <a:t>2</a:t>
            </a:r>
            <a:r>
              <a:rPr lang="vi-VN" dirty="0"/>
              <a:t/>
            </a:r>
            <a:br>
              <a:rPr lang="vi-VN" dirty="0"/>
            </a:br>
            <a:r>
              <a:rPr lang="vi-VN" u="sng" dirty="0"/>
              <a:t>Toán</a:t>
            </a:r>
            <a:r>
              <a:rPr lang="vi-VN" dirty="0"/>
              <a:t/>
            </a:r>
            <a:br>
              <a:rPr lang="vi-VN" dirty="0"/>
            </a:br>
            <a:r>
              <a:rPr lang="vi-VN" dirty="0"/>
              <a:t>Luyện tập chung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9EC8717-8D5E-4C74-B45C-2D3A76C0ABBD}"/>
              </a:ext>
            </a:extLst>
          </p:cNvPr>
          <p:cNvSpPr txBox="1"/>
          <p:nvPr/>
        </p:nvSpPr>
        <p:spPr>
          <a:xfrm>
            <a:off x="4403325" y="3444864"/>
            <a:ext cx="3231472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Trang 62</a:t>
            </a:r>
          </a:p>
        </p:txBody>
      </p:sp>
    </p:spTree>
    <p:extLst>
      <p:ext uri="{BB962C8B-B14F-4D97-AF65-F5344CB8AC3E}">
        <p14:creationId xmlns:p14="http://schemas.microsoft.com/office/powerpoint/2010/main" val="139443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3043450" cy="110799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vi-VN" sz="6600" dirty="0"/>
              <a:t>1. Tính:</a:t>
            </a:r>
            <a:endParaRPr lang="en-US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431435"/>
            <a:ext cx="121920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8000" dirty="0"/>
              <a:t> 375,84 - 95,69 + 36,78</a:t>
            </a:r>
            <a:r>
              <a:rPr lang="en-US" sz="8000" dirty="0"/>
              <a:t>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768" y="3760557"/>
            <a:ext cx="727495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8000" dirty="0"/>
              <a:t>280,15 + 36,78</a:t>
            </a:r>
            <a:endParaRPr lang="en-US" sz="8000" dirty="0"/>
          </a:p>
        </p:txBody>
      </p:sp>
      <p:sp>
        <p:nvSpPr>
          <p:cNvPr id="8" name="TextBox 7"/>
          <p:cNvSpPr txBox="1"/>
          <p:nvPr/>
        </p:nvSpPr>
        <p:spPr>
          <a:xfrm>
            <a:off x="7433238" y="3766240"/>
            <a:ext cx="462269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8000" dirty="0"/>
              <a:t>= 316,93</a:t>
            </a:r>
            <a:endParaRPr lang="en-US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7277888-78D7-409E-94E7-7F2350361631}"/>
              </a:ext>
            </a:extLst>
          </p:cNvPr>
          <p:cNvSpPr txBox="1"/>
          <p:nvPr/>
        </p:nvSpPr>
        <p:spPr>
          <a:xfrm>
            <a:off x="0" y="1107996"/>
            <a:ext cx="1324947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8000" dirty="0"/>
              <a:t>a)</a:t>
            </a:r>
            <a:endParaRPr lang="en-US" sz="8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F22A7DD-D8DC-4E8A-AD61-01DF46185DCE}"/>
              </a:ext>
            </a:extLst>
          </p:cNvPr>
          <p:cNvSpPr txBox="1"/>
          <p:nvPr/>
        </p:nvSpPr>
        <p:spPr>
          <a:xfrm>
            <a:off x="0" y="2432154"/>
            <a:ext cx="7334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dirty="0"/>
              <a:t> </a:t>
            </a:r>
            <a:r>
              <a:rPr lang="vi-VN" sz="8000" dirty="0">
                <a:solidFill>
                  <a:srgbClr val="FF0000"/>
                </a:solidFill>
              </a:rPr>
              <a:t>375,84 - 95,69 </a:t>
            </a:r>
            <a:endParaRPr lang="en-US" sz="8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11A5FAC-ECD1-46F8-B8A8-C1F50D9AB811}"/>
              </a:ext>
            </a:extLst>
          </p:cNvPr>
          <p:cNvSpPr txBox="1"/>
          <p:nvPr/>
        </p:nvSpPr>
        <p:spPr>
          <a:xfrm>
            <a:off x="351563" y="3764399"/>
            <a:ext cx="3652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dirty="0">
                <a:solidFill>
                  <a:srgbClr val="FF0000"/>
                </a:solidFill>
              </a:rPr>
              <a:t>280,15</a:t>
            </a:r>
            <a:endParaRPr lang="en-US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97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827" y="2026699"/>
            <a:ext cx="921363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8000" dirty="0"/>
              <a:t>b) 7,7 + 7,3 x 7,4</a:t>
            </a:r>
            <a:r>
              <a:rPr lang="en-US" sz="8000" dirty="0"/>
              <a:t> =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6179" y="3411719"/>
            <a:ext cx="59572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dirty="0"/>
              <a:t> 7,7 + 54,02</a:t>
            </a:r>
            <a:endParaRPr lang="en-US" sz="8000" dirty="0"/>
          </a:p>
        </p:txBody>
      </p:sp>
      <p:sp>
        <p:nvSpPr>
          <p:cNvPr id="4" name="TextBox 3"/>
          <p:cNvSpPr txBox="1"/>
          <p:nvPr/>
        </p:nvSpPr>
        <p:spPr>
          <a:xfrm>
            <a:off x="7994242" y="3506483"/>
            <a:ext cx="391162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8000" dirty="0"/>
              <a:t>= 61,72 </a:t>
            </a:r>
            <a:endParaRPr lang="en-US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14D92B-FBB7-4312-9789-F23401E6415C}"/>
              </a:ext>
            </a:extLst>
          </p:cNvPr>
          <p:cNvSpPr txBox="1"/>
          <p:nvPr/>
        </p:nvSpPr>
        <p:spPr>
          <a:xfrm>
            <a:off x="4384177" y="2028079"/>
            <a:ext cx="5356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dirty="0">
                <a:solidFill>
                  <a:srgbClr val="FF0000"/>
                </a:solidFill>
              </a:rPr>
              <a:t>7,3 x 7,4</a:t>
            </a:r>
            <a:r>
              <a:rPr lang="en-US" sz="8000" dirty="0">
                <a:solidFill>
                  <a:srgbClr val="FF0000"/>
                </a:solidFill>
              </a:rPr>
              <a:t> </a:t>
            </a:r>
            <a:r>
              <a:rPr lang="en-US" sz="8000" dirty="0"/>
              <a:t>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8134F5-2F3E-499A-86B4-A38CC6AF7F84}"/>
              </a:ext>
            </a:extLst>
          </p:cNvPr>
          <p:cNvSpPr txBox="1"/>
          <p:nvPr/>
        </p:nvSpPr>
        <p:spPr>
          <a:xfrm>
            <a:off x="4590139" y="3411719"/>
            <a:ext cx="3252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dirty="0">
                <a:solidFill>
                  <a:srgbClr val="FF0000"/>
                </a:solidFill>
              </a:rPr>
              <a:t>54,02</a:t>
            </a:r>
            <a:endParaRPr lang="en-US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4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570794" cy="110799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vi-VN" sz="6600" dirty="0"/>
              <a:t>2. Tính bằng hai cách:</a:t>
            </a:r>
            <a:endParaRPr lang="en-US" sz="6600" dirty="0"/>
          </a:p>
        </p:txBody>
      </p:sp>
      <p:sp>
        <p:nvSpPr>
          <p:cNvPr id="3" name="TextBox 2"/>
          <p:cNvSpPr txBox="1"/>
          <p:nvPr/>
        </p:nvSpPr>
        <p:spPr>
          <a:xfrm>
            <a:off x="2299774" y="1165592"/>
            <a:ext cx="920528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a) (6,75 + 3,25) x 4,2</a:t>
            </a:r>
            <a:r>
              <a:rPr lang="en-US" sz="6600" dirty="0"/>
              <a:t> =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45693" y="2280377"/>
            <a:ext cx="160175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 </a:t>
            </a:r>
            <a:r>
              <a:rPr lang="vi-VN" sz="6600" dirty="0">
                <a:solidFill>
                  <a:srgbClr val="FF0000"/>
                </a:solidFill>
              </a:rPr>
              <a:t>10</a:t>
            </a:r>
            <a:endParaRPr lang="en-US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9344003" y="2298481"/>
            <a:ext cx="2197972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=</a:t>
            </a:r>
            <a:r>
              <a:rPr lang="en-US" sz="6600" dirty="0"/>
              <a:t> </a:t>
            </a:r>
            <a:r>
              <a:rPr lang="vi-VN" sz="6600" dirty="0"/>
              <a:t>42</a:t>
            </a:r>
            <a:endParaRPr lang="en-US" sz="6600" dirty="0"/>
          </a:p>
        </p:txBody>
      </p:sp>
      <p:sp>
        <p:nvSpPr>
          <p:cNvPr id="6" name="TextBox 5"/>
          <p:cNvSpPr txBox="1"/>
          <p:nvPr/>
        </p:nvSpPr>
        <p:spPr>
          <a:xfrm>
            <a:off x="2509507" y="4489641"/>
            <a:ext cx="930304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 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MJXc-TeX-main-R"/>
              </a:rPr>
              <a:t>6,75 </a:t>
            </a:r>
            <a:r>
              <a:rPr lang="en-US" sz="6600" b="0" i="0" dirty="0">
                <a:solidFill>
                  <a:srgbClr val="FF0000"/>
                </a:solidFill>
                <a:effectLst/>
                <a:latin typeface="MJXc-TeX-main-R"/>
              </a:rPr>
              <a:t>× 4,2 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MJXc-TeX-main-R"/>
              </a:rPr>
              <a:t>+ 3,25 </a:t>
            </a:r>
            <a:r>
              <a:rPr lang="en-US" sz="6600" b="0" i="0" dirty="0">
                <a:solidFill>
                  <a:srgbClr val="FF0000"/>
                </a:solidFill>
                <a:effectLst/>
                <a:latin typeface="MJXc-TeX-main-R"/>
              </a:rPr>
              <a:t>× 4,2 </a:t>
            </a:r>
            <a:r>
              <a:rPr lang="en-US" sz="6600" b="0" i="0" dirty="0">
                <a:effectLst/>
                <a:latin typeface="MJXc-TeX-main-R"/>
              </a:rPr>
              <a:t>=</a:t>
            </a:r>
            <a:endParaRPr lang="en-US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2460036" y="5589828"/>
            <a:ext cx="6999871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 </a:t>
            </a:r>
            <a:r>
              <a:rPr lang="vi-VN" sz="6600" dirty="0"/>
              <a:t> </a:t>
            </a:r>
            <a:r>
              <a:rPr lang="en-US" sz="6600" dirty="0"/>
              <a:t>   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MJXc-TeX-main-R"/>
              </a:rPr>
              <a:t>28,35</a:t>
            </a:r>
            <a:endParaRPr lang="en-US" sz="6600" dirty="0"/>
          </a:p>
        </p:txBody>
      </p:sp>
      <p:sp>
        <p:nvSpPr>
          <p:cNvPr id="8" name="TextBox 7"/>
          <p:cNvSpPr txBox="1"/>
          <p:nvPr/>
        </p:nvSpPr>
        <p:spPr>
          <a:xfrm>
            <a:off x="-4887" y="1304091"/>
            <a:ext cx="2304661" cy="830997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vi-VN" sz="4800" dirty="0"/>
              <a:t>Cách 1:</a:t>
            </a:r>
            <a:endParaRPr lang="en-US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3512274"/>
            <a:ext cx="2412177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vi-VN" sz="4800" dirty="0"/>
              <a:t>Cách 2:</a:t>
            </a:r>
            <a:endParaRPr lang="en-US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9515891" y="5573428"/>
            <a:ext cx="2072187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= 42</a:t>
            </a:r>
            <a:endParaRPr lang="en-US" sz="6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553DD5A-66DF-4895-B957-3B2A262EF916}"/>
              </a:ext>
            </a:extLst>
          </p:cNvPr>
          <p:cNvSpPr txBox="1"/>
          <p:nvPr/>
        </p:nvSpPr>
        <p:spPr>
          <a:xfrm>
            <a:off x="2676109" y="3373775"/>
            <a:ext cx="920528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 </a:t>
            </a:r>
            <a:r>
              <a:rPr lang="vi-VN" sz="6600" dirty="0"/>
              <a:t>(6,75 + 3,25) x 4,2</a:t>
            </a:r>
            <a:r>
              <a:rPr lang="en-US" sz="6600" dirty="0"/>
              <a:t> =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97B0C294-6772-4BA0-B2B3-515A7A42C777}"/>
              </a:ext>
            </a:extLst>
          </p:cNvPr>
          <p:cNvCxnSpPr>
            <a:cxnSpLocks/>
          </p:cNvCxnSpPr>
          <p:nvPr/>
        </p:nvCxnSpPr>
        <p:spPr>
          <a:xfrm>
            <a:off x="3781544" y="2146041"/>
            <a:ext cx="413081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E7152060-78DF-45CF-8EE3-CCEE2A012020}"/>
              </a:ext>
            </a:extLst>
          </p:cNvPr>
          <p:cNvCxnSpPr>
            <a:cxnSpLocks/>
          </p:cNvCxnSpPr>
          <p:nvPr/>
        </p:nvCxnSpPr>
        <p:spPr>
          <a:xfrm>
            <a:off x="2935569" y="5549218"/>
            <a:ext cx="325062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680DB047-E42E-40B0-A3D0-E1BB60EBF0A2}"/>
              </a:ext>
            </a:extLst>
          </p:cNvPr>
          <p:cNvCxnSpPr>
            <a:cxnSpLocks/>
          </p:cNvCxnSpPr>
          <p:nvPr/>
        </p:nvCxnSpPr>
        <p:spPr>
          <a:xfrm>
            <a:off x="6902416" y="5533667"/>
            <a:ext cx="350121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ACF6289-86D1-420C-90CA-14456B065216}"/>
              </a:ext>
            </a:extLst>
          </p:cNvPr>
          <p:cNvSpPr txBox="1"/>
          <p:nvPr/>
        </p:nvSpPr>
        <p:spPr>
          <a:xfrm>
            <a:off x="6712765" y="2230997"/>
            <a:ext cx="24032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dirty="0"/>
              <a:t>x </a:t>
            </a:r>
            <a:r>
              <a:rPr lang="en-US" sz="6600" dirty="0"/>
              <a:t> </a:t>
            </a:r>
            <a:r>
              <a:rPr lang="vi-VN" sz="6600" dirty="0"/>
              <a:t>4,2</a:t>
            </a:r>
            <a:endParaRPr lang="en-US" sz="6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4F23A49-49F4-4E94-833C-78C05AC55FB6}"/>
              </a:ext>
            </a:extLst>
          </p:cNvPr>
          <p:cNvSpPr txBox="1"/>
          <p:nvPr/>
        </p:nvSpPr>
        <p:spPr>
          <a:xfrm>
            <a:off x="6186197" y="5605507"/>
            <a:ext cx="3273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0" i="0" dirty="0">
                <a:solidFill>
                  <a:srgbClr val="000000"/>
                </a:solidFill>
                <a:effectLst/>
                <a:latin typeface="MJXc-TeX-main-R"/>
              </a:rPr>
              <a:t> +  13,65 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77331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7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1233" y="128299"/>
            <a:ext cx="822068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b) (9,6 - 4,2) x 3,6</a:t>
            </a:r>
            <a:r>
              <a:rPr lang="en-US" sz="6600" dirty="0"/>
              <a:t>  =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1234" y="1229296"/>
            <a:ext cx="5840962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         </a:t>
            </a:r>
            <a:r>
              <a:rPr lang="vi-VN" sz="6600" dirty="0"/>
              <a:t>5,4 x 3,6 </a:t>
            </a:r>
            <a:endParaRPr lang="en-US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8192416" y="1247955"/>
            <a:ext cx="3340776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= 19,44 </a:t>
            </a:r>
            <a:endParaRPr lang="en-US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-2" y="386181"/>
            <a:ext cx="2631233" cy="86177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vi-VN" sz="5000" dirty="0"/>
              <a:t>Cách 1:</a:t>
            </a:r>
            <a:endParaRPr lang="en-US" sz="5000" dirty="0"/>
          </a:p>
        </p:txBody>
      </p:sp>
      <p:sp>
        <p:nvSpPr>
          <p:cNvPr id="6" name="TextBox 5"/>
          <p:cNvSpPr txBox="1"/>
          <p:nvPr/>
        </p:nvSpPr>
        <p:spPr>
          <a:xfrm>
            <a:off x="-51318" y="3272805"/>
            <a:ext cx="2682550" cy="86177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vi-VN" sz="5000" dirty="0"/>
              <a:t>Cách 2:</a:t>
            </a:r>
            <a:endParaRPr lang="en-US" sz="5000" dirty="0"/>
          </a:p>
        </p:txBody>
      </p:sp>
      <p:sp>
        <p:nvSpPr>
          <p:cNvPr id="7" name="TextBox 6"/>
          <p:cNvSpPr txBox="1"/>
          <p:nvPr/>
        </p:nvSpPr>
        <p:spPr>
          <a:xfrm>
            <a:off x="2873827" y="4303254"/>
            <a:ext cx="8557146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9,6 x 3,6 + 4,2 x 3,6</a:t>
            </a:r>
            <a:r>
              <a:rPr lang="en-US" sz="6600" dirty="0"/>
              <a:t> =</a:t>
            </a:r>
            <a:r>
              <a:rPr lang="vi-VN" sz="6600" dirty="0"/>
              <a:t> </a:t>
            </a:r>
            <a:endParaRPr lang="en-US" sz="6600" dirty="0"/>
          </a:p>
        </p:txBody>
      </p:sp>
      <p:sp>
        <p:nvSpPr>
          <p:cNvPr id="8" name="TextBox 7"/>
          <p:cNvSpPr txBox="1"/>
          <p:nvPr/>
        </p:nvSpPr>
        <p:spPr>
          <a:xfrm>
            <a:off x="2820746" y="5401154"/>
            <a:ext cx="611507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     </a:t>
            </a:r>
            <a:r>
              <a:rPr lang="vi-VN" sz="6600" dirty="0"/>
              <a:t>34,56 - 15,12 </a:t>
            </a:r>
            <a:endParaRPr lang="en-US" sz="6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013245C-48B4-426D-9D19-AEF91FB74175}"/>
              </a:ext>
            </a:extLst>
          </p:cNvPr>
          <p:cNvSpPr txBox="1"/>
          <p:nvPr/>
        </p:nvSpPr>
        <p:spPr>
          <a:xfrm>
            <a:off x="2842933" y="3171931"/>
            <a:ext cx="822068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b) (9,6 - 4,2) x 3,6</a:t>
            </a:r>
            <a:r>
              <a:rPr lang="en-US" sz="6600" dirty="0"/>
              <a:t>  =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E89F634-33D1-459B-A28C-442BBB22014F}"/>
              </a:ext>
            </a:extLst>
          </p:cNvPr>
          <p:cNvSpPr txBox="1"/>
          <p:nvPr/>
        </p:nvSpPr>
        <p:spPr>
          <a:xfrm>
            <a:off x="8935824" y="5411250"/>
            <a:ext cx="3340776" cy="11079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vi-VN" sz="6600" dirty="0"/>
              <a:t>= 19,44 </a:t>
            </a:r>
            <a:endParaRPr lang="en-US" sz="66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93A0249-6831-453D-97D7-0AD7241B8B17}"/>
              </a:ext>
            </a:extLst>
          </p:cNvPr>
          <p:cNvCxnSpPr>
            <a:cxnSpLocks/>
          </p:cNvCxnSpPr>
          <p:nvPr/>
        </p:nvCxnSpPr>
        <p:spPr>
          <a:xfrm>
            <a:off x="3804652" y="1229296"/>
            <a:ext cx="350121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3D0536E-312E-4A04-A253-C06AFA101BB3}"/>
              </a:ext>
            </a:extLst>
          </p:cNvPr>
          <p:cNvCxnSpPr>
            <a:cxnSpLocks/>
          </p:cNvCxnSpPr>
          <p:nvPr/>
        </p:nvCxnSpPr>
        <p:spPr>
          <a:xfrm>
            <a:off x="2972938" y="5272562"/>
            <a:ext cx="350121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0D8161F3-1A5A-4AAC-9F98-1741EE6087B8}"/>
              </a:ext>
            </a:extLst>
          </p:cNvPr>
          <p:cNvCxnSpPr>
            <a:cxnSpLocks/>
          </p:cNvCxnSpPr>
          <p:nvPr/>
        </p:nvCxnSpPr>
        <p:spPr>
          <a:xfrm>
            <a:off x="7036154" y="5282658"/>
            <a:ext cx="350121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96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050973" cy="110799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vi-VN" sz="6600" dirty="0"/>
              <a:t>3. b) Tính nhẩm kết quả tìm </a:t>
            </a:r>
            <a:r>
              <a:rPr lang="vi-VN" sz="6600" b="1" i="1" dirty="0"/>
              <a:t>X </a:t>
            </a:r>
            <a:r>
              <a:rPr lang="vi-VN" sz="6600" dirty="0"/>
              <a:t>: </a:t>
            </a:r>
            <a:endParaRPr lang="en-US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2533934" y="2106669"/>
            <a:ext cx="6983104" cy="144655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vi-VN" sz="8800" dirty="0"/>
              <a:t>5,4 x </a:t>
            </a:r>
            <a:r>
              <a:rPr lang="vi-VN" sz="8800" b="1" i="1" dirty="0"/>
              <a:t>X</a:t>
            </a:r>
            <a:r>
              <a:rPr lang="vi-VN" sz="8800" dirty="0"/>
              <a:t> = 5,4 </a:t>
            </a:r>
            <a:endParaRPr lang="en-US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1365913" y="4531784"/>
            <a:ext cx="9319145" cy="144655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vi-VN" sz="8800" dirty="0"/>
              <a:t>9,8 x </a:t>
            </a:r>
            <a:r>
              <a:rPr lang="vi-VN" sz="8800" b="1" i="1" dirty="0"/>
              <a:t>X</a:t>
            </a:r>
            <a:r>
              <a:rPr lang="vi-VN" sz="8800" dirty="0"/>
              <a:t> = 6,2 x 9,8 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67767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2011" y="0"/>
            <a:ext cx="11627893" cy="230832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vi-VN" sz="4800" b="0" i="0" dirty="0">
                <a:solidFill>
                  <a:srgbClr val="000000"/>
                </a:solidFill>
                <a:effectLst/>
                <a:latin typeface="OpenSans"/>
              </a:rPr>
              <a:t>4. Mua </a:t>
            </a:r>
            <a:r>
              <a:rPr lang="vi-VN" sz="4800" b="0" i="0" dirty="0">
                <a:solidFill>
                  <a:srgbClr val="000000"/>
                </a:solidFill>
                <a:effectLst/>
                <a:latin typeface="MJXc-TeX-main-R"/>
              </a:rPr>
              <a:t>4</a:t>
            </a:r>
            <a:r>
              <a:rPr lang="vi-VN" sz="4800" b="0" i="0" dirty="0">
                <a:solidFill>
                  <a:srgbClr val="000000"/>
                </a:solidFill>
                <a:effectLst/>
                <a:latin typeface="MJXc-TeX-math-I"/>
              </a:rPr>
              <a:t>m</a:t>
            </a:r>
            <a:r>
              <a:rPr lang="vi-VN" sz="4800" b="0" i="0" dirty="0">
                <a:solidFill>
                  <a:srgbClr val="000000"/>
                </a:solidFill>
                <a:effectLst/>
                <a:latin typeface="OpenSans"/>
              </a:rPr>
              <a:t> vải phải trả </a:t>
            </a:r>
            <a:r>
              <a:rPr lang="vi-VN" sz="4800" b="0" i="0" dirty="0">
                <a:solidFill>
                  <a:srgbClr val="000000"/>
                </a:solidFill>
                <a:effectLst/>
                <a:latin typeface="MJXc-TeX-main-R"/>
              </a:rPr>
              <a:t>60000</a:t>
            </a:r>
            <a:r>
              <a:rPr lang="vi-VN" sz="4800" b="0" i="0" dirty="0">
                <a:solidFill>
                  <a:srgbClr val="000000"/>
                </a:solidFill>
                <a:effectLst/>
                <a:latin typeface="OpenSans"/>
              </a:rPr>
              <a:t> đồng. Hỏi mua </a:t>
            </a:r>
            <a:r>
              <a:rPr lang="vi-VN" sz="4800" b="0" i="0" dirty="0">
                <a:solidFill>
                  <a:srgbClr val="000000"/>
                </a:solidFill>
                <a:effectLst/>
                <a:latin typeface="MJXc-TeX-main-R"/>
              </a:rPr>
              <a:t>6,8</a:t>
            </a:r>
            <a:r>
              <a:rPr lang="vi-VN" sz="4800" b="0" i="0" dirty="0">
                <a:solidFill>
                  <a:srgbClr val="000000"/>
                </a:solidFill>
                <a:effectLst/>
                <a:latin typeface="MJXc-TeX-math-I"/>
              </a:rPr>
              <a:t>m </a:t>
            </a:r>
            <a:r>
              <a:rPr lang="vi-VN" sz="4800" b="0" i="0" dirty="0">
                <a:solidFill>
                  <a:srgbClr val="000000"/>
                </a:solidFill>
                <a:effectLst/>
                <a:latin typeface="OpenSans"/>
              </a:rPr>
              <a:t>vải cùng loại phải trả nhiều hơn bao nhiêu tiền?</a:t>
            </a:r>
            <a:endParaRPr lang="en-US" sz="4800" dirty="0"/>
          </a:p>
        </p:txBody>
      </p:sp>
      <p:sp>
        <p:nvSpPr>
          <p:cNvPr id="3" name="Rectangle 2"/>
          <p:cNvSpPr/>
          <p:nvPr/>
        </p:nvSpPr>
        <p:spPr>
          <a:xfrm>
            <a:off x="630812" y="2896003"/>
            <a:ext cx="3108543" cy="92333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en-US" sz="5400" b="1" i="0" dirty="0">
                <a:solidFill>
                  <a:srgbClr val="000000"/>
                </a:solidFill>
                <a:effectLst/>
                <a:latin typeface="OpenSans"/>
              </a:rPr>
              <a:t> </a:t>
            </a:r>
            <a:r>
              <a:rPr lang="vi-VN" sz="5400" b="1" i="0" u="sng" dirty="0">
                <a:solidFill>
                  <a:srgbClr val="000000"/>
                </a:solidFill>
                <a:effectLst/>
                <a:latin typeface="OpenSans"/>
              </a:rPr>
              <a:t>Tóm tắt:</a:t>
            </a:r>
            <a:endParaRPr lang="en-US" sz="5400" b="1" u="sng" dirty="0"/>
          </a:p>
        </p:txBody>
      </p:sp>
      <p:sp>
        <p:nvSpPr>
          <p:cNvPr id="4" name="Rectangle 3"/>
          <p:cNvSpPr/>
          <p:nvPr/>
        </p:nvSpPr>
        <p:spPr>
          <a:xfrm>
            <a:off x="53731" y="4079799"/>
            <a:ext cx="2180405" cy="92333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5400" b="1" i="0" dirty="0">
                <a:solidFill>
                  <a:srgbClr val="000000"/>
                </a:solidFill>
                <a:effectLst/>
                <a:latin typeface="OpenSans"/>
              </a:rPr>
              <a:t>  </a:t>
            </a:r>
            <a:r>
              <a:rPr lang="vi-VN" sz="5400" b="1" i="0" dirty="0">
                <a:solidFill>
                  <a:srgbClr val="000000"/>
                </a:solidFill>
                <a:effectLst/>
                <a:latin typeface="OpenSans"/>
              </a:rPr>
              <a:t>4m:</a:t>
            </a:r>
            <a:endParaRPr lang="en-US" sz="5400" b="1" dirty="0"/>
          </a:p>
        </p:txBody>
      </p:sp>
      <p:sp>
        <p:nvSpPr>
          <p:cNvPr id="5" name="Rectangle 4"/>
          <p:cNvSpPr/>
          <p:nvPr/>
        </p:nvSpPr>
        <p:spPr>
          <a:xfrm>
            <a:off x="53731" y="5021791"/>
            <a:ext cx="1992853" cy="92333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vi-VN" sz="5400" b="1" i="0" dirty="0">
                <a:solidFill>
                  <a:srgbClr val="000000"/>
                </a:solidFill>
                <a:effectLst/>
                <a:latin typeface="OpenSans"/>
              </a:rPr>
              <a:t>6,8m:</a:t>
            </a:r>
            <a:endParaRPr lang="en-US" sz="5400" b="1" dirty="0"/>
          </a:p>
        </p:txBody>
      </p:sp>
      <p:sp>
        <p:nvSpPr>
          <p:cNvPr id="6" name="Rectangle 5"/>
          <p:cNvSpPr/>
          <p:nvPr/>
        </p:nvSpPr>
        <p:spPr>
          <a:xfrm>
            <a:off x="2052556" y="4079799"/>
            <a:ext cx="3993401" cy="92333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vi-VN" sz="5400" b="1" i="0" dirty="0">
                <a:solidFill>
                  <a:srgbClr val="000000"/>
                </a:solidFill>
                <a:effectLst/>
                <a:latin typeface="OpenSans"/>
              </a:rPr>
              <a:t>60 000đồng</a:t>
            </a:r>
            <a:endParaRPr lang="en-US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2065246" y="5031122"/>
            <a:ext cx="6229668" cy="92333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vi-VN" sz="5400" b="1" i="0" dirty="0">
                <a:solidFill>
                  <a:srgbClr val="000000"/>
                </a:solidFill>
                <a:effectLst/>
                <a:latin typeface="OpenSans"/>
              </a:rPr>
              <a:t>trả nhiều hơn ? đồng</a:t>
            </a:r>
            <a:endParaRPr lang="en-US" sz="5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7A28B45-E3B6-4543-BCB3-237A537388B4}"/>
              </a:ext>
            </a:extLst>
          </p:cNvPr>
          <p:cNvSpPr/>
          <p:nvPr/>
        </p:nvSpPr>
        <p:spPr>
          <a:xfrm>
            <a:off x="7484009" y="2375401"/>
            <a:ext cx="437589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5400" b="1" i="0" dirty="0">
                <a:solidFill>
                  <a:srgbClr val="000000"/>
                </a:solidFill>
                <a:effectLst/>
                <a:latin typeface="OpenSans"/>
              </a:rPr>
              <a:t>  1</a:t>
            </a:r>
            <a:r>
              <a:rPr lang="vi-VN" sz="5400" b="1" i="0" dirty="0">
                <a:solidFill>
                  <a:srgbClr val="000000"/>
                </a:solidFill>
                <a:effectLst/>
                <a:latin typeface="OpenSans"/>
              </a:rPr>
              <a:t>m</a:t>
            </a:r>
            <a:r>
              <a:rPr lang="en-US" sz="5400" b="1" i="0" dirty="0">
                <a:solidFill>
                  <a:srgbClr val="000000"/>
                </a:solidFill>
                <a:effectLst/>
                <a:latin typeface="OpenSans"/>
              </a:rPr>
              <a:t>  </a:t>
            </a:r>
            <a:r>
              <a:rPr lang="vi-VN" sz="5400" b="1" i="0" dirty="0">
                <a:solidFill>
                  <a:srgbClr val="000000"/>
                </a:solidFill>
                <a:effectLst/>
                <a:latin typeface="OpenSans"/>
              </a:rPr>
              <a:t>:</a:t>
            </a:r>
            <a:r>
              <a:rPr lang="en-US" sz="5400" b="1" i="0" dirty="0">
                <a:solidFill>
                  <a:srgbClr val="000000"/>
                </a:solidFill>
                <a:effectLst/>
                <a:latin typeface="OpenSans"/>
              </a:rPr>
              <a:t>  ? </a:t>
            </a:r>
            <a:r>
              <a:rPr lang="en-US" sz="5400" b="1" dirty="0" err="1">
                <a:solidFill>
                  <a:srgbClr val="000000"/>
                </a:solidFill>
                <a:latin typeface="OpenSans"/>
              </a:rPr>
              <a:t>đồng</a:t>
            </a:r>
            <a:endParaRPr lang="en-US" sz="5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F8C3BB0-5D8C-473D-A9D3-2DE731D258B0}"/>
              </a:ext>
            </a:extLst>
          </p:cNvPr>
          <p:cNvSpPr/>
          <p:nvPr/>
        </p:nvSpPr>
        <p:spPr>
          <a:xfrm>
            <a:off x="7502670" y="3298731"/>
            <a:ext cx="4357234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5400" b="1" i="0" dirty="0">
                <a:solidFill>
                  <a:srgbClr val="000000"/>
                </a:solidFill>
                <a:effectLst/>
                <a:latin typeface="OpenSans"/>
              </a:rPr>
              <a:t>  6,8</a:t>
            </a:r>
            <a:r>
              <a:rPr lang="vi-VN" sz="5400" b="1" i="0" dirty="0">
                <a:solidFill>
                  <a:srgbClr val="000000"/>
                </a:solidFill>
                <a:effectLst/>
                <a:latin typeface="OpenSans"/>
              </a:rPr>
              <a:t>m:</a:t>
            </a:r>
            <a:r>
              <a:rPr lang="en-US" sz="5400" b="1" i="0" dirty="0">
                <a:solidFill>
                  <a:srgbClr val="000000"/>
                </a:solidFill>
                <a:effectLst/>
                <a:latin typeface="OpenSans"/>
              </a:rPr>
              <a:t>  ? </a:t>
            </a:r>
            <a:r>
              <a:rPr lang="en-US" sz="5400" b="1" dirty="0" err="1">
                <a:solidFill>
                  <a:srgbClr val="000000"/>
                </a:solidFill>
                <a:latin typeface="OpenSans"/>
              </a:rPr>
              <a:t>đồng</a:t>
            </a:r>
            <a:endParaRPr lang="en-US" sz="5400" b="1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xmlns="" id="{CA67DC33-1B47-47BD-A93C-FF1F286E3D6C}"/>
              </a:ext>
            </a:extLst>
          </p:cNvPr>
          <p:cNvSpPr/>
          <p:nvPr/>
        </p:nvSpPr>
        <p:spPr>
          <a:xfrm>
            <a:off x="6560279" y="3008153"/>
            <a:ext cx="914400" cy="52053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xmlns="" id="{CC2DAAF6-EA75-4B83-9D09-E97E998BD863}"/>
              </a:ext>
            </a:extLst>
          </p:cNvPr>
          <p:cNvCxnSpPr>
            <a:cxnSpLocks/>
          </p:cNvCxnSpPr>
          <p:nvPr/>
        </p:nvCxnSpPr>
        <p:spPr>
          <a:xfrm rot="10800000" flipV="1">
            <a:off x="8109439" y="4079799"/>
            <a:ext cx="3284376" cy="1412988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10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92740" y="879275"/>
            <a:ext cx="8227325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Mua 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1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th-I"/>
              </a:rPr>
              <a:t>m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 vải phải trả số tiền là:</a:t>
            </a:r>
            <a:endParaRPr lang="en-US" sz="4400" b="1" dirty="0"/>
          </a:p>
        </p:txBody>
      </p:sp>
      <p:sp>
        <p:nvSpPr>
          <p:cNvPr id="4" name="Rectangle 3"/>
          <p:cNvSpPr/>
          <p:nvPr/>
        </p:nvSpPr>
        <p:spPr>
          <a:xfrm>
            <a:off x="3018429" y="1620931"/>
            <a:ext cx="7401636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60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000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: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4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=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15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000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 (đồng)</a:t>
            </a:r>
            <a:endParaRPr lang="en-US" sz="4400" b="1" dirty="0"/>
          </a:p>
        </p:txBody>
      </p:sp>
      <p:sp>
        <p:nvSpPr>
          <p:cNvPr id="5" name="Rectangle 4"/>
          <p:cNvSpPr/>
          <p:nvPr/>
        </p:nvSpPr>
        <p:spPr>
          <a:xfrm>
            <a:off x="2010573" y="2390372"/>
            <a:ext cx="8693624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Mua 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6,8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th-I"/>
              </a:rPr>
              <a:t>m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 vải phải trả số tiền là:</a:t>
            </a:r>
            <a:endParaRPr lang="en-US" sz="4400" b="1" dirty="0"/>
          </a:p>
        </p:txBody>
      </p:sp>
      <p:sp>
        <p:nvSpPr>
          <p:cNvPr id="6" name="Rectangle 5"/>
          <p:cNvSpPr/>
          <p:nvPr/>
        </p:nvSpPr>
        <p:spPr>
          <a:xfrm>
            <a:off x="2510990" y="3194017"/>
            <a:ext cx="81932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15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000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×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6,8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=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102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000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 (đồng)</a:t>
            </a:r>
            <a:endParaRPr lang="en-US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0" y="3997662"/>
            <a:ext cx="121920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vi-VN" sz="4400" b="1" i="0" dirty="0">
                <a:solidFill>
                  <a:srgbClr val="000000"/>
                </a:solidFill>
                <a:effectLst/>
                <a:latin typeface="OpenSans"/>
              </a:rPr>
              <a:t>Mua 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6,8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th-I"/>
              </a:rPr>
              <a:t>m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OpenSans"/>
              </a:rPr>
              <a:t> vải cùng loại phải trả nhiều hơn là:</a:t>
            </a:r>
            <a:endParaRPr lang="en-US" sz="4400" b="1" dirty="0"/>
          </a:p>
        </p:txBody>
      </p:sp>
      <p:sp>
        <p:nvSpPr>
          <p:cNvPr id="8" name="Rectangle 7"/>
          <p:cNvSpPr/>
          <p:nvPr/>
        </p:nvSpPr>
        <p:spPr>
          <a:xfrm>
            <a:off x="2192740" y="4767103"/>
            <a:ext cx="886194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102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000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−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60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000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=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42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000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 (đồng)</a:t>
            </a:r>
            <a:endParaRPr lang="en-US" sz="4400" b="1" dirty="0"/>
          </a:p>
        </p:txBody>
      </p:sp>
      <p:sp>
        <p:nvSpPr>
          <p:cNvPr id="9" name="Rectangle 8"/>
          <p:cNvSpPr/>
          <p:nvPr/>
        </p:nvSpPr>
        <p:spPr>
          <a:xfrm>
            <a:off x="3300074" y="5536544"/>
            <a:ext cx="5989140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 Đáp số: 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42</a:t>
            </a:r>
            <a:r>
              <a:rPr lang="vi-VN" sz="4400" b="1" i="0" dirty="0">
                <a:solidFill>
                  <a:srgbClr val="000000"/>
                </a:solidFill>
                <a:effectLst/>
                <a:latin typeface="MJXc-TeX-main-R"/>
              </a:rPr>
              <a:t> 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MJXc-TeX-main-R"/>
              </a:rPr>
              <a:t>000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 đồng.</a:t>
            </a:r>
            <a:endParaRPr lang="en-US" sz="4400" b="1" dirty="0"/>
          </a:p>
        </p:txBody>
      </p:sp>
      <p:sp>
        <p:nvSpPr>
          <p:cNvPr id="10" name="Rectangle 9"/>
          <p:cNvSpPr/>
          <p:nvPr/>
        </p:nvSpPr>
        <p:spPr>
          <a:xfrm>
            <a:off x="5589964" y="109834"/>
            <a:ext cx="1409360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OpenSans"/>
              </a:rPr>
              <a:t> </a:t>
            </a:r>
            <a:r>
              <a:rPr lang="vi-VN" sz="4400" b="1" i="0" u="sng" dirty="0">
                <a:solidFill>
                  <a:srgbClr val="000000"/>
                </a:solidFill>
                <a:effectLst/>
                <a:latin typeface="OpenSans"/>
              </a:rPr>
              <a:t>Giải</a:t>
            </a:r>
            <a:endParaRPr lang="en-US" sz="4400" b="1" u="sng" dirty="0"/>
          </a:p>
        </p:txBody>
      </p:sp>
    </p:spTree>
    <p:extLst>
      <p:ext uri="{BB962C8B-B14F-4D97-AF65-F5344CB8AC3E}">
        <p14:creationId xmlns:p14="http://schemas.microsoft.com/office/powerpoint/2010/main" val="73125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756" y="191069"/>
            <a:ext cx="10058400" cy="574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97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228</Words>
  <Application>Microsoft Office PowerPoint</Application>
  <PresentationFormat>Custom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Thứ Hai ngày 27 tháng 12 năm 2022 Toán Luyện tập chung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Thứ Hai ngày 27 tháng 12 năm 2021 Toán Luyện tập chung</dc:title>
  <dc:creator>Windows User</dc:creator>
  <cp:lastModifiedBy>Admin</cp:lastModifiedBy>
  <cp:revision>32</cp:revision>
  <dcterms:created xsi:type="dcterms:W3CDTF">2021-12-25T02:22:21Z</dcterms:created>
  <dcterms:modified xsi:type="dcterms:W3CDTF">2023-06-09T08:36:47Z</dcterms:modified>
</cp:coreProperties>
</file>