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312" r:id="rId2"/>
    <p:sldId id="289" r:id="rId3"/>
    <p:sldId id="290" r:id="rId4"/>
    <p:sldId id="288" r:id="rId5"/>
    <p:sldId id="291" r:id="rId6"/>
    <p:sldId id="292" r:id="rId7"/>
    <p:sldId id="294" r:id="rId8"/>
    <p:sldId id="313" r:id="rId9"/>
    <p:sldId id="293" r:id="rId10"/>
    <p:sldId id="315" r:id="rId11"/>
    <p:sldId id="316" r:id="rId12"/>
    <p:sldId id="296" r:id="rId13"/>
    <p:sldId id="317" r:id="rId14"/>
    <p:sldId id="297" r:id="rId15"/>
    <p:sldId id="318" r:id="rId16"/>
    <p:sldId id="298" r:id="rId17"/>
    <p:sldId id="319" r:id="rId18"/>
    <p:sldId id="299" r:id="rId19"/>
    <p:sldId id="320" r:id="rId20"/>
    <p:sldId id="321" r:id="rId21"/>
    <p:sldId id="322" r:id="rId22"/>
    <p:sldId id="310" r:id="rId23"/>
    <p:sldId id="309" r:id="rId24"/>
    <p:sldId id="301" r:id="rId25"/>
    <p:sldId id="323" r:id="rId26"/>
    <p:sldId id="325" r:id="rId27"/>
    <p:sldId id="326" r:id="rId28"/>
    <p:sldId id="327" r:id="rId29"/>
    <p:sldId id="328" r:id="rId30"/>
    <p:sldId id="31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5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7965B-4CEB-4A06-A53A-BAA44C18E4F8}" type="datetimeFigureOut">
              <a:rPr lang="vi-VN" smtClean="0"/>
              <a:t>05/09/2022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B4E82-2B03-436E-BC5A-2D514448EF2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434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158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0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13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383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0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92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60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77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2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37AE9-7493-4D06-9A54-306D6C40B0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98C82-7458-43E2-95C6-6D06F0A28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86092" y="2492595"/>
            <a:ext cx="7652663" cy="1778120"/>
          </a:xfrm>
          <a:prstGeom prst="rect">
            <a:avLst/>
          </a:prstGeom>
          <a:noFill/>
        </p:spPr>
        <p:txBody>
          <a:bodyPr wrap="none">
            <a:prstTxWarp prst="textStop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.VnAristote" panose="020B7200000000000000" pitchFamily="34" charset="0"/>
              </a:rPr>
              <a:t>DÕ MÌn bªnh vùc kÎ yÕu</a:t>
            </a:r>
          </a:p>
        </p:txBody>
      </p:sp>
      <p:sp>
        <p:nvSpPr>
          <p:cNvPr id="8" name="WordArt 38"/>
          <p:cNvSpPr>
            <a:spLocks noChangeArrowheads="1" noChangeShapeType="1" noTextEdit="1"/>
          </p:cNvSpPr>
          <p:nvPr/>
        </p:nvSpPr>
        <p:spPr bwMode="auto">
          <a:xfrm>
            <a:off x="2984856" y="722643"/>
            <a:ext cx="68675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vi-VN" sz="3600" i="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accent5">
                    <a:lumMod val="2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accent5">
                    <a:lumMod val="2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KIM SƠN</a:t>
            </a:r>
            <a:endParaRPr lang="en-US" sz="3600" i="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11498" y="1498835"/>
            <a:ext cx="6214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kern="10" dirty="0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.VnAristote" panose="020B7200000000000000" pitchFamily="34" charset="0"/>
              </a:rPr>
              <a:t>TËp ®äc - </a:t>
            </a:r>
            <a:r>
              <a:rPr lang="en-US" sz="5400" kern="10" dirty="0" err="1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.VnAristote" panose="020B7200000000000000" pitchFamily="34" charset="0"/>
              </a:rPr>
              <a:t>Líp</a:t>
            </a:r>
            <a:r>
              <a:rPr lang="en-US" sz="5400" kern="10" dirty="0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.VnAristote" panose="020B7200000000000000" pitchFamily="34" charset="0"/>
              </a:rPr>
              <a:t> 4A3</a:t>
            </a:r>
          </a:p>
        </p:txBody>
      </p:sp>
    </p:spTree>
    <p:extLst>
      <p:ext uri="{BB962C8B-B14F-4D97-AF65-F5344CB8AC3E}">
        <p14:creationId xmlns:p14="http://schemas.microsoft.com/office/powerpoint/2010/main" val="392533942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54363" y="2809883"/>
            <a:ext cx="37068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vi-VN" alt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như mới lột</a:t>
            </a:r>
            <a:endParaRPr lang="en-US" altLang="en-US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1266544" y="3722984"/>
            <a:ext cx="3468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vi-VN" alt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cánh bướm non</a:t>
            </a:r>
            <a:endParaRPr lang="en-US" altLang="en-US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37893" y="4645753"/>
            <a:ext cx="32686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vi-VN" alt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nức nở</a:t>
            </a:r>
            <a:endParaRPr lang="en-US" altLang="en-US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0458" y="3722984"/>
            <a:ext cx="5942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Trò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kể lể đáng thương.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30151" y="4442183"/>
            <a:ext cx="62544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dứt khoát, mạnh mẽ, </a:t>
            </a:r>
          </a:p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sự bất bình, kiên quyết.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44228" y="2774023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đọc:</a:t>
            </a:r>
          </a:p>
        </p:txBody>
      </p:sp>
    </p:spTree>
    <p:extLst>
      <p:ext uri="{BB962C8B-B14F-4D97-AF65-F5344CB8AC3E}">
        <p14:creationId xmlns:p14="http://schemas.microsoft.com/office/powerpoint/2010/main" val="21501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Oval Callout 25"/>
          <p:cNvSpPr/>
          <p:nvPr/>
        </p:nvSpPr>
        <p:spPr>
          <a:xfrm>
            <a:off x="1445348" y="3485507"/>
            <a:ext cx="3200400" cy="1447800"/>
          </a:xfrm>
          <a:prstGeom prst="wedgeEllipseCallout">
            <a:avLst>
              <a:gd name="adj1" fmla="val -38480"/>
              <a:gd name="adj2" fmla="val 11265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 nối tiếp đoạn lần 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12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áº£nh dáº¿ mÃ¨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878859" y="901504"/>
            <a:ext cx="4770334" cy="3588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658095" y="5462052"/>
            <a:ext cx="1197725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b="1" i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Dế mèn: </a:t>
            </a:r>
            <a:r>
              <a:rPr lang="en-US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một loài côn trùng cơ thể hình trụ, đầu tròn, râu dài.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5"/>
          <a:stretch/>
        </p:blipFill>
        <p:spPr bwMode="auto">
          <a:xfrm>
            <a:off x="387927" y="394855"/>
            <a:ext cx="5112328" cy="444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39509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375" y="282454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1374" y="3409321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 x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1663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705720" y="5040452"/>
            <a:ext cx="109520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Cỏ xước:</a:t>
            </a:r>
            <a:r>
              <a:rPr lang="en-US" b="1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loài cỏ có quả nhọn như gai, hay bám vào quần áo.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20" y="728801"/>
            <a:ext cx="5968712" cy="397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432" y="728801"/>
            <a:ext cx="4337992" cy="397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631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375" y="282454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1374" y="3409321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 x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18003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938645" y="5354782"/>
            <a:ext cx="1108709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b="1" i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Nhà trò:</a:t>
            </a:r>
            <a:r>
              <a:rPr lang="en-US" b="1" i="1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loài côn trùng nhỏ họ bướm, thường sống ở bụi rậm.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291" y="166256"/>
            <a:ext cx="5486400" cy="50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998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375" y="282454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1374" y="3409321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 x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84276" y="399409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trò</a:t>
            </a:r>
          </a:p>
        </p:txBody>
      </p:sp>
    </p:spTree>
    <p:extLst>
      <p:ext uri="{BB962C8B-B14F-4D97-AF65-F5344CB8AC3E}">
        <p14:creationId xmlns:p14="http://schemas.microsoft.com/office/powerpoint/2010/main" val="1250697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098964" y="5607338"/>
            <a:ext cx="837277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ctr">
              <a:buClrTx/>
              <a:buSzTx/>
              <a:buNone/>
              <a:defRPr/>
            </a:pPr>
            <a:r>
              <a:rPr lang="en-US" b="1" i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Áo thâm: </a:t>
            </a:r>
            <a:r>
              <a:rPr lang="en-US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áo màu đen hoặc màu ngả về đen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4" y="152401"/>
            <a:ext cx="4376737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78030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375" y="282454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1374" y="3409321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 x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84276" y="399409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1373" y="4640919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thâm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0975" y="2894613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bự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1579420" y="3470999"/>
            <a:ext cx="166253" cy="436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228472" y="3483350"/>
            <a:ext cx="166253" cy="436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287405" y="3966348"/>
            <a:ext cx="166253" cy="436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213046" y="3965616"/>
            <a:ext cx="166253" cy="436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967037" y="3382715"/>
            <a:ext cx="92392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48948" y="3896065"/>
            <a:ext cx="133047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72873" y="4402331"/>
            <a:ext cx="92392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723048" y="3896065"/>
            <a:ext cx="618063" cy="1164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570462" y="3397672"/>
            <a:ext cx="618063" cy="1164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61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 rot="537032">
            <a:off x="2506412" y="752955"/>
            <a:ext cx="8616158" cy="4812926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728913" y="1984766"/>
            <a:ext cx="73849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  <a:latin typeface="+mj-lt"/>
              </a:rPr>
              <a:t>Mở mục lục SGK và </a:t>
            </a:r>
            <a:endParaRPr lang="en-US" sz="4000" b="1" dirty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vi-VN" sz="4000" b="1" dirty="0">
                <a:solidFill>
                  <a:srgbClr val="002060"/>
                </a:solidFill>
                <a:latin typeface="+mj-lt"/>
              </a:rPr>
              <a:t>nêu các chủ điểm trong SGK</a:t>
            </a:r>
            <a:endParaRPr lang="en-US" sz="4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41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375" y="282454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1374" y="3409321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 x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84276" y="3994096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1373" y="4640919"/>
            <a:ext cx="2347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thâm</a:t>
            </a:r>
          </a:p>
        </p:txBody>
      </p:sp>
      <p:sp>
        <p:nvSpPr>
          <p:cNvPr id="22" name="Oval Callout 21"/>
          <p:cNvSpPr/>
          <p:nvPr/>
        </p:nvSpPr>
        <p:spPr>
          <a:xfrm>
            <a:off x="1471613" y="3362325"/>
            <a:ext cx="3557587" cy="1666875"/>
          </a:xfrm>
          <a:prstGeom prst="wedgeEllipseCallout">
            <a:avLst>
              <a:gd name="adj1" fmla="val -38480"/>
              <a:gd name="adj2" fmla="val 11265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 nhóm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1471612" y="3362324"/>
            <a:ext cx="3557587" cy="1666875"/>
          </a:xfrm>
          <a:prstGeom prst="wedgeEllipseCallout">
            <a:avLst>
              <a:gd name="adj1" fmla="val -38480"/>
              <a:gd name="adj2" fmla="val 11265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 đọc nhóm</a:t>
            </a:r>
          </a:p>
        </p:txBody>
      </p:sp>
    </p:spTree>
    <p:extLst>
      <p:ext uri="{BB962C8B-B14F-4D97-AF65-F5344CB8AC3E}">
        <p14:creationId xmlns:p14="http://schemas.microsoft.com/office/powerpoint/2010/main" val="244186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7"/>
          <p:cNvSpPr txBox="1">
            <a:spLocks noChangeArrowheads="1"/>
          </p:cNvSpPr>
          <p:nvPr/>
        </p:nvSpPr>
        <p:spPr bwMode="auto">
          <a:xfrm>
            <a:off x="6019800" y="15382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 b="1">
              <a:solidFill>
                <a:srgbClr val="140476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6475" y="2124372"/>
            <a:ext cx="4788363" cy="923330"/>
          </a:xfrm>
          <a:prstGeom prst="rect">
            <a:avLst/>
          </a:prstGeom>
          <a:noFill/>
        </p:spPr>
        <p:txBody>
          <a:bodyPr wrap="none">
            <a:prstTxWarp prst="textWave4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en-US" altLang="zh-CN" sz="5400" dirty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</a:t>
            </a:r>
            <a:r>
              <a:rPr lang="en-US" altLang="zh-CN" sz="5400" dirty="0">
                <a:solidFill>
                  <a:srgbClr val="00B050"/>
                </a:solidFill>
                <a:latin typeface=".VnAristote" panose="020B72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</a:t>
            </a:r>
            <a:r>
              <a:rPr lang="en-US" altLang="zh-CN" sz="5400" dirty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hiÓu bµi</a:t>
            </a:r>
            <a:endParaRPr lang="zh-CN" altLang="en-US" sz="5400" dirty="0">
              <a:solidFill>
                <a:srgbClr val="00B050"/>
              </a:solidFill>
              <a:latin typeface=".VnAristote" panose="020B7200000000000000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343400" y="2227263"/>
            <a:ext cx="152400" cy="58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82437" y="252074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0" y="3194438"/>
            <a:ext cx="8572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vi-VN" alt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 có những nhân vật chính nào ?</a:t>
            </a:r>
            <a:endParaRPr lang="en-US" alt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98857" y="3863171"/>
            <a:ext cx="122425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 có những nhân vật chính là Dế Mèn, Nhà Trò và bọn nhện.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198857" y="4623863"/>
            <a:ext cx="8786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Kẻ yếu được Dế Mèn bênh vực là ai ?</a:t>
            </a:r>
            <a:endParaRPr lang="en-US" altLang="en-US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34575" y="5384555"/>
            <a:ext cx="8715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Kẻ yếu được Dế Mèn bênh vực là chị Nhà Trò.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3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/>
        </p:nvSpPr>
        <p:spPr bwMode="auto">
          <a:xfrm>
            <a:off x="332508" y="265531"/>
            <a:ext cx="1140229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đoạn 1</a:t>
            </a:r>
            <a:r>
              <a:rPr lang="en-US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TLCH: </a:t>
            </a:r>
            <a:r>
              <a:rPr lang="vi-VN" altLang="en-US" sz="28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</a:t>
            </a:r>
            <a:r>
              <a:rPr lang="vi-VN" altLang="en-US" sz="2800" b="1" i="1" dirty="0">
                <a:solidFill>
                  <a:srgbClr val="FF0000"/>
                </a:solidFill>
                <a:latin typeface="+mj-lt"/>
              </a:rPr>
              <a:t>ế Mèn nhìn thấy Nhà Trò trong hoàn cảnh như thế nào ?</a:t>
            </a:r>
            <a:endParaRPr lang="en-US" altLang="en-US" sz="4800" b="1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endParaRPr lang="en-US" altLang="en-US" sz="2800" b="1" i="1" dirty="0">
              <a:latin typeface="+mj-lt"/>
              <a:cs typeface="Times New Roman" pitchFamily="18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274737" y="5332903"/>
            <a:ext cx="1103189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 Mèn nhìn thấy chị Nhà Trò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chị đang ngồi gục đầu khóc tỉ tê bên tảng đá cuội.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011" y="1198417"/>
            <a:ext cx="8923351" cy="413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26081" y="5825346"/>
            <a:ext cx="6688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cảnh Dế Mèn gặp Nhà Trò.</a:t>
            </a:r>
          </a:p>
        </p:txBody>
      </p:sp>
      <p:sp>
        <p:nvSpPr>
          <p:cNvPr id="2" name="Right Arrow 1"/>
          <p:cNvSpPr/>
          <p:nvPr/>
        </p:nvSpPr>
        <p:spPr>
          <a:xfrm>
            <a:off x="3716481" y="6056339"/>
            <a:ext cx="609600" cy="169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52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45029" y="234398"/>
            <a:ext cx="1147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altLang="en-US" sz="28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đoạn</a:t>
            </a:r>
            <a:r>
              <a:rPr lang="vi-VN" altLang="en-US" sz="28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và TLCH: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những chi tiết cho thấy chị Nhà Trò rất yếu ớt? 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665428" y="637819"/>
            <a:ext cx="814211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nhỏ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gầy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phấn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3535306" y="3363635"/>
            <a:ext cx="87868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 Trò bị bọn nhện ức hiếp, đe dọa như thế nào ? 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591807" y="3828845"/>
            <a:ext cx="852657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 Trước đây, mẹ Nhà Trò có vay lương ăn của bọn nhện.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Sau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Trò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ốm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kiếm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đủ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Bọn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đánh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Trò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Lần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này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chăng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chặn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đường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đe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dọa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bắt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thịt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567112" y="5986826"/>
            <a:ext cx="86248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Hoàn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cảnh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đáng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thương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chị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Nhà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Trò</a:t>
            </a:r>
            <a:r>
              <a:rPr lang="en-US" alt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altLang="en-US" sz="3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9" y="845030"/>
            <a:ext cx="3620399" cy="4038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3608475" y="6210750"/>
            <a:ext cx="609600" cy="169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43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2855546" y="5767637"/>
            <a:ext cx="8555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Ca ngợi tâm lòng nghĩa hiệp, dũng cảm của Dế Mèn.</a:t>
            </a:r>
            <a:endParaRPr lang="en-US" alt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45028" y="234398"/>
            <a:ext cx="1214697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altLang="en-US" sz="28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vi-VN" altLang="en-US" sz="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đoạn</a:t>
            </a:r>
            <a:r>
              <a:rPr lang="vi-VN" altLang="en-US" sz="28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và TLCH: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 lời nói và cử chỉ nào nói lên tấm lòng nghĩa hiệp của Dế Mèn?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463" y="1133758"/>
            <a:ext cx="63716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657109" y="2016365"/>
            <a:ext cx="9525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848745" y="1625286"/>
            <a:ext cx="3525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5463" y="3200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5463" y="40386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463" y="495011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4523066" y="4151438"/>
            <a:ext cx="824789" cy="3459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4523066" y="5044208"/>
            <a:ext cx="824789" cy="3249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791345" y="4022806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1345" y="4890318"/>
            <a:ext cx="5083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004125" y="5865766"/>
            <a:ext cx="851421" cy="357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223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6" grpId="0" animBg="1"/>
      <p:bldP spid="17" grpId="0"/>
      <p:bldP spid="18" grpId="0"/>
      <p:bldP spid="19" grpId="0"/>
      <p:bldP spid="20" grpId="0"/>
      <p:bldP spid="21" grpId="0" animBg="1"/>
      <p:bldP spid="22" grpId="0" animBg="1"/>
      <p:bldP spid="23" grpId="0"/>
      <p:bldP spid="24" grpId="0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3180" y="299729"/>
            <a:ext cx="118525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một số hình ảnh nhân hóa mà em thích, cho biết vì sao em thích hình ảnh đó?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0" y="1376947"/>
            <a:ext cx="10889673" cy="1981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gục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bự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này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đúng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Trò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cô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gái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thương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yếu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đuối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3220998"/>
            <a:ext cx="12025746" cy="182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…”: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63" y="4800600"/>
            <a:ext cx="12192000" cy="2057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4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208462" y="1679576"/>
            <a:ext cx="431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200">
              <a:latin typeface="VNI-Times" pitchFamily="2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291856" y="3227736"/>
            <a:ext cx="11789307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ngợi Dế Mèn có tấm lòng nghĩa hiệp – bênh vực người yếu, xóa bỏ áp bức, bất công.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2694" y="325358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98225" y="2307349"/>
            <a:ext cx="1992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310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7"/>
          <p:cNvSpPr txBox="1">
            <a:spLocks noChangeArrowheads="1"/>
          </p:cNvSpPr>
          <p:nvPr/>
        </p:nvSpPr>
        <p:spPr bwMode="auto">
          <a:xfrm>
            <a:off x="6019800" y="15382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 b="1">
              <a:solidFill>
                <a:srgbClr val="140476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84137" y="1538288"/>
            <a:ext cx="4788363" cy="923330"/>
          </a:xfrm>
          <a:prstGeom prst="rect">
            <a:avLst/>
          </a:prstGeom>
          <a:noFill/>
        </p:spPr>
        <p:txBody>
          <a:bodyPr wrap="none">
            <a:prstTxWarp prst="textWave4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en-US" altLang="zh-CN" sz="5400" dirty="0">
                <a:solidFill>
                  <a:srgbClr val="00B050"/>
                </a:solidFill>
                <a:latin typeface=".VnAristote" panose="020B7200000000000000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VËn dông – thùc hµnh</a:t>
            </a:r>
            <a:endParaRPr lang="zh-CN" altLang="en-US" sz="5400" dirty="0">
              <a:solidFill>
                <a:srgbClr val="00B050"/>
              </a:solidFill>
              <a:latin typeface=".VnAristote" panose="020B7200000000000000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7843" y="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0944" y="2554109"/>
            <a:ext cx="1190105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tả hình dáng Nhà Trò, đọc chậm, thể hiện được cái nhìn ái ngại của Dế Mèn đối với Nhà Trò.</a:t>
            </a:r>
          </a:p>
          <a:p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kể lể của Nhà Trò: đáng thương.</a:t>
            </a:r>
          </a:p>
          <a:p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nói của Dế Mèn: mạnh mẽ, thể hiện sự bất bình, thái độ kiên quyết của nhân vật.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88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-103909" y="1112643"/>
            <a:ext cx="12095017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kém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bọn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thủi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ốm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bọn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bọn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chăng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đe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vặt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vặt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cậy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hiếp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698838" y="2209864"/>
            <a:ext cx="1091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47729" y="2737700"/>
            <a:ext cx="1091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656104" y="2737700"/>
            <a:ext cx="1091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923541" y="3823855"/>
            <a:ext cx="1471478" cy="63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0374" y="3302094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190961" y="3302094"/>
            <a:ext cx="17288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053854" y="4398260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733130" y="4398260"/>
            <a:ext cx="13237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373789" y="4398260"/>
            <a:ext cx="3525528" cy="77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039621" y="6057496"/>
            <a:ext cx="997974" cy="20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831974" y="5475794"/>
            <a:ext cx="1593480" cy="89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745541" y="5484789"/>
            <a:ext cx="997974" cy="20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58813" y="5539046"/>
            <a:ext cx="997974" cy="20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539445" y="4914912"/>
            <a:ext cx="585059" cy="26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53829" y="3302094"/>
            <a:ext cx="17288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2715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4488" y="2632364"/>
            <a:ext cx="7426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5551" y="516791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99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0"/>
            <a:ext cx="9144000" cy="7504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vi-V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vi-VN" sz="4800" b="1" dirty="0">
                <a:solidFill>
                  <a:srgbClr val="FF0000"/>
                </a:solidFill>
                <a:latin typeface="+mj-lt"/>
              </a:rPr>
              <a:t>CÁC CHỦ ĐIỂM TRONG SGK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0" y="750406"/>
            <a:ext cx="4572000" cy="3835882"/>
            <a:chOff x="100013" y="421703"/>
            <a:chExt cx="4572000" cy="5836223"/>
          </a:xfrm>
        </p:grpSpPr>
        <p:sp>
          <p:nvSpPr>
            <p:cNvPr id="4" name="TextBox 3"/>
            <p:cNvSpPr txBox="1"/>
            <p:nvPr/>
          </p:nvSpPr>
          <p:spPr>
            <a:xfrm>
              <a:off x="100013" y="2495552"/>
              <a:ext cx="1614487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Thương người như thể thương thân</a:t>
              </a:r>
            </a:p>
          </p:txBody>
        </p:sp>
        <p:cxnSp>
          <p:nvCxnSpPr>
            <p:cNvPr id="10" name="Straight Connector 9"/>
            <p:cNvCxnSpPr>
              <a:stCxn id="3" idx="2"/>
              <a:endCxn id="4" idx="0"/>
            </p:cNvCxnSpPr>
            <p:nvPr/>
          </p:nvCxnSpPr>
          <p:spPr>
            <a:xfrm flipH="1">
              <a:off x="907257" y="421703"/>
              <a:ext cx="3764756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6096000" y="750406"/>
            <a:ext cx="4324350" cy="3835882"/>
            <a:chOff x="4672013" y="552452"/>
            <a:chExt cx="4324350" cy="5705474"/>
          </a:xfrm>
        </p:grpSpPr>
        <p:sp>
          <p:nvSpPr>
            <p:cNvPr id="8" name="TextBox 7"/>
            <p:cNvSpPr txBox="1"/>
            <p:nvPr/>
          </p:nvSpPr>
          <p:spPr>
            <a:xfrm>
              <a:off x="7505699" y="2495552"/>
              <a:ext cx="1490664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Tiếng sáo diều</a:t>
              </a:r>
            </a:p>
          </p:txBody>
        </p:sp>
        <p:cxnSp>
          <p:nvCxnSpPr>
            <p:cNvPr id="11" name="Straight Connector 10"/>
            <p:cNvCxnSpPr>
              <a:endCxn id="3" idx="2"/>
            </p:cNvCxnSpPr>
            <p:nvPr/>
          </p:nvCxnSpPr>
          <p:spPr>
            <a:xfrm flipH="1" flipV="1">
              <a:off x="4672013" y="552452"/>
              <a:ext cx="3757612" cy="1943101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096000" y="750406"/>
            <a:ext cx="2538412" cy="3835882"/>
            <a:chOff x="4672013" y="421703"/>
            <a:chExt cx="2538412" cy="5836223"/>
          </a:xfrm>
        </p:grpSpPr>
        <p:sp>
          <p:nvSpPr>
            <p:cNvPr id="7" name="TextBox 6"/>
            <p:cNvSpPr txBox="1"/>
            <p:nvPr/>
          </p:nvSpPr>
          <p:spPr>
            <a:xfrm>
              <a:off x="5719761" y="2495552"/>
              <a:ext cx="1490664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Có chí thì nên</a:t>
              </a:r>
            </a:p>
          </p:txBody>
        </p:sp>
        <p:cxnSp>
          <p:nvCxnSpPr>
            <p:cNvPr id="13" name="Straight Connector 12"/>
            <p:cNvCxnSpPr>
              <a:stCxn id="7" idx="0"/>
              <a:endCxn id="3" idx="2"/>
            </p:cNvCxnSpPr>
            <p:nvPr/>
          </p:nvCxnSpPr>
          <p:spPr>
            <a:xfrm flipH="1" flipV="1">
              <a:off x="4672013" y="421703"/>
              <a:ext cx="1793080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433762" y="750406"/>
            <a:ext cx="2662239" cy="3835882"/>
            <a:chOff x="2009774" y="421703"/>
            <a:chExt cx="2662239" cy="5836223"/>
          </a:xfrm>
        </p:grpSpPr>
        <p:sp>
          <p:nvSpPr>
            <p:cNvPr id="5" name="TextBox 4"/>
            <p:cNvSpPr txBox="1"/>
            <p:nvPr/>
          </p:nvSpPr>
          <p:spPr>
            <a:xfrm>
              <a:off x="2009774" y="2495552"/>
              <a:ext cx="1562100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Măng mọc thẳng</a:t>
              </a:r>
            </a:p>
          </p:txBody>
        </p:sp>
        <p:cxnSp>
          <p:nvCxnSpPr>
            <p:cNvPr id="16" name="Straight Connector 15"/>
            <p:cNvCxnSpPr>
              <a:stCxn id="5" idx="0"/>
              <a:endCxn id="3" idx="2"/>
            </p:cNvCxnSpPr>
            <p:nvPr/>
          </p:nvCxnSpPr>
          <p:spPr>
            <a:xfrm flipV="1">
              <a:off x="2790824" y="421703"/>
              <a:ext cx="1881189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291136" y="750406"/>
            <a:ext cx="1557339" cy="3835882"/>
            <a:chOff x="3867148" y="421703"/>
            <a:chExt cx="1557339" cy="5836223"/>
          </a:xfrm>
        </p:grpSpPr>
        <p:sp>
          <p:nvSpPr>
            <p:cNvPr id="6" name="TextBox 5"/>
            <p:cNvSpPr txBox="1"/>
            <p:nvPr/>
          </p:nvSpPr>
          <p:spPr>
            <a:xfrm>
              <a:off x="3867148" y="2495552"/>
              <a:ext cx="1557339" cy="37623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vi-VN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vi-VN" sz="3200" b="1" dirty="0">
                  <a:solidFill>
                    <a:srgbClr val="002060"/>
                  </a:solidFill>
                  <a:latin typeface="+mj-lt"/>
                </a:rPr>
                <a:t>Trên đôi cánh ước mơ</a:t>
              </a:r>
            </a:p>
          </p:txBody>
        </p:sp>
        <p:cxnSp>
          <p:nvCxnSpPr>
            <p:cNvPr id="20" name="Straight Connector 19"/>
            <p:cNvCxnSpPr>
              <a:stCxn id="6" idx="0"/>
              <a:endCxn id="3" idx="2"/>
            </p:cNvCxnSpPr>
            <p:nvPr/>
          </p:nvCxnSpPr>
          <p:spPr>
            <a:xfrm flipV="1">
              <a:off x="4645818" y="421703"/>
              <a:ext cx="26195" cy="20738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670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WordArt 39" descr="Large checker board"/>
          <p:cNvSpPr>
            <a:spLocks noChangeArrowheads="1" noChangeShapeType="1" noTextEdit="1"/>
          </p:cNvSpPr>
          <p:nvPr/>
        </p:nvSpPr>
        <p:spPr bwMode="auto">
          <a:xfrm>
            <a:off x="1751013" y="1090613"/>
            <a:ext cx="9207500" cy="6096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2931"/>
              </a:avLst>
            </a:prstTxWarp>
          </a:bodyPr>
          <a:lstStyle/>
          <a:p>
            <a:pPr algn="ctr"/>
            <a:r>
              <a:rPr lang="en-US" sz="8000" kern="10" spc="-800" dirty="0"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.VnAristote" panose="020B7200000000000000" pitchFamily="34" charset="0"/>
              </a:rPr>
              <a:t>C¶m  ¬n  c¸c  con </a:t>
            </a:r>
          </a:p>
        </p:txBody>
      </p:sp>
      <p:sp>
        <p:nvSpPr>
          <p:cNvPr id="4" name="Rectangle 3"/>
          <p:cNvSpPr/>
          <p:nvPr/>
        </p:nvSpPr>
        <p:spPr>
          <a:xfrm>
            <a:off x="2956311" y="3000812"/>
            <a:ext cx="6796901" cy="1494265"/>
          </a:xfrm>
          <a:prstGeom prst="rect">
            <a:avLst/>
          </a:prstGeom>
          <a:noFill/>
        </p:spPr>
        <p:txBody>
          <a:bodyPr wrap="none">
            <a:prstTxWarp prst="textStop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.VnAristote" panose="020B7200000000000000" pitchFamily="34" charset="0"/>
              </a:rPr>
              <a:t>®· l¾ng nghe</a:t>
            </a:r>
          </a:p>
        </p:txBody>
      </p:sp>
    </p:spTree>
    <p:extLst>
      <p:ext uri="{BB962C8B-B14F-4D97-AF65-F5344CB8AC3E}">
        <p14:creationId xmlns:p14="http://schemas.microsoft.com/office/powerpoint/2010/main" val="1593112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745" y="0"/>
            <a:ext cx="82573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06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066800"/>
            <a:ext cx="8445942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94" y="78581"/>
            <a:ext cx="5145087" cy="654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800725" y="304363"/>
            <a:ext cx="5629274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phiêu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6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hóm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hỉnh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đẽ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altLang="en-US" sz="36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4" descr="Káº¿t quáº£ hÃ¬nh áº£nh cho quyá»n sÃ¡ch táº­p truyá»n dáº¿ mÃ¨n phiÃªu lÆ°u kÃ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78581"/>
            <a:ext cx="5629274" cy="6548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780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2244436"/>
            <a:ext cx="8443913" cy="431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79419" y="29730"/>
            <a:ext cx="844391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vi-VN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ngày 6 tháng 9 năm 202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90425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3975100" y="2503488"/>
            <a:ext cx="431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600">
              <a:latin typeface="VNI-Times" pitchFamily="2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03663" y="2432051"/>
            <a:ext cx="431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600">
              <a:latin typeface="VNI-Times" pitchFamily="2" charset="0"/>
            </a:endParaRP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2981326" y="2112964"/>
            <a:ext cx="47863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endParaRPr lang="vi-VN" alt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318781" y="3160217"/>
            <a:ext cx="7643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 1: Một hôm …… tảng đá cuội.</a:t>
            </a:r>
            <a:endParaRPr lang="vi-VN" alt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1318781" y="3997906"/>
            <a:ext cx="8267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 2: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…..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1318781" y="4886193"/>
            <a:ext cx="5094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981326" y="2125089"/>
            <a:ext cx="747236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 chia làm mấy đoạn?</a:t>
            </a:r>
            <a:endParaRPr lang="vi-VN" alt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18781" y="212254"/>
            <a:ext cx="828371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11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600200" y="1981200"/>
            <a:ext cx="365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</a:p>
        </p:txBody>
      </p:sp>
      <p:sp>
        <p:nvSpPr>
          <p:cNvPr id="7171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95975" y="19812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b="1">
                <a:solidFill>
                  <a:srgbClr val="1A0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5486400" y="2505075"/>
            <a:ext cx="0" cy="40386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Oval Callout 24"/>
          <p:cNvSpPr/>
          <p:nvPr/>
        </p:nvSpPr>
        <p:spPr>
          <a:xfrm>
            <a:off x="1417638" y="3468688"/>
            <a:ext cx="3200400" cy="1447800"/>
          </a:xfrm>
          <a:prstGeom prst="wedgeEllipseCallout">
            <a:avLst>
              <a:gd name="adj1" fmla="val -39320"/>
              <a:gd name="adj2" fmla="val 1033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 nối tiếp đoạn lần 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9419" y="29730"/>
            <a:ext cx="84439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kẻ yếu</a:t>
            </a:r>
          </a:p>
          <a:p>
            <a:pPr algn="r"/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vi-VN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 Hoài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endParaRPr lang="en-US" sz="32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69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iếng Việt 4 VNEN Bài 1A: Thương người như thể thương thân | Soạn Tiếng  Việt lớp 4 VNEN hay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6254" y="666605"/>
            <a:ext cx="12015353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defTabSz="396875">
              <a:defRPr/>
            </a:pP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qua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xước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gục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bự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Nức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96875">
              <a:defRPr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 defTabSz="396875">
              <a:defRPr/>
            </a:pP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sz="2400" b="1" dirty="0">
              <a:solidFill>
                <a:srgbClr val="002060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marL="274320" indent="-274320" algn="just">
              <a:defRPr/>
            </a:pPr>
            <a:endParaRPr lang="en-US" sz="2400" b="1" dirty="0">
              <a:solidFill>
                <a:srgbClr val="002060"/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1975" y="67182"/>
            <a:ext cx="844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Dế Mèn bênh vực kẻ yếu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045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1096</TotalTime>
  <Words>1628</Words>
  <Application>Microsoft Office PowerPoint</Application>
  <PresentationFormat>Widescreen</PresentationFormat>
  <Paragraphs>172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.VnAristote</vt:lpstr>
      <vt:lpstr>Arial</vt:lpstr>
      <vt:lpstr>Calibri</vt:lpstr>
      <vt:lpstr>Calibri Light</vt:lpstr>
      <vt:lpstr>Garamond</vt:lpstr>
      <vt:lpstr>Times New Roman</vt:lpstr>
      <vt:lpstr>VNI-Times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ADMIN</cp:lastModifiedBy>
  <cp:revision>93</cp:revision>
  <dcterms:created xsi:type="dcterms:W3CDTF">2017-08-22T08:14:27Z</dcterms:created>
  <dcterms:modified xsi:type="dcterms:W3CDTF">2022-09-05T14:51:09Z</dcterms:modified>
</cp:coreProperties>
</file>