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</p:sldMasterIdLst>
  <p:notesMasterIdLst>
    <p:notesMasterId r:id="rId30"/>
  </p:notesMasterIdLst>
  <p:sldIdLst>
    <p:sldId id="335" r:id="rId4"/>
    <p:sldId id="336" r:id="rId5"/>
    <p:sldId id="289" r:id="rId6"/>
    <p:sldId id="290" r:id="rId7"/>
    <p:sldId id="329" r:id="rId8"/>
    <p:sldId id="291" r:id="rId9"/>
    <p:sldId id="292" r:id="rId10"/>
    <p:sldId id="330" r:id="rId11"/>
    <p:sldId id="313" r:id="rId12"/>
    <p:sldId id="315" r:id="rId13"/>
    <p:sldId id="316" r:id="rId14"/>
    <p:sldId id="296" r:id="rId15"/>
    <p:sldId id="297" r:id="rId16"/>
    <p:sldId id="298" r:id="rId17"/>
    <p:sldId id="299" r:id="rId18"/>
    <p:sldId id="320" r:id="rId19"/>
    <p:sldId id="321" r:id="rId20"/>
    <p:sldId id="322" r:id="rId21"/>
    <p:sldId id="310" r:id="rId22"/>
    <p:sldId id="309" r:id="rId23"/>
    <p:sldId id="301" r:id="rId24"/>
    <p:sldId id="323" r:id="rId25"/>
    <p:sldId id="325" r:id="rId26"/>
    <p:sldId id="327" r:id="rId27"/>
    <p:sldId id="328" r:id="rId28"/>
    <p:sldId id="31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94660"/>
  </p:normalViewPr>
  <p:slideViewPr>
    <p:cSldViewPr snapToGrid="0">
      <p:cViewPr>
        <p:scale>
          <a:sx n="100" d="100"/>
          <a:sy n="100" d="100"/>
        </p:scale>
        <p:origin x="1236" y="3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7965B-4CEB-4A06-A53A-BAA44C18E4F8}" type="datetimeFigureOut">
              <a:rPr lang="vi-VN" smtClean="0"/>
              <a:t>05/09/2021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B4E82-2B03-436E-BC5A-2D514448EF2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4348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158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0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507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3"/>
            <a:ext cx="12187767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248 h 1906"/>
                <a:gd name="T4" fmla="*/ 5848 w 5740"/>
                <a:gd name="T5" fmla="*/ 1248 h 1906"/>
                <a:gd name="T6" fmla="*/ 584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6247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8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47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4D5BA-CE4E-49EE-95E9-23E3F6FA4F25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9/5/2021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24EF9-716F-43F9-B7E8-4B34ACE9293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267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87CD3-601E-415E-B5AF-54B0D77CDAA7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9/5/2021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F46A8-AC32-4B60-9E04-E2B467CB28A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807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FFB58-9042-48AC-851B-3A6EDA36E7A2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9/5/2021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E26A3-3420-4B69-A5B9-066C35C20CE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746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8C60F-5435-4F31-A62A-5B286F9410E1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9/5/2021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4F0C4-B5E0-41A5-9022-F9D81994E81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739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81248-330B-4E1E-8B3F-267DBB9D28C8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9/5/2021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3DDCD-BEBC-4454-A204-A0D0BC5EB1D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513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844B0-B46F-4D33-9548-B5BB3CEC4B82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9/5/2021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C4884-A541-4F2A-A7D4-66CB6614D01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381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9551F-C9C4-4505-B5B9-02D7B7BD0BB8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9/5/2021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11E70-FF46-4154-ACDE-C2DE870BBCE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159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5DD61-7E18-45E0-A5F9-7343F18462BA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9/5/2021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CC3C7-47CD-4D37-85BD-6910586BFF1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063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134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89944-A5EF-40A8-9C4C-303BE65A2F3C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9/5/2021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CD535-3D85-4DAE-B913-142A410376E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80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B7FE9-3EC4-4F34-B8C0-5C34A2DB8ABF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9/5/2021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2CD83-9E81-4736-B73D-AD5A4A88FB2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662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50A99-6651-40EE-BE2D-412E243BFF5D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9/5/2021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7A2D7-CC24-46EE-A983-FF30303B7C9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0357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FC61-DE4F-4992-820D-64E00495F2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2117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97EE-D6FF-4F87-A9DD-D42FDB714F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433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6CC08-DFD7-4A78-8D7E-18D7A21C43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277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F449-CDB0-4425-AD67-69343893CB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2418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A70B7-2877-4D70-961D-97748D96AB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1196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7B6D-BB4F-4520-B366-AF804BFC89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2611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587B8-3621-41C4-872D-EB3B66F3A8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18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3835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4142-591C-4FAE-AD02-892EC9444D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6037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AE49-4FD9-4EB6-8149-DAE73417D5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563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89BA-FCB4-4D62-8CE9-FCB8892125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804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87CB-8DBB-4F2B-A672-A1D4DB35832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9617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0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9537C29E-4B55-4089-B4AD-9633E10DD5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129EA37F-9E1C-4A30-B51C-7E27DBA640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42476F86-B549-4F5A-8101-464F23F1B2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DC15FC-E1B2-40CD-B0E9-4D07797F2650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183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20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92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606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77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27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3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50000">
              <a:srgbClr val="B9DBF5"/>
            </a:gs>
            <a:gs pos="100000">
              <a:srgbClr val="DDEDFA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26E3944-84BF-4F0A-BF29-339E83088935}" type="datetimeFigureOut">
              <a:rPr lang="en-US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9/5/2021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1B72331-F533-40D0-A9A5-B4847684DE62}" type="slidenum">
              <a:rPr lang="en-US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2" y="3"/>
            <a:ext cx="12187767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61446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1447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1448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450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1451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248 h 1906"/>
                <a:gd name="T4" fmla="*/ 5848 w 5740"/>
                <a:gd name="T5" fmla="*/ 1248 h 1906"/>
                <a:gd name="T6" fmla="*/ 584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6145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5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145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870644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2DA581E8-5F24-430F-BA50-0F3D5F67EBC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52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1A0D75D-E78E-41C4-991D-D0357E385783}"/>
              </a:ext>
            </a:extLst>
          </p:cNvPr>
          <p:cNvSpPr/>
          <p:nvPr/>
        </p:nvSpPr>
        <p:spPr>
          <a:xfrm>
            <a:off x="2338343" y="76200"/>
            <a:ext cx="736291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 dirty="0">
                <a:ln/>
                <a:solidFill>
                  <a:srgbClr val="8064A2"/>
                </a:solidFill>
                <a:latin typeface="Arial" pitchFamily="34" charset="0"/>
              </a:rPr>
              <a:t>NỘI QUY LỚP HỌC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6FBF1B5-B09C-41D2-B3DE-6C8D2C8CF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58850"/>
            <a:ext cx="2517775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6D45783-A7D9-4AEB-A57A-B81D01FC1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992188"/>
            <a:ext cx="2746375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A263C14-0FA8-4BA8-9A46-7F6A581E3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00125"/>
            <a:ext cx="2746375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BDFC189-612A-486E-95C3-33D6D438B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979488"/>
            <a:ext cx="28194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23D12D8D-3018-48DE-BAC3-B6B661C2F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3" y="3878263"/>
            <a:ext cx="2746375" cy="29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F7D1DF72-E557-4B56-AA9D-544E48605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3852863"/>
            <a:ext cx="2663825" cy="29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F2E7B34D-C3C7-4EA4-9EC7-AE8861633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313" y="3840163"/>
            <a:ext cx="2819400" cy="29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74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79421" y="29732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54363" y="2809885"/>
            <a:ext cx="37068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vi-VN" alt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như mới lột</a:t>
            </a:r>
            <a:endParaRPr lang="en-US" altLang="en-US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1266545" y="3722985"/>
            <a:ext cx="34686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vi-VN" alt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cánh bướm non</a:t>
            </a:r>
            <a:endParaRPr lang="en-US" altLang="en-US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637893" y="4645755"/>
            <a:ext cx="32686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vi-VN" alt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nức nở</a:t>
            </a:r>
            <a:endParaRPr lang="en-US" altLang="en-US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60459" y="3722985"/>
            <a:ext cx="5942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Trò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 kể lể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 thương.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30151" y="4442184"/>
            <a:ext cx="62544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 Mèn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 dứt khoát, mạnh mẽ,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sự bất bình, kiên quyết.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44228" y="2774024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iọng đọc: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18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Oval Callout 25"/>
          <p:cNvSpPr/>
          <p:nvPr/>
        </p:nvSpPr>
        <p:spPr>
          <a:xfrm>
            <a:off x="1445348" y="3485507"/>
            <a:ext cx="3200400" cy="1447800"/>
          </a:xfrm>
          <a:prstGeom prst="wedgeEllipseCallout">
            <a:avLst>
              <a:gd name="adj1" fmla="val -38480"/>
              <a:gd name="adj2" fmla="val 11265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 nối tiếp đoạn lần 2.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79421" y="29732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12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áº¿t quáº£ hÃ¬nh áº£nh cho hÃ¬nh áº£nh dáº¿ mÃ¨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523433" y="256930"/>
            <a:ext cx="4770334" cy="4877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0" y="5508446"/>
            <a:ext cx="11977251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>
              <a:buClrTx/>
              <a:buSzTx/>
              <a:buNone/>
              <a:defRPr/>
            </a:pPr>
            <a:r>
              <a:rPr lang="en-US" sz="3600" b="1" i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Dế </a:t>
            </a:r>
            <a:r>
              <a:rPr lang="en-US" sz="3600" b="1" i="1" kern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mèn: </a:t>
            </a:r>
            <a:r>
              <a:rPr lang="en-US" sz="3600" b="1" i="1" kern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một </a:t>
            </a:r>
            <a:r>
              <a:rPr lang="en-US" sz="3600" b="1" i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loài côn </a:t>
            </a:r>
            <a:r>
              <a:rPr lang="en-US" sz="3600" b="1" i="1" kern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trùng cơ </a:t>
            </a:r>
            <a:r>
              <a:rPr lang="en-US" sz="3600" b="1" i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thể hình trụ, đầu tròn, râu dài.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95"/>
          <a:stretch/>
        </p:blipFill>
        <p:spPr bwMode="auto">
          <a:xfrm>
            <a:off x="387927" y="394855"/>
            <a:ext cx="5112328" cy="4443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3950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04932" y="5495095"/>
            <a:ext cx="12001763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>
              <a:buClrTx/>
              <a:buSzTx/>
              <a:buNone/>
              <a:defRPr/>
            </a:pPr>
            <a:r>
              <a:rPr lang="en-US" sz="3600" b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Cỏ </a:t>
            </a:r>
            <a:r>
              <a:rPr lang="en-US" sz="3600" b="1" kern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xước:</a:t>
            </a:r>
            <a:r>
              <a:rPr lang="en-US" sz="3600" b="1" kern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loài cỏ có quả nhọn như gai, hay bám vào quần áo.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2" y="149903"/>
            <a:ext cx="7663771" cy="455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703" y="149903"/>
            <a:ext cx="4337992" cy="455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26319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0" y="5824868"/>
            <a:ext cx="12192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>
              <a:buClrTx/>
              <a:buSzTx/>
              <a:buNone/>
              <a:defRPr/>
            </a:pPr>
            <a:r>
              <a:rPr lang="en-US" sz="3600" b="1" i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Nhà </a:t>
            </a:r>
            <a:r>
              <a:rPr lang="en-US" sz="3600" b="1" i="1" kern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trò:</a:t>
            </a:r>
            <a:r>
              <a:rPr lang="en-US" sz="3600" b="1" i="1" kern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kern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loài </a:t>
            </a:r>
            <a:r>
              <a:rPr lang="en-US" sz="3600" b="1" i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côn trùng nhỏ họ bướm, thường sống ở bụi rậm.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127" y="166258"/>
            <a:ext cx="9293900" cy="5440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998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779489" y="5607338"/>
            <a:ext cx="1044814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 algn="ctr">
              <a:buClrTx/>
              <a:buSzTx/>
              <a:buNone/>
              <a:defRPr/>
            </a:pPr>
            <a:r>
              <a:rPr lang="en-US" sz="4000" b="1" i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Áo thâm: </a:t>
            </a:r>
            <a:r>
              <a:rPr lang="en-US" sz="4000" b="1" i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áo màu đen hoặc màu </a:t>
            </a:r>
            <a:r>
              <a:rPr lang="en-US" sz="4000" b="1" i="1" kern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ngả về </a:t>
            </a:r>
            <a:r>
              <a:rPr lang="en-US" sz="4000" b="1" i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935" y="152403"/>
            <a:ext cx="5756223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78030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79421" y="29732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1376" y="2824548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 mèn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01375" y="3409323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ỏ x</a:t>
            </a:r>
            <a:r>
              <a:rPr lang="vi-VN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4276" y="3994098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trò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01374" y="4640921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thâm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0975" y="2894614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bự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lột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1634837" y="3470999"/>
            <a:ext cx="110839" cy="4490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257801" y="3483350"/>
            <a:ext cx="136927" cy="4243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287406" y="3966350"/>
            <a:ext cx="166253" cy="4367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213047" y="3965616"/>
            <a:ext cx="166253" cy="4367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967038" y="3382715"/>
            <a:ext cx="92392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48950" y="3896065"/>
            <a:ext cx="133047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172874" y="4402331"/>
            <a:ext cx="92392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723050" y="3896067"/>
            <a:ext cx="618063" cy="1164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570463" y="3397674"/>
            <a:ext cx="618063" cy="1164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61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79421" y="29732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1376" y="2824548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 mèn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01375" y="3409323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ỏ x</a:t>
            </a:r>
            <a:r>
              <a:rPr lang="vi-VN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4276" y="3994098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trò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01374" y="4640921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thâm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Callout 21"/>
          <p:cNvSpPr/>
          <p:nvPr/>
        </p:nvSpPr>
        <p:spPr>
          <a:xfrm>
            <a:off x="1471613" y="3362327"/>
            <a:ext cx="3557587" cy="1666875"/>
          </a:xfrm>
          <a:prstGeom prst="wedgeEllipseCallout">
            <a:avLst>
              <a:gd name="adj1" fmla="val -38480"/>
              <a:gd name="adj2" fmla="val 11265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 đọc nhóm</a:t>
            </a:r>
          </a:p>
        </p:txBody>
      </p:sp>
      <p:sp>
        <p:nvSpPr>
          <p:cNvPr id="23" name="Oval Callout 22"/>
          <p:cNvSpPr/>
          <p:nvPr/>
        </p:nvSpPr>
        <p:spPr>
          <a:xfrm>
            <a:off x="1471613" y="3362326"/>
            <a:ext cx="3557587" cy="1666875"/>
          </a:xfrm>
          <a:prstGeom prst="wedgeEllipseCallout">
            <a:avLst>
              <a:gd name="adj1" fmla="val -38480"/>
              <a:gd name="adj2" fmla="val 11265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 đọc nhóm</a:t>
            </a:r>
          </a:p>
        </p:txBody>
      </p:sp>
    </p:spTree>
    <p:extLst>
      <p:ext uri="{BB962C8B-B14F-4D97-AF65-F5344CB8AC3E}">
        <p14:creationId xmlns:p14="http://schemas.microsoft.com/office/powerpoint/2010/main" val="244186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7"/>
          <p:cNvSpPr txBox="1">
            <a:spLocks noChangeArrowheads="1"/>
          </p:cNvSpPr>
          <p:nvPr/>
        </p:nvSpPr>
        <p:spPr bwMode="auto">
          <a:xfrm>
            <a:off x="6019800" y="1538288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 b="1">
              <a:solidFill>
                <a:srgbClr val="140476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46476" y="2124372"/>
            <a:ext cx="4788363" cy="923330"/>
          </a:xfrm>
          <a:prstGeom prst="rect">
            <a:avLst/>
          </a:prstGeom>
          <a:noFill/>
        </p:spPr>
        <p:txBody>
          <a:bodyPr wrap="none">
            <a:prstTxWarp prst="textWave4">
              <a:avLst/>
            </a:prstTxWarp>
            <a:spAutoFit/>
          </a:bodyPr>
          <a:lstStyle/>
          <a:p>
            <a:pPr algn="ctr">
              <a:defRPr/>
            </a:pPr>
            <a:r>
              <a:rPr lang="en-US" altLang="zh-CN" sz="5400" dirty="0" smtClean="0">
                <a:solidFill>
                  <a:srgbClr val="00B050"/>
                </a:solidFill>
                <a:latin typeface=".VnAristote" panose="020B7200000000000000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</a:t>
            </a:r>
            <a:r>
              <a:rPr lang="en-US" altLang="zh-CN" sz="5400" dirty="0" smtClean="0">
                <a:solidFill>
                  <a:srgbClr val="00B050"/>
                </a:solidFill>
                <a:latin typeface=".VnAristote" panose="020B72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</a:t>
            </a:r>
            <a:r>
              <a:rPr lang="en-US" altLang="zh-CN" sz="5400" dirty="0">
                <a:solidFill>
                  <a:srgbClr val="00B050"/>
                </a:solidFill>
                <a:latin typeface=".VnAristote" panose="020B7200000000000000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 smtClean="0">
                <a:solidFill>
                  <a:srgbClr val="00B050"/>
                </a:solidFill>
                <a:latin typeface=".VnAristote" panose="020B7200000000000000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hiểu</a:t>
            </a:r>
            <a:r>
              <a:rPr lang="en-US" altLang="zh-CN" sz="5400" dirty="0" smtClean="0">
                <a:solidFill>
                  <a:srgbClr val="00B050"/>
                </a:solidFill>
                <a:latin typeface=".VnAristote" panose="020B7200000000000000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 smtClean="0">
                <a:solidFill>
                  <a:srgbClr val="00B050"/>
                </a:solidFill>
                <a:latin typeface=".VnAristote" panose="020B7200000000000000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endParaRPr lang="zh-CN" altLang="en-US" sz="5400" dirty="0">
              <a:solidFill>
                <a:srgbClr val="00B050"/>
              </a:solidFill>
              <a:latin typeface=".VnAristote" panose="020B7200000000000000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343400" y="2227265"/>
            <a:ext cx="152400" cy="58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82438" y="252076"/>
            <a:ext cx="84439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1" y="3194439"/>
            <a:ext cx="8572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vi-VN" alt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 có những nhân vật chính nào ?</a:t>
            </a:r>
            <a:endParaRPr lang="en-US" alt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198857" y="3863172"/>
            <a:ext cx="122425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 có những nhân vật chính là Dế Mèn, Nhà Trò và bọn nhện.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198858" y="4623865"/>
            <a:ext cx="8786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Kẻ yếu được Dế Mèn bênh vực là ai ?</a:t>
            </a:r>
            <a:endParaRPr lang="en-US" altLang="en-US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234577" y="5384556"/>
            <a:ext cx="87153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Kẻ yếu được Dế Mèn bênh vực là chị Nhà Trò.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43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/>
        </p:nvSpPr>
        <p:spPr bwMode="auto">
          <a:xfrm>
            <a:off x="332509" y="265531"/>
            <a:ext cx="1140229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altLang="en-US" sz="28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Đọc</a:t>
            </a:r>
            <a:r>
              <a:rPr lang="en-US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vi-VN" altLang="en-US" sz="28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đoạn </a:t>
            </a:r>
            <a:r>
              <a:rPr lang="vi-VN" altLang="en-US" sz="28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1</a:t>
            </a:r>
            <a:r>
              <a:rPr lang="en-US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TLCH: </a:t>
            </a:r>
            <a:r>
              <a:rPr lang="vi-VN" altLang="en-US" sz="2800" b="1" i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D</a:t>
            </a:r>
            <a:r>
              <a:rPr lang="vi-VN" altLang="en-US" sz="2800" b="1" i="1" dirty="0" smtClean="0">
                <a:solidFill>
                  <a:srgbClr val="FF0000"/>
                </a:solidFill>
                <a:latin typeface="+mj-lt"/>
              </a:rPr>
              <a:t>ế </a:t>
            </a:r>
            <a:r>
              <a:rPr lang="vi-VN" altLang="en-US" sz="2800" b="1" i="1" dirty="0">
                <a:solidFill>
                  <a:srgbClr val="FF0000"/>
                </a:solidFill>
                <a:latin typeface="+mj-lt"/>
              </a:rPr>
              <a:t>Mèn nhìn thấy Nhà Trò trong hoàn cảnh như thế nào ?</a:t>
            </a:r>
            <a:endParaRPr lang="en-US" altLang="en-US" sz="4800" b="1" i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endParaRPr lang="en-US" altLang="en-US" sz="2800" b="1" i="1" dirty="0">
              <a:latin typeface="+mj-lt"/>
              <a:cs typeface="Times New Roman" pitchFamily="18" charset="0"/>
            </a:endParaRP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274737" y="5332903"/>
            <a:ext cx="110318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 Mèn nhìn thấy chị Nhà </a:t>
            </a:r>
            <a:r>
              <a:rPr lang="vi-VN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vi-VN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 đang ngồi gục đầu khóc tỉ tê bên tảng đá cuội.</a:t>
            </a:r>
            <a:endParaRPr lang="en-US" sz="36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013" y="1198417"/>
            <a:ext cx="8923351" cy="413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26082" y="5825347"/>
            <a:ext cx="6688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cảnh Dế Mèn gặp Nhà Trò.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3716481" y="6056341"/>
            <a:ext cx="609600" cy="1697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52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1021667"/>
            <a:ext cx="12192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2" name="Rectangle 1"/>
          <p:cNvSpPr>
            <a:spLocks noChangeArrowheads="1"/>
          </p:cNvSpPr>
          <p:nvPr/>
        </p:nvSpPr>
        <p:spPr bwMode="auto">
          <a:xfrm>
            <a:off x="3839019" y="5113992"/>
            <a:ext cx="8001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800" b="1" dirty="0" err="1" smtClean="0">
                <a:solidFill>
                  <a:srgbClr val="002060"/>
                </a:solidFill>
                <a:latin typeface=".VnAristote" panose="020B72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altLang="en-US" sz="4800" b="1" dirty="0" smtClean="0">
                <a:solidFill>
                  <a:srgbClr val="002060"/>
                </a:solidFill>
                <a:latin typeface=".VnAristote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 smtClean="0">
                <a:solidFill>
                  <a:srgbClr val="002060"/>
                </a:solidFill>
                <a:latin typeface=".VnAristote" panose="020B7200000000000000" pitchFamily="34" charset="0"/>
                <a:cs typeface="Times New Roman" panose="02020603050405020304" pitchFamily="18" charset="0"/>
              </a:rPr>
              <a:t>viên</a:t>
            </a:r>
            <a:r>
              <a:rPr lang="en-US" altLang="en-US" sz="4800" b="1" dirty="0" smtClean="0">
                <a:solidFill>
                  <a:srgbClr val="002060"/>
                </a:solidFill>
                <a:latin typeface=".VnAristote" panose="020B7200000000000000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4800" b="1" dirty="0" err="1" smtClean="0">
                <a:solidFill>
                  <a:srgbClr val="002060"/>
                </a:solidFill>
                <a:latin typeface="Times" pitchFamily="18" charset="0"/>
                <a:cs typeface="Times" pitchFamily="18" charset="0"/>
              </a:rPr>
              <a:t>Khuất</a:t>
            </a:r>
            <a:r>
              <a:rPr lang="en-US" altLang="en-US" sz="4800" b="1" dirty="0" smtClean="0">
                <a:solidFill>
                  <a:srgbClr val="00206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altLang="en-US" sz="4800" b="1" dirty="0" err="1" smtClean="0">
                <a:solidFill>
                  <a:srgbClr val="002060"/>
                </a:solidFill>
                <a:latin typeface="Times" pitchFamily="18" charset="0"/>
                <a:cs typeface="Times" pitchFamily="18" charset="0"/>
              </a:rPr>
              <a:t>Thị</a:t>
            </a:r>
            <a:r>
              <a:rPr lang="en-US" altLang="en-US" sz="4800" b="1" dirty="0" smtClean="0">
                <a:solidFill>
                  <a:srgbClr val="002060"/>
                </a:solidFill>
                <a:latin typeface="Times" pitchFamily="18" charset="0"/>
                <a:cs typeface="Times" pitchFamily="18" charset="0"/>
              </a:rPr>
              <a:t> Dung</a:t>
            </a:r>
          </a:p>
        </p:txBody>
      </p:sp>
      <p:sp>
        <p:nvSpPr>
          <p:cNvPr id="8" name="WordArt 38"/>
          <p:cNvSpPr>
            <a:spLocks noChangeArrowheads="1" noChangeShapeType="1" noTextEdit="1"/>
          </p:cNvSpPr>
          <p:nvPr/>
        </p:nvSpPr>
        <p:spPr bwMode="auto">
          <a:xfrm>
            <a:off x="3404581" y="175982"/>
            <a:ext cx="8050575" cy="84568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vi-VN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4472C4">
                    <a:lumMod val="25000"/>
                  </a:srgb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  <a:r>
              <a:rPr lang="en-US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4472C4">
                    <a:lumMod val="25000"/>
                  </a:srgb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KIM SƠN</a:t>
            </a:r>
            <a:endParaRPr lang="en-US" sz="36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7030A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79321" y="1498835"/>
            <a:ext cx="80918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kern="10" dirty="0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.VnAristote" panose="020B7200000000000000" pitchFamily="34" charset="0"/>
              </a:rPr>
              <a:t>TẬP ĐỌC – </a:t>
            </a:r>
            <a:r>
              <a:rPr lang="en-US" sz="5400" kern="10" dirty="0" err="1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.VnAristote" panose="020B7200000000000000" pitchFamily="34" charset="0"/>
              </a:rPr>
              <a:t>Lớp</a:t>
            </a:r>
            <a:r>
              <a:rPr lang="en-US" sz="5400" kern="10" dirty="0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.VnAristote" panose="020B7200000000000000" pitchFamily="34" charset="0"/>
              </a:rPr>
              <a:t> 4A4</a:t>
            </a:r>
            <a:endParaRPr lang="en-US" sz="5400" kern="10" dirty="0">
              <a:ln w="9525">
                <a:round/>
                <a:headEnd/>
                <a:tailEnd/>
              </a:ln>
              <a:solidFill>
                <a:srgbClr val="C00000"/>
              </a:solidFill>
              <a:latin typeface=".VnAristot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70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45030" y="234399"/>
            <a:ext cx="1147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Đọc</a:t>
            </a:r>
            <a:r>
              <a:rPr lang="en-US" altLang="en-US" sz="28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vi-VN" altLang="en-US" sz="28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đoạn</a:t>
            </a:r>
            <a:r>
              <a:rPr lang="vi-VN" altLang="en-US" sz="2800" b="1" i="1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TLCH: </a:t>
            </a:r>
            <a:r>
              <a:rPr lang="en-US" alt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 chi tiết cho thấy chị Nhà Trò rất yếu </a:t>
            </a:r>
            <a:r>
              <a:rPr lang="en-US" alt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ớt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alt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665429" y="637819"/>
            <a:ext cx="8452951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Thân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bé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nhỏ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gầy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yếu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người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bự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phấn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lột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chùn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chùn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3535307" y="3363636"/>
            <a:ext cx="87868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 Trò bị bọn nhện ức hiếp, đe dọa như thế nào ? </a:t>
            </a: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3591808" y="3828846"/>
            <a:ext cx="852657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Trước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đây, mẹ Nhà Trò có vay lương ăn của bọn nhện.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Sau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đấy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Trò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ốm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yếu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kiếm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đủ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Bọn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nhện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đánh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Trò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mấy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bận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Lần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này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chúng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chăng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tơ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chặn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đường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đe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dọa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bắt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thịt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567112" y="5986827"/>
            <a:ext cx="862488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Hoàn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cảnh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đáng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thương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chị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Nhà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Trò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altLang="en-US" sz="3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0" y="845030"/>
            <a:ext cx="3620399" cy="5900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ight Arrow 10"/>
          <p:cNvSpPr/>
          <p:nvPr/>
        </p:nvSpPr>
        <p:spPr>
          <a:xfrm>
            <a:off x="3608475" y="6210752"/>
            <a:ext cx="609600" cy="1697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43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1136884" y="5740457"/>
            <a:ext cx="108702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</a:t>
            </a:r>
            <a:r>
              <a:rPr lang="en-US" alt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Ca</a:t>
            </a:r>
            <a:r>
              <a:rPr lang="en-US" alt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ngợi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tấm</a:t>
            </a:r>
            <a:r>
              <a:rPr lang="en-US" alt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lòng nghĩa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hiệp, dũng cảm của Dế Mèn.</a:t>
            </a:r>
            <a:endParaRPr lang="en-US" altLang="en-US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45029" y="234400"/>
            <a:ext cx="1214697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Đọc</a:t>
            </a:r>
            <a:r>
              <a:rPr lang="en-US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altLang="en-US" sz="2800" b="1" i="1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vi-VN" altLang="en-US" sz="28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đoạn</a:t>
            </a:r>
            <a:r>
              <a:rPr lang="vi-VN" altLang="en-US" sz="2800" b="1" i="1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TLCH: 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 lời nói và cử chỉ nào nói lên tấm lòng nghĩa hiệp của Dế Mèn?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463" y="1133760"/>
            <a:ext cx="63716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200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200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hiếp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6657110" y="2016365"/>
            <a:ext cx="9525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848746" y="1625287"/>
            <a:ext cx="35258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dứt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5463" y="3200401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3200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200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200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i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5463" y="4038602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òe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5463" y="4950112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ắt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4523067" y="4151440"/>
            <a:ext cx="824789" cy="3459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>
            <a:off x="4523067" y="5044210"/>
            <a:ext cx="824789" cy="3249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791345" y="4022807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91346" y="4890319"/>
            <a:ext cx="5083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chở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285463" y="5838584"/>
            <a:ext cx="1081763" cy="357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464223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  <p:bldP spid="16" grpId="1" animBg="1"/>
      <p:bldP spid="17" grpId="1"/>
      <p:bldP spid="18" grpId="0"/>
      <p:bldP spid="19" grpId="0"/>
      <p:bldP spid="20" grpId="0"/>
      <p:bldP spid="21" grpId="1" animBg="1"/>
      <p:bldP spid="22" grpId="1" animBg="1"/>
      <p:bldP spid="23" grpId="1"/>
      <p:bldP spid="24" grpId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6591" y="29908"/>
            <a:ext cx="118525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một số hình ảnh nhân hóa mà em thích, cho biết vì sao em thích hình ảnh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đó?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" y="1376947"/>
            <a:ext cx="12025745" cy="19812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gục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bự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Thích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ảnh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này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tả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rất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đúng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về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Trò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như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một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cô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gái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thương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yếu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đuối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0" y="3220998"/>
            <a:ext cx="12025747" cy="1828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xòe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…”: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võ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463" y="4800600"/>
            <a:ext cx="12192000" cy="2057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dắt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chở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44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208463" y="1679577"/>
            <a:ext cx="431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3200">
              <a:latin typeface="VNI-Times" pitchFamily="2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801918" y="3630935"/>
            <a:ext cx="10178321" cy="2123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  <a:extLst/>
        </p:spPr>
        <p:txBody>
          <a:bodyPr wrap="square">
            <a:spAutoFit/>
          </a:bodyPr>
          <a:lstStyle/>
          <a:p>
            <a:pPr algn="just"/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ngợi Dế Mèn có tấm lòng nghĩa hiệp – bênh vực người yếu, xóa bỏ áp bức, bất công.</a:t>
            </a:r>
          </a:p>
        </p:txBody>
      </p:sp>
      <p:sp>
        <p:nvSpPr>
          <p:cNvPr id="2" name="Rectangle 1"/>
          <p:cNvSpPr/>
          <p:nvPr/>
        </p:nvSpPr>
        <p:spPr>
          <a:xfrm>
            <a:off x="1753176" y="3646543"/>
            <a:ext cx="24913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4618" y="41783"/>
            <a:ext cx="1104775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vi-VN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hai </a:t>
            </a:r>
            <a:r>
              <a:rPr lang="vi-VN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vi-VN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vi-VN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vi-VN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9 năm 2021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vi-VN" sz="40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vi-VN" sz="40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40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Tiết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1: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́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Mèn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bênh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vực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kẻ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yếu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lvl="0" algn="ctr"/>
            <a:r>
              <a:rPr lang="en-US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                             </a:t>
            </a:r>
            <a:r>
              <a:rPr lang="en-US" sz="4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4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</a:t>
            </a:r>
            <a:r>
              <a:rPr lang="vi-VN" sz="40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4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40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5972" l="33225" r="994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9508" y="2630514"/>
            <a:ext cx="2458387" cy="244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9310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iếng Việt 4 VNEN Bài 1A: Thương người như thể thương thân | Soạn Tiếng  Việt lớp 4 VNEN hay nhấ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-103909" y="1112645"/>
            <a:ext cx="12095017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-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kém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vay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bọn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nhện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đấy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thủi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ốm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bữa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túng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túng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bận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bọn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nhện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bọn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chăng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đe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vặt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vặt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xòe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Đứa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cậy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hiếp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0698839" y="2209864"/>
            <a:ext cx="10913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47730" y="2737700"/>
            <a:ext cx="10913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656104" y="2737700"/>
            <a:ext cx="10913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923542" y="3823855"/>
            <a:ext cx="1471479" cy="63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0375" y="3302094"/>
            <a:ext cx="137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190961" y="3302094"/>
            <a:ext cx="17288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053855" y="4398260"/>
            <a:ext cx="137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733131" y="4398260"/>
            <a:ext cx="13237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373789" y="4398260"/>
            <a:ext cx="3525528" cy="77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039622" y="6057496"/>
            <a:ext cx="997975" cy="20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831975" y="5475796"/>
            <a:ext cx="1593480" cy="89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0745542" y="5484789"/>
            <a:ext cx="997975" cy="20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58814" y="5539046"/>
            <a:ext cx="997975" cy="20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1539445" y="4914912"/>
            <a:ext cx="585059" cy="26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53829" y="3302094"/>
            <a:ext cx="17288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482252" y="160340"/>
            <a:ext cx="50289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Luyện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đọc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diễn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cảm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2715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960" y="2872207"/>
            <a:ext cx="110927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99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WordArt 39" descr="Large checker board"/>
          <p:cNvSpPr>
            <a:spLocks noChangeArrowheads="1" noChangeShapeType="1" noTextEdit="1"/>
          </p:cNvSpPr>
          <p:nvPr/>
        </p:nvSpPr>
        <p:spPr bwMode="auto">
          <a:xfrm>
            <a:off x="1751014" y="1090613"/>
            <a:ext cx="9207500" cy="6096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42931"/>
              </a:avLst>
            </a:prstTxWarp>
          </a:bodyPr>
          <a:lstStyle/>
          <a:p>
            <a:pPr algn="ctr"/>
            <a:r>
              <a:rPr lang="en-US" sz="8000" kern="10" spc="-800" dirty="0" err="1" smtClean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" pitchFamily="18" charset="0"/>
                <a:cs typeface="Times" pitchFamily="18" charset="0"/>
              </a:rPr>
              <a:t>Chúc</a:t>
            </a:r>
            <a:r>
              <a:rPr lang="en-US" sz="8000" kern="10" spc="-800" dirty="0" smtClean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sz="8000" kern="10" spc="-800" dirty="0" err="1" smtClean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" pitchFamily="18" charset="0"/>
                <a:cs typeface="Times" pitchFamily="18" charset="0"/>
              </a:rPr>
              <a:t>các</a:t>
            </a:r>
            <a:r>
              <a:rPr lang="en-US" sz="8000" kern="10" spc="-800" dirty="0" smtClean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" pitchFamily="18" charset="0"/>
                <a:cs typeface="Times" pitchFamily="18" charset="0"/>
              </a:rPr>
              <a:t> con </a:t>
            </a:r>
            <a:r>
              <a:rPr lang="en-US" sz="8000" kern="10" spc="-800" dirty="0" err="1" smtClean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" pitchFamily="18" charset="0"/>
                <a:cs typeface="Times" pitchFamily="18" charset="0"/>
              </a:rPr>
              <a:t>chăm</a:t>
            </a:r>
            <a:r>
              <a:rPr lang="en-US" sz="8000" kern="10" spc="-800" dirty="0" smtClean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sz="8000" kern="10" spc="-800" dirty="0" err="1" smtClean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" pitchFamily="18" charset="0"/>
                <a:cs typeface="Times" pitchFamily="18" charset="0"/>
              </a:rPr>
              <a:t>ngoan</a:t>
            </a:r>
            <a:r>
              <a:rPr lang="en-US" sz="8000" kern="10" spc="-800" dirty="0" smtClean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" pitchFamily="18" charset="0"/>
                <a:cs typeface="Times" pitchFamily="18" charset="0"/>
              </a:rPr>
              <a:t>, </a:t>
            </a:r>
            <a:r>
              <a:rPr lang="en-US" sz="8000" kern="10" spc="-800" dirty="0" err="1" smtClean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" pitchFamily="18" charset="0"/>
                <a:cs typeface="Times" pitchFamily="18" charset="0"/>
              </a:rPr>
              <a:t>học</a:t>
            </a:r>
            <a:r>
              <a:rPr lang="en-US" sz="8000" kern="10" spc="-800" dirty="0" smtClean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sz="8000" kern="10" spc="-800" dirty="0" err="1" smtClean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" pitchFamily="18" charset="0"/>
                <a:cs typeface="Times" pitchFamily="18" charset="0"/>
              </a:rPr>
              <a:t>tốt</a:t>
            </a:r>
            <a:r>
              <a:rPr lang="en-US" sz="8000" kern="10" spc="-800" dirty="0" smtClean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" pitchFamily="18" charset="0"/>
                <a:cs typeface="Times" pitchFamily="18" charset="0"/>
              </a:rPr>
              <a:t>!</a:t>
            </a:r>
            <a:endParaRPr lang="en-US" sz="8000" kern="10" spc="-800" dirty="0">
              <a:ln w="952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solidFill>
                <a:srgbClr val="FFFF00"/>
              </a:solidFill>
              <a:latin typeface="Times" pitchFamily="18" charset="0"/>
              <a:cs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1123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 rot="537032">
            <a:off x="791949" y="618769"/>
            <a:ext cx="10341123" cy="4812926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424067" y="1984767"/>
            <a:ext cx="86897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 dirty="0">
                <a:solidFill>
                  <a:srgbClr val="002060"/>
                </a:solidFill>
                <a:latin typeface="+mj-lt"/>
              </a:rPr>
              <a:t>Mở mục lục SGK và </a:t>
            </a:r>
            <a:endParaRPr lang="en-US" sz="5400" b="1" dirty="0" smtClean="0">
              <a:solidFill>
                <a:srgbClr val="002060"/>
              </a:solidFill>
              <a:latin typeface="+mj-lt"/>
            </a:endParaRPr>
          </a:p>
          <a:p>
            <a:pPr algn="ctr"/>
            <a:r>
              <a:rPr lang="vi-VN" sz="5400" b="1" dirty="0" smtClean="0">
                <a:solidFill>
                  <a:srgbClr val="002060"/>
                </a:solidFill>
                <a:latin typeface="+mj-lt"/>
              </a:rPr>
              <a:t>nêu các </a:t>
            </a:r>
            <a:r>
              <a:rPr lang="vi-VN" sz="5400" b="1" dirty="0">
                <a:solidFill>
                  <a:srgbClr val="002060"/>
                </a:solidFill>
                <a:latin typeface="+mj-lt"/>
              </a:rPr>
              <a:t>chủ điểm trong SGK</a:t>
            </a:r>
            <a:endParaRPr lang="en-US" sz="5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41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0"/>
            <a:ext cx="9144000" cy="7504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vi-V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vi-VN" sz="4800" b="1" dirty="0">
                <a:solidFill>
                  <a:srgbClr val="FF0000"/>
                </a:solidFill>
                <a:latin typeface="+mj-lt"/>
              </a:rPr>
              <a:t>CÁC CHỦ ĐIỂM TRONG SGK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524000" y="750406"/>
            <a:ext cx="4572000" cy="3835882"/>
            <a:chOff x="100013" y="421703"/>
            <a:chExt cx="4572000" cy="5836223"/>
          </a:xfrm>
        </p:grpSpPr>
        <p:sp>
          <p:nvSpPr>
            <p:cNvPr id="4" name="TextBox 3"/>
            <p:cNvSpPr txBox="1"/>
            <p:nvPr/>
          </p:nvSpPr>
          <p:spPr>
            <a:xfrm>
              <a:off x="100013" y="2495552"/>
              <a:ext cx="1614487" cy="37623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vi-V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vi-VN" sz="3200" b="1" dirty="0">
                  <a:solidFill>
                    <a:srgbClr val="002060"/>
                  </a:solidFill>
                  <a:latin typeface="+mj-lt"/>
                </a:rPr>
                <a:t>Thương người như thể thương thân</a:t>
              </a:r>
            </a:p>
          </p:txBody>
        </p:sp>
        <p:cxnSp>
          <p:nvCxnSpPr>
            <p:cNvPr id="10" name="Straight Connector 9"/>
            <p:cNvCxnSpPr>
              <a:stCxn id="3" idx="2"/>
              <a:endCxn id="4" idx="0"/>
            </p:cNvCxnSpPr>
            <p:nvPr/>
          </p:nvCxnSpPr>
          <p:spPr>
            <a:xfrm flipH="1">
              <a:off x="907257" y="421703"/>
              <a:ext cx="3764756" cy="207384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6096001" y="750406"/>
            <a:ext cx="4324351" cy="3835882"/>
            <a:chOff x="4672013" y="552452"/>
            <a:chExt cx="4324350" cy="5705474"/>
          </a:xfrm>
        </p:grpSpPr>
        <p:sp>
          <p:nvSpPr>
            <p:cNvPr id="8" name="TextBox 7"/>
            <p:cNvSpPr txBox="1"/>
            <p:nvPr/>
          </p:nvSpPr>
          <p:spPr>
            <a:xfrm>
              <a:off x="7505699" y="2495552"/>
              <a:ext cx="1490664" cy="37623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vi-V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vi-VN" sz="3200" b="1" dirty="0">
                  <a:solidFill>
                    <a:srgbClr val="002060"/>
                  </a:solidFill>
                  <a:latin typeface="+mj-lt"/>
                </a:rPr>
                <a:t>Tiếng sáo diều</a:t>
              </a:r>
            </a:p>
          </p:txBody>
        </p:sp>
        <p:cxnSp>
          <p:nvCxnSpPr>
            <p:cNvPr id="11" name="Straight Connector 10"/>
            <p:cNvCxnSpPr>
              <a:endCxn id="3" idx="2"/>
            </p:cNvCxnSpPr>
            <p:nvPr/>
          </p:nvCxnSpPr>
          <p:spPr>
            <a:xfrm flipH="1" flipV="1">
              <a:off x="4672013" y="552452"/>
              <a:ext cx="3757612" cy="1943101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6096001" y="750406"/>
            <a:ext cx="2538412" cy="3835882"/>
            <a:chOff x="4672013" y="421703"/>
            <a:chExt cx="2538412" cy="5836223"/>
          </a:xfrm>
        </p:grpSpPr>
        <p:sp>
          <p:nvSpPr>
            <p:cNvPr id="7" name="TextBox 6"/>
            <p:cNvSpPr txBox="1"/>
            <p:nvPr/>
          </p:nvSpPr>
          <p:spPr>
            <a:xfrm>
              <a:off x="5719761" y="2495552"/>
              <a:ext cx="1490664" cy="37623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vi-V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vi-VN" sz="3200" b="1" dirty="0">
                  <a:solidFill>
                    <a:srgbClr val="002060"/>
                  </a:solidFill>
                  <a:latin typeface="+mj-lt"/>
                </a:rPr>
                <a:t>Có chí thì nên</a:t>
              </a:r>
            </a:p>
          </p:txBody>
        </p:sp>
        <p:cxnSp>
          <p:nvCxnSpPr>
            <p:cNvPr id="13" name="Straight Connector 12"/>
            <p:cNvCxnSpPr>
              <a:stCxn id="7" idx="0"/>
              <a:endCxn id="3" idx="2"/>
            </p:cNvCxnSpPr>
            <p:nvPr/>
          </p:nvCxnSpPr>
          <p:spPr>
            <a:xfrm flipH="1" flipV="1">
              <a:off x="4672013" y="421703"/>
              <a:ext cx="1793080" cy="207384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3433763" y="750406"/>
            <a:ext cx="2662239" cy="3835882"/>
            <a:chOff x="2009774" y="421703"/>
            <a:chExt cx="2662239" cy="5836223"/>
          </a:xfrm>
        </p:grpSpPr>
        <p:sp>
          <p:nvSpPr>
            <p:cNvPr id="5" name="TextBox 4"/>
            <p:cNvSpPr txBox="1"/>
            <p:nvPr/>
          </p:nvSpPr>
          <p:spPr>
            <a:xfrm>
              <a:off x="2009774" y="2495552"/>
              <a:ext cx="1562100" cy="37623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vi-V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vi-VN" sz="3200" b="1" dirty="0">
                  <a:solidFill>
                    <a:srgbClr val="002060"/>
                  </a:solidFill>
                  <a:latin typeface="+mj-lt"/>
                </a:rPr>
                <a:t>Măng mọc thẳng</a:t>
              </a:r>
            </a:p>
          </p:txBody>
        </p:sp>
        <p:cxnSp>
          <p:nvCxnSpPr>
            <p:cNvPr id="16" name="Straight Connector 15"/>
            <p:cNvCxnSpPr>
              <a:stCxn id="5" idx="0"/>
              <a:endCxn id="3" idx="2"/>
            </p:cNvCxnSpPr>
            <p:nvPr/>
          </p:nvCxnSpPr>
          <p:spPr>
            <a:xfrm flipV="1">
              <a:off x="2790824" y="421703"/>
              <a:ext cx="1881189" cy="207384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291137" y="750406"/>
            <a:ext cx="1557339" cy="3835882"/>
            <a:chOff x="3867148" y="421703"/>
            <a:chExt cx="1557339" cy="5836223"/>
          </a:xfrm>
        </p:grpSpPr>
        <p:sp>
          <p:nvSpPr>
            <p:cNvPr id="6" name="TextBox 5"/>
            <p:cNvSpPr txBox="1"/>
            <p:nvPr/>
          </p:nvSpPr>
          <p:spPr>
            <a:xfrm>
              <a:off x="3867148" y="2495552"/>
              <a:ext cx="1557339" cy="37623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vi-V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vi-VN" sz="3200" b="1" dirty="0">
                  <a:solidFill>
                    <a:srgbClr val="002060"/>
                  </a:solidFill>
                  <a:latin typeface="+mj-lt"/>
                </a:rPr>
                <a:t>Trên đôi cánh ước mơ</a:t>
              </a:r>
            </a:p>
          </p:txBody>
        </p:sp>
        <p:cxnSp>
          <p:nvCxnSpPr>
            <p:cNvPr id="20" name="Straight Connector 19"/>
            <p:cNvCxnSpPr>
              <a:stCxn id="6" idx="0"/>
              <a:endCxn id="3" idx="2"/>
            </p:cNvCxnSpPr>
            <p:nvPr/>
          </p:nvCxnSpPr>
          <p:spPr>
            <a:xfrm flipV="1">
              <a:off x="4645818" y="421703"/>
              <a:ext cx="26195" cy="207384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670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46567" y="142875"/>
            <a:ext cx="121920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Quan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sát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tranh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cho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biết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tranh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minh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họa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những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nội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dung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gì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?</a:t>
            </a:r>
            <a:endParaRPr lang="en-US" altLang="en-US" sz="3200" dirty="0" smtClean="0">
              <a:solidFill>
                <a:srgbClr val="FF0000"/>
              </a:solidFill>
              <a:latin typeface="VNI-Times" pitchFamily="2" charset="0"/>
            </a:endParaRPr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0" y="1447800"/>
            <a:ext cx="12192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pic>
        <p:nvPicPr>
          <p:cNvPr id="41988" name="Picture 6" descr="BD1E8B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1" y="762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ular Callout 8"/>
          <p:cNvSpPr/>
          <p:nvPr/>
        </p:nvSpPr>
        <p:spPr>
          <a:xfrm>
            <a:off x="156636" y="4797470"/>
            <a:ext cx="2415117" cy="1843045"/>
          </a:xfrm>
          <a:prstGeom prst="wedgeRoundRectCallout">
            <a:avLst>
              <a:gd name="adj1" fmla="val 96059"/>
              <a:gd name="adj2" fmla="val -55304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3200" dirty="0">
                <a:solidFill>
                  <a:srgbClr val="000514"/>
                </a:solidFill>
                <a:latin typeface="Times New Roman"/>
              </a:rPr>
              <a:t>Bạn nhỏ giúp bà cụ sang đường.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0" y="859077"/>
            <a:ext cx="2144184" cy="2362200"/>
          </a:xfrm>
          <a:prstGeom prst="wedgeRoundRectCallout">
            <a:avLst>
              <a:gd name="adj1" fmla="val 86933"/>
              <a:gd name="adj2" fmla="val 26056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dirty="0">
                <a:solidFill>
                  <a:srgbClr val="000514"/>
                </a:solidFill>
                <a:latin typeface="Times New Roman"/>
              </a:rPr>
              <a:t>Bộ đội giúp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srgbClr val="000514"/>
                </a:solidFill>
                <a:latin typeface="Times New Roman"/>
              </a:rPr>
              <a:t>dân</a:t>
            </a:r>
            <a:r>
              <a:rPr lang="en-US" sz="2800" dirty="0">
                <a:solidFill>
                  <a:srgbClr val="000514"/>
                </a:solidFill>
                <a:latin typeface="Times New Roman"/>
              </a:rPr>
              <a:t> di </a:t>
            </a:r>
            <a:r>
              <a:rPr lang="en-US" sz="2800" dirty="0" err="1">
                <a:solidFill>
                  <a:srgbClr val="000514"/>
                </a:solidFill>
                <a:latin typeface="Times New Roman"/>
              </a:rPr>
              <a:t>dời</a:t>
            </a:r>
            <a:endParaRPr lang="en-US" sz="2800" dirty="0">
              <a:solidFill>
                <a:srgbClr val="000514"/>
              </a:solidFill>
              <a:latin typeface="Times New Roman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srgbClr val="000514"/>
                </a:solidFill>
                <a:latin typeface="Times New Roman"/>
              </a:rPr>
              <a:t>khi</a:t>
            </a:r>
            <a:r>
              <a:rPr lang="en-US" sz="2800" dirty="0">
                <a:solidFill>
                  <a:srgbClr val="000514"/>
                </a:solidFill>
                <a:latin typeface="Times New Roman"/>
              </a:rPr>
              <a:t> </a:t>
            </a:r>
            <a:r>
              <a:rPr lang="en-US" sz="2800" dirty="0" err="1">
                <a:solidFill>
                  <a:srgbClr val="000514"/>
                </a:solidFill>
                <a:latin typeface="Times New Roman"/>
              </a:rPr>
              <a:t>bão</a:t>
            </a:r>
            <a:r>
              <a:rPr lang="en-US" sz="2800" dirty="0">
                <a:solidFill>
                  <a:srgbClr val="000514"/>
                </a:solidFill>
                <a:latin typeface="Times New Roman"/>
              </a:rPr>
              <a:t> </a:t>
            </a:r>
            <a:r>
              <a:rPr lang="en-US" sz="2800" dirty="0" err="1">
                <a:solidFill>
                  <a:srgbClr val="000514"/>
                </a:solidFill>
                <a:latin typeface="Times New Roman"/>
              </a:rPr>
              <a:t>lụt</a:t>
            </a:r>
            <a:r>
              <a:rPr lang="en-US" sz="2800" dirty="0">
                <a:solidFill>
                  <a:srgbClr val="000514"/>
                </a:solidFill>
                <a:latin typeface="Times New Roman"/>
              </a:rPr>
              <a:t>.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9950452" y="4283901"/>
            <a:ext cx="2241549" cy="2091938"/>
          </a:xfrm>
          <a:prstGeom prst="wedgeRoundRectCallout">
            <a:avLst>
              <a:gd name="adj1" fmla="val -132408"/>
              <a:gd name="adj2" fmla="val -2004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3200" dirty="0">
                <a:solidFill>
                  <a:srgbClr val="000514"/>
                </a:solidFill>
                <a:latin typeface="Times New Roman"/>
              </a:rPr>
              <a:t>Bạn nhỏ cõng bạn đến trường.</a:t>
            </a:r>
          </a:p>
        </p:txBody>
      </p:sp>
    </p:spTree>
    <p:extLst>
      <p:ext uri="{BB962C8B-B14F-4D97-AF65-F5344CB8AC3E}">
        <p14:creationId xmlns:p14="http://schemas.microsoft.com/office/powerpoint/2010/main" val="2171270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9" grpId="0" animBg="1"/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iếng Việt 4 VNEN Bài 1A: Thương người như thể thương thân | Soạn Tiếng  Việt lớp 4 VNEN hay nhấ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1066800"/>
            <a:ext cx="8445943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95" y="78583"/>
            <a:ext cx="5145087" cy="654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5800725" y="304364"/>
            <a:ext cx="562927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US" sz="3600" b="1" i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altLang="en-US" sz="360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en-US" altLang="en-US" sz="360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phiêu</a:t>
            </a:r>
            <a:r>
              <a:rPr lang="en-US" altLang="en-US" sz="360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altLang="en-US" sz="360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en-US" sz="360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hóm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hỉnh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vọng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đẽ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4" descr="Káº¿t quáº£ hÃ¬nh áº£nh cho quyá»n sÃ¡ch táº­p truyá»n dáº¿ mÃ¨n phiÃªu lÆ°u kÃ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78583"/>
            <a:ext cx="5629275" cy="6548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780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iếng Việt 4 VNEN Bài 1A: Thương người như thể thương thân | Soạn Tiếng  Việt lớp 4 VNEN hay nhấ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22" y="2244436"/>
            <a:ext cx="12072079" cy="4613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9923" y="29732"/>
            <a:ext cx="1194715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 hai ngày 6 tháng 9 năm </a:t>
            </a:r>
            <a:r>
              <a:rPr lang="vi-VN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40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</a:t>
            </a:r>
            <a:r>
              <a:rPr lang="vi-VN" sz="4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40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Tiết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1: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́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Mèn bênh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vực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kẻ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yếu</a:t>
            </a:r>
            <a:endParaRPr lang="en-US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en-US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                            </a:t>
            </a:r>
            <a:r>
              <a:rPr lang="en-US" sz="4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4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4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40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4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4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9042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iếng Việt 4 VNEN Bài 1A: Thương người như thể thương thân | Soạn Tiếng  Việt lớp 4 VNEN hay nhấ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6256" y="666605"/>
            <a:ext cx="12015353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defTabSz="396875">
              <a:defRPr/>
            </a:pP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	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qua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xước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gục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396875">
              <a:defRPr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bự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lột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chùn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chùn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Nức</a:t>
            </a:r>
            <a:r>
              <a:rPr 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defTabSz="396875">
              <a:defRPr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vặt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vặt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396875">
              <a:defRPr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xòe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defTabSz="396875">
              <a:defRPr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396875">
              <a:defRPr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dắt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 defTabSz="396875">
              <a:defRPr/>
            </a:pP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endParaRPr lang="en-US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sz="2400" b="1" dirty="0">
              <a:solidFill>
                <a:srgbClr val="002060"/>
              </a:solidFill>
              <a:latin typeface="Arial" pitchFamily="34" charset="0"/>
              <a:cs typeface="Arial" panose="020B0604020202020204" pitchFamily="34" charset="0"/>
            </a:endParaRPr>
          </a:p>
          <a:p>
            <a:pPr marL="274320" indent="-274320" algn="just">
              <a:defRPr/>
            </a:pPr>
            <a:endParaRPr lang="en-US" sz="2400" b="1" dirty="0">
              <a:solidFill>
                <a:srgbClr val="002060"/>
              </a:solidFill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1977" y="67184"/>
            <a:ext cx="844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kẻ yếu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79388" y="633414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73050" indent="-2730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1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3383" y="1452536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73050" indent="-2730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2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248067" y="2636838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73050" indent="-2730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3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91386" y="4664442"/>
            <a:ext cx="356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73050" indent="-2730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FF0000"/>
                </a:solidFill>
                <a:latin typeface="Arial" charset="0"/>
              </a:rPr>
              <a:t>4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7585022" y="1157290"/>
            <a:ext cx="44971" cy="2952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664971" y="1164343"/>
            <a:ext cx="44971" cy="2952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5195601" y="2744099"/>
            <a:ext cx="44971" cy="2952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5292894" y="2744099"/>
            <a:ext cx="44829" cy="2952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11784767" y="4362142"/>
            <a:ext cx="44971" cy="2952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1864715" y="4369195"/>
            <a:ext cx="44971" cy="2952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0495613" y="5911670"/>
            <a:ext cx="44971" cy="2952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0575561" y="5918723"/>
            <a:ext cx="44971" cy="2952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3006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Oval Callout 24"/>
          <p:cNvSpPr/>
          <p:nvPr/>
        </p:nvSpPr>
        <p:spPr>
          <a:xfrm>
            <a:off x="1417639" y="3468688"/>
            <a:ext cx="3200400" cy="1447800"/>
          </a:xfrm>
          <a:prstGeom prst="wedgeEllipseCallout">
            <a:avLst>
              <a:gd name="adj1" fmla="val -39320"/>
              <a:gd name="adj2" fmla="val 1033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 nối tiếp đoạn lần 1.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79421" y="29732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69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/>
      <a:lstStyle>
        <a:defPPr marL="274320" indent="-274320">
          <a:spcBef>
            <a:spcPts val="0"/>
          </a:spcBef>
          <a:defRPr b="1" dirty="0" err="1" smtClean="0">
            <a:solidFill>
              <a:schemeClr val="bg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1157</TotalTime>
  <Words>1197</Words>
  <Application>Microsoft Office PowerPoint</Application>
  <PresentationFormat>Custom</PresentationFormat>
  <Paragraphs>134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1_Office Theme</vt:lpstr>
      <vt:lpstr>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</dc:creator>
  <cp:lastModifiedBy>Administrator</cp:lastModifiedBy>
  <cp:revision>102</cp:revision>
  <dcterms:created xsi:type="dcterms:W3CDTF">2017-08-22T08:14:27Z</dcterms:created>
  <dcterms:modified xsi:type="dcterms:W3CDTF">2021-09-05T09:07:22Z</dcterms:modified>
</cp:coreProperties>
</file>