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98" r:id="rId3"/>
    <p:sldId id="258" r:id="rId4"/>
    <p:sldId id="302" r:id="rId5"/>
    <p:sldId id="345" r:id="rId6"/>
    <p:sldId id="347" r:id="rId7"/>
    <p:sldId id="334" r:id="rId8"/>
    <p:sldId id="335" r:id="rId9"/>
    <p:sldId id="336" r:id="rId10"/>
    <p:sldId id="339" r:id="rId11"/>
    <p:sldId id="327" r:id="rId12"/>
    <p:sldId id="326" r:id="rId13"/>
    <p:sldId id="348" r:id="rId14"/>
    <p:sldId id="349" r:id="rId15"/>
    <p:sldId id="350" r:id="rId16"/>
    <p:sldId id="352" r:id="rId17"/>
    <p:sldId id="328" r:id="rId18"/>
    <p:sldId id="353" r:id="rId19"/>
    <p:sldId id="354" r:id="rId20"/>
    <p:sldId id="315" r:id="rId21"/>
    <p:sldId id="355" r:id="rId22"/>
    <p:sldId id="295" r:id="rId23"/>
    <p:sldId id="341" r:id="rId24"/>
    <p:sldId id="356" r:id="rId25"/>
    <p:sldId id="291" r:id="rId26"/>
    <p:sldId id="318" r:id="rId27"/>
    <p:sldId id="319" r:id="rId28"/>
    <p:sldId id="320" r:id="rId29"/>
    <p:sldId id="321" r:id="rId30"/>
    <p:sldId id="322" r:id="rId31"/>
    <p:sldId id="323" r:id="rId32"/>
    <p:sldId id="324" r:id="rId33"/>
    <p:sldId id="325" r:id="rId34"/>
    <p:sldId id="358" r:id="rId35"/>
  </p:sldIdLst>
  <p:sldSz cx="10515600" cy="59436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872">
          <p15:clr>
            <a:srgbClr val="A4A3A4"/>
          </p15:clr>
        </p15:guide>
        <p15:guide id="4" pos="33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00FF"/>
    <a:srgbClr val="FF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94" d="100"/>
          <a:sy n="94" d="100"/>
        </p:scale>
        <p:origin x="-72" y="306"/>
      </p:cViewPr>
      <p:guideLst>
        <p:guide orient="horz" pos="2160"/>
        <p:guide orient="horz" pos="1872"/>
        <p:guide pos="2880"/>
        <p:guide pos="33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78C381-1987-44C8-8E9C-6FA68CDAD663}" type="datetimeFigureOut">
              <a:rPr lang="vi-VN" smtClean="0"/>
              <a:t>06/09/2022</a:t>
            </a:fld>
            <a:endParaRPr lang="vi-VN"/>
          </a:p>
        </p:txBody>
      </p:sp>
      <p:sp>
        <p:nvSpPr>
          <p:cNvPr id="4" name="Slide Image Placeholder 3"/>
          <p:cNvSpPr>
            <a:spLocks noGrp="1" noRot="1" noChangeAspect="1"/>
          </p:cNvSpPr>
          <p:nvPr>
            <p:ph type="sldImg" idx="2"/>
          </p:nvPr>
        </p:nvSpPr>
        <p:spPr>
          <a:xfrm>
            <a:off x="396875" y="685800"/>
            <a:ext cx="606425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46A028-D921-4039-8D72-19E81846F625}" type="slidenum">
              <a:rPr lang="vi-VN" smtClean="0"/>
              <a:t>‹#›</a:t>
            </a:fld>
            <a:endParaRPr lang="vi-VN"/>
          </a:p>
        </p:txBody>
      </p:sp>
    </p:spTree>
    <p:extLst>
      <p:ext uri="{BB962C8B-B14F-4D97-AF65-F5344CB8AC3E}">
        <p14:creationId xmlns:p14="http://schemas.microsoft.com/office/powerpoint/2010/main" val="2716933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C30F2B6-F43A-46EB-96F1-64720018B009}" type="slidenum">
              <a:rPr lang="en-US"/>
              <a:pPr/>
              <a:t>1</a:t>
            </a:fld>
            <a:endParaRPr lang="en-US"/>
          </a:p>
        </p:txBody>
      </p:sp>
      <p:sp>
        <p:nvSpPr>
          <p:cNvPr id="33795" name="Rectangle 2"/>
          <p:cNvSpPr>
            <a:spLocks noGrp="1" noRot="1" noChangeAspect="1" noChangeArrowheads="1" noTextEdit="1"/>
          </p:cNvSpPr>
          <p:nvPr>
            <p:ph type="sldImg"/>
          </p:nvPr>
        </p:nvSpPr>
        <p:spPr>
          <a:xfrm>
            <a:off x="396875" y="685800"/>
            <a:ext cx="6064250" cy="3429000"/>
          </a:xfrm>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AD0E81-330C-46B2-B56E-5A42FC795940}" type="slidenum">
              <a:rPr lang="en-US" smtClean="0"/>
              <a:t>15</a:t>
            </a:fld>
            <a:endParaRPr lang="en-US"/>
          </a:p>
        </p:txBody>
      </p:sp>
    </p:spTree>
    <p:extLst>
      <p:ext uri="{BB962C8B-B14F-4D97-AF65-F5344CB8AC3E}">
        <p14:creationId xmlns:p14="http://schemas.microsoft.com/office/powerpoint/2010/main" val="2557614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398129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8670" y="1846369"/>
            <a:ext cx="8938260" cy="1274022"/>
          </a:xfrm>
        </p:spPr>
        <p:txBody>
          <a:bodyPr/>
          <a:lstStyle/>
          <a:p>
            <a:r>
              <a:rPr lang="en-US"/>
              <a:t>Click to edit Master title style</a:t>
            </a:r>
            <a:endParaRPr lang="vi-VN"/>
          </a:p>
        </p:txBody>
      </p:sp>
      <p:sp>
        <p:nvSpPr>
          <p:cNvPr id="3" name="Subtitle 2"/>
          <p:cNvSpPr>
            <a:spLocks noGrp="1"/>
          </p:cNvSpPr>
          <p:nvPr>
            <p:ph type="subTitle" idx="1"/>
          </p:nvPr>
        </p:nvSpPr>
        <p:spPr>
          <a:xfrm>
            <a:off x="1577340" y="3368040"/>
            <a:ext cx="7360920" cy="151892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06/09/2022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81197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06/09/2022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211583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3810" y="238020"/>
            <a:ext cx="2366010" cy="5071322"/>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525780" y="238020"/>
            <a:ext cx="6922770" cy="50713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06/09/2022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7216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25780" y="211879"/>
            <a:ext cx="9646603" cy="5071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1"/>
          <p:cNvSpPr>
            <a:spLocks noGrp="1" noChangeArrowheads="1"/>
          </p:cNvSpPr>
          <p:nvPr>
            <p:ph type="dt" sz="half" idx="10"/>
          </p:nvPr>
        </p:nvSpPr>
        <p:spPr>
          <a:ln/>
        </p:spPr>
        <p:txBody>
          <a:bodyPr/>
          <a:lstStyle>
            <a:lvl1pPr>
              <a:defRPr/>
            </a:lvl1pPr>
          </a:lstStyle>
          <a:p>
            <a:pPr>
              <a:defRPr/>
            </a:pPr>
            <a:fld id="{8A53F0FD-1F32-4B31-B747-459BF0C792F3}" type="datetime2">
              <a:rPr lang="en-US"/>
              <a:pPr>
                <a:defRPr/>
              </a:pPr>
              <a:t>Tuesday, September 6, 2022</a:t>
            </a:fld>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FE2B7545-772A-4A09-B575-1260622102D9}" type="slidenum">
              <a:rPr lang="en-US"/>
              <a:pPr>
                <a:defRPr/>
              </a:pPr>
              <a:t>‹#›</a:t>
            </a:fld>
            <a:endParaRPr lang="en-US"/>
          </a:p>
        </p:txBody>
      </p:sp>
    </p:spTree>
    <p:extLst>
      <p:ext uri="{BB962C8B-B14F-4D97-AF65-F5344CB8AC3E}">
        <p14:creationId xmlns:p14="http://schemas.microsoft.com/office/powerpoint/2010/main" val="2817272992"/>
      </p:ext>
    </p:extLst>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5780" y="238020"/>
            <a:ext cx="9464040" cy="990600"/>
          </a:xfrm>
        </p:spPr>
        <p:txBody>
          <a:bodyPr/>
          <a:lstStyle/>
          <a:p>
            <a:r>
              <a:rPr lang="en-US"/>
              <a:t>Click to edit Master title style</a:t>
            </a:r>
          </a:p>
        </p:txBody>
      </p:sp>
      <p:sp>
        <p:nvSpPr>
          <p:cNvPr id="3" name="Table Placeholder 2"/>
          <p:cNvSpPr>
            <a:spLocks noGrp="1"/>
          </p:cNvSpPr>
          <p:nvPr>
            <p:ph type="tbl" idx="1"/>
          </p:nvPr>
        </p:nvSpPr>
        <p:spPr>
          <a:xfrm>
            <a:off x="525780" y="1386841"/>
            <a:ext cx="9464040" cy="3922501"/>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959A65-E3EB-4BAA-947A-A1D86438B862}" type="slidenum">
              <a:rPr lang="en-US"/>
              <a:pPr>
                <a:defRPr/>
              </a:pPr>
              <a:t>‹#›</a:t>
            </a:fld>
            <a:endParaRPr lang="en-US"/>
          </a:p>
        </p:txBody>
      </p:sp>
    </p:spTree>
    <p:extLst>
      <p:ext uri="{BB962C8B-B14F-4D97-AF65-F5344CB8AC3E}">
        <p14:creationId xmlns:p14="http://schemas.microsoft.com/office/powerpoint/2010/main" val="3240553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7FD6D63-E463-471C-92DC-E980D19E622D}" type="datetimeFigureOut">
              <a:rPr lang="vi-VN" smtClean="0"/>
              <a:t>06/09/2022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283750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0660" y="3819314"/>
            <a:ext cx="8938260" cy="118046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830660" y="2519152"/>
            <a:ext cx="8938260" cy="130016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FD6D63-E463-471C-92DC-E980D19E622D}" type="datetimeFigureOut">
              <a:rPr lang="vi-VN" smtClean="0"/>
              <a:t>06/09/2022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481757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525780" y="1386841"/>
            <a:ext cx="4644390" cy="3922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345430" y="1386841"/>
            <a:ext cx="4644390" cy="39225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07FD6D63-E463-471C-92DC-E980D19E622D}" type="datetimeFigureOut">
              <a:rPr lang="vi-VN" smtClean="0"/>
              <a:t>06/09/2022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899516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525780" y="1330431"/>
            <a:ext cx="4646216" cy="55446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25780" y="1884891"/>
            <a:ext cx="4646216"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5341779" y="1330431"/>
            <a:ext cx="4648041" cy="55446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41779" y="1884891"/>
            <a:ext cx="4648041"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07FD6D63-E463-471C-92DC-E980D19E622D}" type="datetimeFigureOut">
              <a:rPr lang="vi-VN" smtClean="0"/>
              <a:t>06/09/2022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247557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07FD6D63-E463-471C-92DC-E980D19E622D}" type="datetimeFigureOut">
              <a:rPr lang="vi-VN" smtClean="0"/>
              <a:t>06/09/2022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192372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D6D63-E463-471C-92DC-E980D19E622D}" type="datetimeFigureOut">
              <a:rPr lang="vi-VN" smtClean="0"/>
              <a:t>06/09/2022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1669345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5781" y="236643"/>
            <a:ext cx="3459560" cy="100711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111307" y="236644"/>
            <a:ext cx="5878513" cy="507269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525781" y="1243754"/>
            <a:ext cx="3459560" cy="4065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FD6D63-E463-471C-92DC-E980D19E622D}" type="datetimeFigureOut">
              <a:rPr lang="vi-VN" smtClean="0"/>
              <a:t>06/09/2022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373178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1131" y="4160520"/>
            <a:ext cx="6309360" cy="491173"/>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061131" y="531072"/>
            <a:ext cx="6309360" cy="35661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2061131" y="4651693"/>
            <a:ext cx="6309360" cy="6975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FD6D63-E463-471C-92DC-E980D19E622D}" type="datetimeFigureOut">
              <a:rPr lang="vi-VN" smtClean="0"/>
              <a:t>06/09/2022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977B6E19-8426-4FB2-98B7-12148355B40E}" type="slidenum">
              <a:rPr lang="vi-VN" smtClean="0"/>
              <a:t>‹#›</a:t>
            </a:fld>
            <a:endParaRPr lang="vi-VN"/>
          </a:p>
        </p:txBody>
      </p:sp>
    </p:spTree>
    <p:extLst>
      <p:ext uri="{BB962C8B-B14F-4D97-AF65-F5344CB8AC3E}">
        <p14:creationId xmlns:p14="http://schemas.microsoft.com/office/powerpoint/2010/main" val="254344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5780" y="238020"/>
            <a:ext cx="9464040" cy="9906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525780" y="1386841"/>
            <a:ext cx="9464040" cy="3922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525780" y="5508837"/>
            <a:ext cx="2453640" cy="316442"/>
          </a:xfrm>
          <a:prstGeom prst="rect">
            <a:avLst/>
          </a:prstGeom>
        </p:spPr>
        <p:txBody>
          <a:bodyPr vert="horz" lIns="91440" tIns="45720" rIns="91440" bIns="45720" rtlCol="0" anchor="ctr"/>
          <a:lstStyle>
            <a:lvl1pPr algn="l">
              <a:defRPr sz="1200">
                <a:solidFill>
                  <a:schemeClr val="tx1">
                    <a:tint val="75000"/>
                  </a:schemeClr>
                </a:solidFill>
              </a:defRPr>
            </a:lvl1pPr>
          </a:lstStyle>
          <a:p>
            <a:fld id="{07FD6D63-E463-471C-92DC-E980D19E622D}" type="datetimeFigureOut">
              <a:rPr lang="vi-VN" smtClean="0"/>
              <a:t>06/09/2022</a:t>
            </a:fld>
            <a:endParaRPr lang="vi-VN"/>
          </a:p>
        </p:txBody>
      </p:sp>
      <p:sp>
        <p:nvSpPr>
          <p:cNvPr id="5" name="Footer Placeholder 4"/>
          <p:cNvSpPr>
            <a:spLocks noGrp="1"/>
          </p:cNvSpPr>
          <p:nvPr>
            <p:ph type="ftr" sz="quarter" idx="3"/>
          </p:nvPr>
        </p:nvSpPr>
        <p:spPr>
          <a:xfrm>
            <a:off x="3592830" y="5508837"/>
            <a:ext cx="3329940" cy="31644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7536180" y="5508837"/>
            <a:ext cx="2453640" cy="316442"/>
          </a:xfrm>
          <a:prstGeom prst="rect">
            <a:avLst/>
          </a:prstGeom>
        </p:spPr>
        <p:txBody>
          <a:bodyPr vert="horz" lIns="91440" tIns="45720" rIns="91440" bIns="45720" rtlCol="0" anchor="ctr"/>
          <a:lstStyle>
            <a:lvl1pPr algn="r">
              <a:defRPr sz="1200">
                <a:solidFill>
                  <a:schemeClr val="tx1">
                    <a:tint val="75000"/>
                  </a:schemeClr>
                </a:solidFill>
              </a:defRPr>
            </a:lvl1pPr>
          </a:lstStyle>
          <a:p>
            <a:fld id="{977B6E19-8426-4FB2-98B7-12148355B40E}" type="slidenum">
              <a:rPr lang="vi-VN" smtClean="0"/>
              <a:t>‹#›</a:t>
            </a:fld>
            <a:endParaRPr lang="vi-VN"/>
          </a:p>
        </p:txBody>
      </p:sp>
    </p:spTree>
    <p:extLst>
      <p:ext uri="{BB962C8B-B14F-4D97-AF65-F5344CB8AC3E}">
        <p14:creationId xmlns:p14="http://schemas.microsoft.com/office/powerpoint/2010/main" val="2659834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GIF"/><Relationship Id="rId5" Type="http://schemas.openxmlformats.org/officeDocument/2006/relationships/image" Target="../media/image43.GIF"/><Relationship Id="rId4" Type="http://schemas.openxmlformats.org/officeDocument/2006/relationships/image" Target="../media/image42.GIF"/></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3" name="Picture 6" descr="POINSET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6204" y="4111976"/>
            <a:ext cx="1852117" cy="139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2"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760835" y="902085"/>
            <a:ext cx="1377486" cy="9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3"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406923" y="707114"/>
            <a:ext cx="1669306" cy="111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4" descr="Picture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241576" y="4239210"/>
            <a:ext cx="1440160" cy="96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097560" y="1232913"/>
            <a:ext cx="457760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solidFill>
                  <a:srgbClr val="FFFF00"/>
                </a:solidFill>
              </a:rPr>
              <a:t>TẬP ĐỌC LỚP 5</a:t>
            </a:r>
          </a:p>
        </p:txBody>
      </p:sp>
      <p:sp>
        <p:nvSpPr>
          <p:cNvPr id="4" name="Rectangle 3"/>
          <p:cNvSpPr/>
          <p:nvPr/>
        </p:nvSpPr>
        <p:spPr>
          <a:xfrm>
            <a:off x="1683155" y="2395736"/>
            <a:ext cx="7149328" cy="156966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800" b="1">
                <a:ln w="11430"/>
                <a:solidFill>
                  <a:schemeClr val="bg1"/>
                </a:solidFill>
                <a:effectLst>
                  <a:outerShdw blurRad="50800" dist="39000" dir="5460000" algn="tl">
                    <a:srgbClr val="000000">
                      <a:alpha val="38000"/>
                    </a:srgbClr>
                  </a:outerShdw>
                </a:effectLst>
                <a:latin typeface="Times New Roman" pitchFamily="18" charset="0"/>
                <a:cs typeface="Times New Roman" pitchFamily="18" charset="0"/>
              </a:rPr>
              <a:t>QUANG CẢNH </a:t>
            </a:r>
          </a:p>
          <a:p>
            <a:pPr algn="ctr"/>
            <a:r>
              <a:rPr lang="en-US" sz="4800" b="1">
                <a:ln w="11430"/>
                <a:solidFill>
                  <a:schemeClr val="bg1"/>
                </a:solidFill>
                <a:effectLst>
                  <a:outerShdw blurRad="50800" dist="39000" dir="5460000" algn="tl">
                    <a:srgbClr val="000000">
                      <a:alpha val="38000"/>
                    </a:srgbClr>
                  </a:outerShdw>
                </a:effectLst>
                <a:latin typeface="Times New Roman" pitchFamily="18" charset="0"/>
                <a:cs typeface="Times New Roman" pitchFamily="18" charset="0"/>
              </a:rPr>
              <a:t>LÀNG MẠC NGÀY MÙA</a:t>
            </a:r>
            <a:endParaRPr lang="en-US" sz="4800" b="1" cap="none" spc="0">
              <a:ln w="11430"/>
              <a:solidFill>
                <a:schemeClr val="bg1"/>
              </a:solidFill>
              <a:effectLst>
                <a:outerShdw blurRad="50800" dist="39000" dir="5460000" algn="tl">
                  <a:srgbClr val="000000">
                    <a:alpha val="38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2126903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powerpoint\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37520" y="2140803"/>
            <a:ext cx="63580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7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Tìm</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en-US" sz="7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hiểu</a:t>
            </a:r>
            <a:r>
              <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 </a:t>
            </a:r>
            <a:r>
              <a:rPr lang="en-US" sz="7200" b="1"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rPr>
              <a:t>bài</a:t>
            </a:r>
            <a:endParaRPr lang="en-US" sz="7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757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powerpoint\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6284167"/>
          </a:xfrm>
          <a:prstGeom prst="rect">
            <a:avLst/>
          </a:prstGeom>
          <a:noFill/>
          <a:extLst>
            <a:ext uri="{909E8E84-426E-40DD-AFC4-6F175D3DCCD1}">
              <a14:hiddenFill xmlns:a14="http://schemas.microsoft.com/office/drawing/2010/main">
                <a:solidFill>
                  <a:srgbClr val="FFFFFF"/>
                </a:solidFill>
              </a14:hiddenFill>
            </a:ext>
          </a:extLst>
        </p:spPr>
      </p:pic>
      <p:sp>
        <p:nvSpPr>
          <p:cNvPr id="3" name="Flowchart: Punched Tape 2"/>
          <p:cNvSpPr/>
          <p:nvPr/>
        </p:nvSpPr>
        <p:spPr>
          <a:xfrm>
            <a:off x="1153344" y="1459632"/>
            <a:ext cx="8352928" cy="3096344"/>
          </a:xfrm>
          <a:prstGeom prst="flowChartPunchedTap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10"/>
          <p:cNvSpPr txBox="1">
            <a:spLocks noChangeArrowheads="1"/>
          </p:cNvSpPr>
          <p:nvPr/>
        </p:nvSpPr>
        <p:spPr bwMode="auto">
          <a:xfrm>
            <a:off x="1153344" y="2122220"/>
            <a:ext cx="820891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4800" dirty="0">
                <a:latin typeface="Times New Roman" panose="02020603050405020304" pitchFamily="18" charset="0"/>
                <a:cs typeface="Times New Roman" panose="02020603050405020304" pitchFamily="18" charset="0"/>
              </a:rPr>
              <a:t>- </a:t>
            </a:r>
            <a:r>
              <a:rPr lang="en-US" altLang="en-US" sz="4800" b="1" dirty="0">
                <a:latin typeface="Times New Roman" panose="02020603050405020304" pitchFamily="18" charset="0"/>
                <a:cs typeface="Times New Roman" panose="02020603050405020304" pitchFamily="18" charset="0"/>
              </a:rPr>
              <a:t>Ý1: </a:t>
            </a:r>
            <a:r>
              <a:rPr lang="en-US" altLang="en-US" sz="4800" dirty="0" err="1">
                <a:latin typeface="Times New Roman" panose="02020603050405020304" pitchFamily="18" charset="0"/>
                <a:cs typeface="Times New Roman" panose="02020603050405020304" pitchFamily="18" charset="0"/>
              </a:rPr>
              <a:t>Màu</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sắc</a:t>
            </a:r>
            <a:r>
              <a:rPr lang="en-US" altLang="en-US" sz="4800" b="1"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bao</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trùm</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lên</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làng</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quê</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Việt</a:t>
            </a:r>
            <a:r>
              <a:rPr lang="en-US" altLang="en-US" sz="4800" dirty="0">
                <a:latin typeface="Times New Roman" panose="02020603050405020304" pitchFamily="18" charset="0"/>
                <a:cs typeface="Times New Roman" panose="02020603050405020304" pitchFamily="18" charset="0"/>
              </a:rPr>
              <a:t> Nam </a:t>
            </a:r>
            <a:r>
              <a:rPr lang="en-US" altLang="en-US" sz="4800" dirty="0" err="1">
                <a:latin typeface="Times New Roman" panose="02020603050405020304" pitchFamily="18" charset="0"/>
                <a:cs typeface="Times New Roman" panose="02020603050405020304" pitchFamily="18" charset="0"/>
              </a:rPr>
              <a:t>là</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màu</a:t>
            </a:r>
            <a:r>
              <a:rPr lang="en-US" altLang="en-US" sz="4800" dirty="0">
                <a:latin typeface="Times New Roman" panose="02020603050405020304" pitchFamily="18" charset="0"/>
                <a:cs typeface="Times New Roman" panose="02020603050405020304" pitchFamily="18" charset="0"/>
              </a:rPr>
              <a:t> </a:t>
            </a:r>
            <a:r>
              <a:rPr lang="en-US" altLang="en-US" sz="4800" dirty="0" err="1">
                <a:latin typeface="Times New Roman" panose="02020603050405020304" pitchFamily="18" charset="0"/>
                <a:cs typeface="Times New Roman" panose="02020603050405020304" pitchFamily="18" charset="0"/>
              </a:rPr>
              <a:t>vàng</a:t>
            </a:r>
            <a:r>
              <a:rPr lang="en-US" altLang="en-US" sz="4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6665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powerpoint\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0505402"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3224" y="-52536"/>
            <a:ext cx="10153128" cy="1323439"/>
          </a:xfrm>
          <a:prstGeom prst="rect">
            <a:avLst/>
          </a:prstGeom>
        </p:spPr>
        <p:txBody>
          <a:bodyPr wrap="square">
            <a:spAutoFit/>
          </a:bodyPr>
          <a:lstStyle/>
          <a:p>
            <a:pPr algn="just">
              <a:spcBef>
                <a:spcPct val="50000"/>
              </a:spcBef>
            </a:pPr>
            <a:r>
              <a:rPr lang="nl-NL" sz="4000" b="1" dirty="0">
                <a:solidFill>
                  <a:srgbClr val="FF0000"/>
                </a:solidFill>
                <a:latin typeface="Times New Roman" pitchFamily="18" charset="0"/>
                <a:cs typeface="Times New Roman" pitchFamily="18" charset="0"/>
              </a:rPr>
              <a:t>   1. </a:t>
            </a:r>
            <a:r>
              <a:rPr lang="en-GB" altLang="en-US" sz="4000" b="1" dirty="0" err="1">
                <a:solidFill>
                  <a:srgbClr val="FF0000"/>
                </a:solidFill>
                <a:latin typeface="Times New Roman" pitchFamily="18" charset="0"/>
                <a:cs typeface="Times New Roman" pitchFamily="18" charset="0"/>
              </a:rPr>
              <a:t>Kể</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tên</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những</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sự</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vật</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trong</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bài</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có</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màu</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vàng</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và</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từ</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chỉ</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màu</a:t>
            </a:r>
            <a:r>
              <a:rPr lang="en-GB" altLang="en-US" sz="4000" b="1" dirty="0">
                <a:solidFill>
                  <a:srgbClr val="FF0000"/>
                </a:solidFill>
                <a:latin typeface="Times New Roman" pitchFamily="18" charset="0"/>
                <a:cs typeface="Times New Roman" pitchFamily="18" charset="0"/>
              </a:rPr>
              <a:t> </a:t>
            </a:r>
            <a:r>
              <a:rPr lang="en-GB" altLang="en-US" sz="4000" b="1" dirty="0" err="1">
                <a:solidFill>
                  <a:srgbClr val="FF0000"/>
                </a:solidFill>
                <a:latin typeface="Times New Roman" pitchFamily="18" charset="0"/>
                <a:cs typeface="Times New Roman" pitchFamily="18" charset="0"/>
              </a:rPr>
              <a:t>vàng</a:t>
            </a:r>
            <a:r>
              <a:rPr lang="en-GB" altLang="en-US" sz="4000" b="1" dirty="0">
                <a:solidFill>
                  <a:srgbClr val="FF0000"/>
                </a:solidFill>
                <a:latin typeface="Times New Roman" pitchFamily="18" charset="0"/>
                <a:cs typeface="Times New Roman" pitchFamily="18" charset="0"/>
              </a:rPr>
              <a:t>.</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5" name="Text Box 6"/>
          <p:cNvSpPr txBox="1"/>
          <p:nvPr/>
        </p:nvSpPr>
        <p:spPr>
          <a:xfrm>
            <a:off x="505272" y="1531640"/>
            <a:ext cx="10513168" cy="4185761"/>
          </a:xfrm>
          <a:prstGeom prst="rect">
            <a:avLst/>
          </a:prstGeom>
          <a:noFill/>
          <a:effectLst>
            <a:outerShdw blurRad="40000" dist="20000" dir="5400000" rotWithShape="0">
              <a:srgbClr val="FFFF00">
                <a:alpha val="38000"/>
              </a:srgbClr>
            </a:outerShdw>
          </a:effectLst>
          <a:extLst>
            <a:ext uri="{909E8E84-426E-40DD-AFC4-6F175D3DCCD1}">
              <a14:hiddenFill xmlns:a14="http://schemas.microsoft.com/office/drawing/2010/main">
                <a:solidFill>
                  <a:schemeClr val="bg1"/>
                </a:solidFill>
              </a14:hiddenFill>
            </a:ext>
          </a:extLst>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spcBef>
                <a:spcPct val="50000"/>
              </a:spcBef>
            </a:pPr>
            <a:r>
              <a:rPr lang="en-GB" altLang="x-none" sz="2800" dirty="0">
                <a:solidFill>
                  <a:srgbClr val="002060"/>
                </a:solidFill>
                <a:latin typeface="Times New Roman" panose="02020603050405020304" pitchFamily="18" charset="0"/>
                <a:cs typeface="Times New Roman" panose="02020603050405020304" pitchFamily="18" charset="0"/>
              </a:rPr>
              <a:t> </a:t>
            </a:r>
            <a:r>
              <a:rPr lang="en-GB" altLang="x-none" sz="2800" b="1" dirty="0">
                <a:solidFill>
                  <a:srgbClr val="002060"/>
                </a:solidFill>
                <a:latin typeface="Times New Roman" panose="02020603050405020304" pitchFamily="18" charset="0"/>
                <a:cs typeface="Times New Roman" panose="02020603050405020304" pitchFamily="18" charset="0"/>
              </a:rPr>
              <a:t>+ lúa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xuộm.                                + t</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u lá chuối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ối.</a:t>
            </a:r>
          </a:p>
          <a:p>
            <a:pPr eaLnBrk="1" hangingPunct="1">
              <a:spcBef>
                <a:spcPct val="50000"/>
              </a:spcBef>
            </a:pPr>
            <a:r>
              <a:rPr lang="en-GB" altLang="x-none" sz="2800" b="1" dirty="0">
                <a:solidFill>
                  <a:srgbClr val="002060"/>
                </a:solidFill>
                <a:latin typeface="Times New Roman" panose="02020603050405020304" pitchFamily="18" charset="0"/>
                <a:cs typeface="Times New Roman" panose="02020603050405020304" pitchFamily="18" charset="0"/>
              </a:rPr>
              <a:t> + nắng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hoe.                                + bụi mía - v</a:t>
            </a:r>
            <a:r>
              <a:rPr lang="en-US" altLang="en-GB" sz="2800" b="1" dirty="0">
                <a:solidFill>
                  <a:srgbClr val="002060"/>
                </a:solidFill>
                <a:latin typeface="Times New Roman" panose="02020603050405020304" pitchFamily="18" charset="0"/>
                <a:cs typeface="Times New Roman" panose="02020603050405020304" pitchFamily="18" charset="0"/>
              </a:rPr>
              <a:t>àng</a:t>
            </a:r>
            <a:r>
              <a:rPr lang="en-GB" altLang="x-none" sz="2800" b="1" dirty="0">
                <a:solidFill>
                  <a:srgbClr val="002060"/>
                </a:solidFill>
                <a:latin typeface="Times New Roman" panose="02020603050405020304" pitchFamily="18" charset="0"/>
                <a:cs typeface="Times New Roman" panose="02020603050405020304" pitchFamily="18" charset="0"/>
              </a:rPr>
              <a:t> xọng.</a:t>
            </a:r>
          </a:p>
          <a:p>
            <a:pPr eaLnBrk="1" hangingPunct="1">
              <a:spcBef>
                <a:spcPct val="50000"/>
              </a:spcBef>
            </a:pPr>
            <a:r>
              <a:rPr lang="en-GB" altLang="x-none" sz="2800" b="1" dirty="0">
                <a:solidFill>
                  <a:srgbClr val="002060"/>
                </a:solidFill>
                <a:latin typeface="Times New Roman" panose="02020603050405020304" pitchFamily="18" charset="0"/>
                <a:cs typeface="Times New Roman" panose="02020603050405020304" pitchFamily="18" charset="0"/>
              </a:rPr>
              <a:t> + xoan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lịm.                                  + rơm, thóc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giòn.</a:t>
            </a:r>
          </a:p>
          <a:p>
            <a:pPr eaLnBrk="1" hangingPunct="1">
              <a:spcBef>
                <a:spcPct val="50000"/>
              </a:spcBef>
            </a:pPr>
            <a:r>
              <a:rPr lang="en-GB" altLang="x-none" sz="2800" b="1" dirty="0">
                <a:solidFill>
                  <a:srgbClr val="002060"/>
                </a:solidFill>
                <a:latin typeface="Times New Roman" panose="02020603050405020304" pitchFamily="18" charset="0"/>
                <a:cs typeface="Times New Roman" panose="02020603050405020304" pitchFamily="18" charset="0"/>
              </a:rPr>
              <a:t> + lá mít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ối .                                  + g</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 chó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mượt.</a:t>
            </a:r>
          </a:p>
          <a:p>
            <a:pPr eaLnBrk="1" hangingPunct="1">
              <a:spcBef>
                <a:spcPct val="50000"/>
              </a:spcBef>
            </a:pPr>
            <a:r>
              <a:rPr lang="en-GB" altLang="x-none" sz="2800" b="1" dirty="0">
                <a:solidFill>
                  <a:srgbClr val="002060"/>
                </a:solidFill>
                <a:latin typeface="Times New Roman" panose="02020603050405020304" pitchFamily="18" charset="0"/>
                <a:cs typeface="Times New Roman" panose="02020603050405020304" pitchFamily="18" charset="0"/>
              </a:rPr>
              <a:t> + t</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u đu đủ, lá sắn héo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tươi.     + mái nh</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 rơm -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a:t>
            </a:r>
            <a:r>
              <a:rPr lang="en-US" altLang="en-GB" sz="2800" b="1" dirty="0">
                <a:solidFill>
                  <a:srgbClr val="002060"/>
                </a:solidFill>
                <a:latin typeface="Times New Roman" panose="02020603050405020304" pitchFamily="18" charset="0"/>
                <a:cs typeface="Times New Roman" panose="02020603050405020304" pitchFamily="18" charset="0"/>
              </a:rPr>
              <a:t> mới</a:t>
            </a:r>
            <a:r>
              <a:rPr lang="en-GB" altLang="x-none" sz="2800" b="1" dirty="0">
                <a:solidFill>
                  <a:srgbClr val="002060"/>
                </a:solidFill>
                <a:latin typeface="Times New Roman" panose="02020603050405020304" pitchFamily="18" charset="0"/>
                <a:cs typeface="Times New Roman" panose="02020603050405020304" pitchFamily="18" charset="0"/>
              </a:rPr>
              <a:t> </a:t>
            </a:r>
            <a:r>
              <a:rPr lang="en-US" altLang="en-GB" sz="2800" b="1" dirty="0">
                <a:solidFill>
                  <a:srgbClr val="002060"/>
                </a:solidFill>
                <a:latin typeface="Times New Roman" panose="02020603050405020304" pitchFamily="18" charset="0"/>
                <a:cs typeface="Times New Roman" panose="02020603050405020304" pitchFamily="18" charset="0"/>
              </a:rPr>
              <a:t>               </a:t>
            </a:r>
            <a:r>
              <a:rPr lang="en-GB" altLang="x-none" sz="2800" b="1" dirty="0">
                <a:solidFill>
                  <a:srgbClr val="002060"/>
                </a:solidFill>
                <a:latin typeface="Times New Roman" panose="02020603050405020304" pitchFamily="18" charset="0"/>
                <a:cs typeface="Times New Roman" panose="02020603050405020304" pitchFamily="18" charset="0"/>
              </a:rPr>
              <a:t> + quả chuối - chín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a:t>
            </a:r>
          </a:p>
          <a:p>
            <a:pPr eaLnBrk="1" hangingPunct="1">
              <a:spcBef>
                <a:spcPct val="50000"/>
              </a:spcBef>
            </a:pPr>
            <a:r>
              <a:rPr lang="en-US" altLang="en-GB" sz="2800" b="1" dirty="0">
                <a:solidFill>
                  <a:srgbClr val="002060"/>
                </a:solidFill>
                <a:latin typeface="Times New Roman" panose="02020603050405020304" pitchFamily="18" charset="0"/>
                <a:cs typeface="Times New Roman" panose="02020603050405020304" pitchFamily="18" charset="0"/>
              </a:rPr>
              <a:t>                   </a:t>
            </a:r>
            <a:r>
              <a:rPr lang="en-GB" altLang="x-none" sz="2800" b="1" dirty="0">
                <a:solidFill>
                  <a:srgbClr val="002060"/>
                </a:solidFill>
                <a:latin typeface="Times New Roman" panose="02020603050405020304" pitchFamily="18" charset="0"/>
                <a:cs typeface="Times New Roman" panose="02020603050405020304" pitchFamily="18" charset="0"/>
              </a:rPr>
              <a:t>+ Tất cả - một m</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u v</a:t>
            </a:r>
            <a:r>
              <a:rPr lang="en-GB" altLang="x-none" sz="2800" b="1" dirty="0">
                <a:solidFill>
                  <a:srgbClr val="002060"/>
                </a:solidFill>
                <a:latin typeface="Times New Roman" panose="02020603050405020304" pitchFamily="18" charset="0"/>
                <a:ea typeface="Times New Roman" panose="02020603050405020304" pitchFamily="18" charset="0"/>
              </a:rPr>
              <a:t>à</a:t>
            </a:r>
            <a:r>
              <a:rPr lang="en-GB" altLang="x-none" sz="2800" b="1" dirty="0">
                <a:solidFill>
                  <a:srgbClr val="002060"/>
                </a:solidFill>
                <a:latin typeface="Times New Roman" panose="02020603050405020304" pitchFamily="18" charset="0"/>
                <a:cs typeface="Times New Roman" panose="02020603050405020304" pitchFamily="18" charset="0"/>
              </a:rPr>
              <a:t>ng </a:t>
            </a:r>
            <a:r>
              <a:rPr lang="en-US" altLang="en-GB" sz="2800" b="1" dirty="0">
                <a:solidFill>
                  <a:srgbClr val="002060"/>
                </a:solidFill>
                <a:latin typeface="Times New Roman" panose="02020603050405020304" pitchFamily="18" charset="0"/>
                <a:cs typeface="Times New Roman" panose="02020603050405020304" pitchFamily="18" charset="0"/>
              </a:rPr>
              <a:t>trù phú, đầm ấm lạ lùng.                                              </a:t>
            </a:r>
            <a:r>
              <a:rPr lang="en-GB" altLang="x-none" sz="2800" b="1" dirty="0">
                <a:solidFill>
                  <a:srgbClr val="002060"/>
                </a:solidFill>
                <a:latin typeface="Times New Roman" panose="02020603050405020304" pitchFamily="18" charset="0"/>
                <a:cs typeface="Times New Roman" panose="02020603050405020304" pitchFamily="18" charset="0"/>
              </a:rPr>
              <a:t>                                                            </a:t>
            </a:r>
            <a:endParaRPr lang="en-GB" altLang="x-none" sz="2800" b="1" dirty="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352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ppt_x"/>
                                          </p:val>
                                        </p:tav>
                                        <p:tav tm="100000">
                                          <p:val>
                                            <p:strVal val="#ppt_x"/>
                                          </p:val>
                                        </p:tav>
                                      </p:tavLst>
                                    </p:anim>
                                    <p:anim calcmode="lin" valueType="num">
                                      <p:cBhvr additive="base">
                                        <p:cTn id="13"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descr="chuyen-mot-buong-chuo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254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5" descr="ga381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971800"/>
            <a:ext cx="517017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descr="yellow-labrador-and-puppy-on-grass-preview.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70170" y="2905760"/>
            <a:ext cx="5345430" cy="3037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206240" y="4196090"/>
            <a:ext cx="2190750" cy="523220"/>
          </a:xfrm>
          <a:prstGeom prst="rect">
            <a:avLst/>
          </a:prstGeom>
          <a:solidFill>
            <a:srgbClr val="FFBB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dirty="0" err="1">
                <a:latin typeface="Times New Roman" pitchFamily="18" charset="0"/>
                <a:cs typeface="Times New Roman" pitchFamily="18" charset="0"/>
              </a:rPr>
              <a:t>Vàng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mượt</a:t>
            </a:r>
            <a:r>
              <a:rPr lang="en-US" sz="2800" dirty="0">
                <a:latin typeface="Times New Roman" pitchFamily="18" charset="0"/>
                <a:cs typeface="Times New Roman" pitchFamily="18" charset="0"/>
              </a:rPr>
              <a:t> </a:t>
            </a:r>
          </a:p>
        </p:txBody>
      </p:sp>
      <p:pic>
        <p:nvPicPr>
          <p:cNvPr id="163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0170" y="0"/>
            <a:ext cx="534543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5137785" y="2478742"/>
            <a:ext cx="2103120" cy="523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800" dirty="0" err="1">
                <a:latin typeface="+mj-lt"/>
              </a:rPr>
              <a:t>Vàng</a:t>
            </a:r>
            <a:r>
              <a:rPr lang="vi-VN" sz="2800" dirty="0">
                <a:latin typeface="+mj-lt"/>
              </a:rPr>
              <a:t> </a:t>
            </a:r>
            <a:r>
              <a:rPr lang="vi-VN" sz="2800" dirty="0" err="1">
                <a:latin typeface="+mj-lt"/>
              </a:rPr>
              <a:t>mới</a:t>
            </a:r>
            <a:endParaRPr lang="en-US" sz="2800" dirty="0">
              <a:latin typeface="+mj-lt"/>
            </a:endParaRPr>
          </a:p>
        </p:txBody>
      </p:sp>
      <p:sp>
        <p:nvSpPr>
          <p:cNvPr id="12" name="TextBox 3"/>
          <p:cNvSpPr txBox="1">
            <a:spLocks noChangeArrowheads="1"/>
          </p:cNvSpPr>
          <p:nvPr/>
        </p:nvSpPr>
        <p:spPr bwMode="auto">
          <a:xfrm>
            <a:off x="0" y="2509520"/>
            <a:ext cx="1840230" cy="461665"/>
          </a:xfrm>
          <a:prstGeom prst="rect">
            <a:avLst/>
          </a:prstGeom>
          <a:solidFill>
            <a:srgbClr val="FFCC00"/>
          </a:solidFill>
          <a:ln w="9525">
            <a:solidFill>
              <a:srgbClr val="FFCC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400" dirty="0" err="1">
                <a:latin typeface="+mj-lt"/>
              </a:rPr>
              <a:t>Chín</a:t>
            </a:r>
            <a:r>
              <a:rPr lang="vi-VN" sz="2400" dirty="0">
                <a:latin typeface="+mj-lt"/>
              </a:rPr>
              <a:t> </a:t>
            </a:r>
            <a:r>
              <a:rPr lang="vi-VN" sz="2400" dirty="0" err="1">
                <a:latin typeface="+mj-lt"/>
              </a:rPr>
              <a:t>vàng</a:t>
            </a:r>
            <a:r>
              <a:rPr lang="en-US" sz="2400" dirty="0">
                <a:solidFill>
                  <a:schemeClr val="tx2"/>
                </a:solidFill>
                <a:latin typeface="+mj-lt"/>
              </a:rPr>
              <a:t> </a:t>
            </a:r>
            <a:endParaRPr lang="en-US" sz="2400" dirty="0">
              <a:latin typeface="+mj-lt"/>
            </a:endParaRPr>
          </a:p>
        </p:txBody>
      </p:sp>
    </p:spTree>
    <p:extLst>
      <p:ext uri="{BB962C8B-B14F-4D97-AF65-F5344CB8AC3E}">
        <p14:creationId xmlns:p14="http://schemas.microsoft.com/office/powerpoint/2010/main" val="454423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descr="canhh-dong-lu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505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3505200" y="0"/>
            <a:ext cx="3505200" cy="297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364" name="Picture 3" descr="2.qua-ca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0"/>
            <a:ext cx="3505200" cy="3037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4" descr="socialfeed.info-buong-chuoi-chin-cay.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971800"/>
            <a:ext cx="341757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7" descr="2c9b0bc8-a649-48fe-9579-894276c3be0b.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73855" y="3040118"/>
            <a:ext cx="3516154" cy="290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3"/>
          <p:cNvSpPr txBox="1">
            <a:spLocks noChangeArrowheads="1"/>
          </p:cNvSpPr>
          <p:nvPr/>
        </p:nvSpPr>
        <p:spPr bwMode="auto">
          <a:xfrm>
            <a:off x="0" y="2571433"/>
            <a:ext cx="1927860" cy="461665"/>
          </a:xfrm>
          <a:prstGeom prst="rect">
            <a:avLst/>
          </a:prstGeom>
          <a:solidFill>
            <a:srgbClr val="E6BA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err="1">
                <a:latin typeface="Times New Roman" pitchFamily="18" charset="0"/>
                <a:cs typeface="Times New Roman" pitchFamily="18" charset="0"/>
              </a:rPr>
              <a:t>Vµng</a:t>
            </a:r>
            <a:r>
              <a:rPr lang="en-US" sz="2400" dirty="0">
                <a:latin typeface="Times New Roman" pitchFamily="18" charset="0"/>
                <a:cs typeface="Times New Roman" pitchFamily="18" charset="0"/>
              </a:rPr>
              <a:t> </a:t>
            </a:r>
            <a:r>
              <a:rPr lang="vi-VN" sz="2400" dirty="0" err="1">
                <a:latin typeface="Times New Roman" pitchFamily="18" charset="0"/>
                <a:cs typeface="Times New Roman" pitchFamily="18" charset="0"/>
              </a:rPr>
              <a:t>xuộ</a:t>
            </a:r>
            <a:r>
              <a:rPr lang="en-US" sz="2400" dirty="0">
                <a:latin typeface="Times New Roman" pitchFamily="18" charset="0"/>
                <a:cs typeface="Times New Roman" pitchFamily="18" charset="0"/>
              </a:rPr>
              <a:t>m</a:t>
            </a:r>
            <a:r>
              <a:rPr lang="en-US" sz="2400" dirty="0">
                <a:solidFill>
                  <a:schemeClr val="tx2"/>
                </a:solidFill>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0" name="TextBox 9"/>
          <p:cNvSpPr txBox="1">
            <a:spLocks noChangeArrowheads="1"/>
          </p:cNvSpPr>
          <p:nvPr/>
        </p:nvSpPr>
        <p:spPr bwMode="auto">
          <a:xfrm>
            <a:off x="3505200" y="2637473"/>
            <a:ext cx="1577340" cy="46166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ng hoe</a:t>
            </a:r>
            <a:r>
              <a:rPr lang="en-US" sz="2400" dirty="0">
                <a:solidFill>
                  <a:srgbClr val="FFFF00"/>
                </a:solidFill>
                <a:latin typeface="Times New Roman" pitchFamily="18" charset="0"/>
                <a:cs typeface="Times New Roman" pitchFamily="18" charset="0"/>
              </a:rPr>
              <a:t> </a:t>
            </a:r>
          </a:p>
        </p:txBody>
      </p:sp>
      <p:sp>
        <p:nvSpPr>
          <p:cNvPr id="11" name="TextBox 10"/>
          <p:cNvSpPr txBox="1">
            <a:spLocks noChangeArrowheads="1"/>
          </p:cNvSpPr>
          <p:nvPr/>
        </p:nvSpPr>
        <p:spPr bwMode="auto">
          <a:xfrm>
            <a:off x="7010400" y="2641600"/>
            <a:ext cx="1577340" cy="46166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400" dirty="0" err="1">
                <a:latin typeface="Times New Roman" pitchFamily="18" charset="0"/>
                <a:cs typeface="Times New Roman" pitchFamily="18" charset="0"/>
              </a:rPr>
              <a:t>Vàng</a:t>
            </a:r>
            <a:r>
              <a:rPr lang="vi-VN" sz="2400" dirty="0">
                <a:latin typeface="Times New Roman" pitchFamily="18" charset="0"/>
                <a:cs typeface="Times New Roman" pitchFamily="18" charset="0"/>
              </a:rPr>
              <a:t> </a:t>
            </a:r>
            <a:r>
              <a:rPr lang="vi-VN" sz="2400" dirty="0" err="1">
                <a:latin typeface="Times New Roman" pitchFamily="18" charset="0"/>
                <a:cs typeface="Times New Roman" pitchFamily="18" charset="0"/>
              </a:rPr>
              <a:t>lị</a:t>
            </a:r>
            <a:r>
              <a:rPr lang="en-US" sz="2400" dirty="0">
                <a:latin typeface="Times New Roman" pitchFamily="18" charset="0"/>
                <a:cs typeface="Times New Roman" pitchFamily="18" charset="0"/>
              </a:rPr>
              <a:t>m </a:t>
            </a:r>
          </a:p>
        </p:txBody>
      </p:sp>
      <p:sp>
        <p:nvSpPr>
          <p:cNvPr id="14" name="TextBox 13"/>
          <p:cNvSpPr txBox="1">
            <a:spLocks noChangeArrowheads="1"/>
          </p:cNvSpPr>
          <p:nvPr/>
        </p:nvSpPr>
        <p:spPr bwMode="auto">
          <a:xfrm>
            <a:off x="7059497" y="5102620"/>
            <a:ext cx="1752600" cy="461665"/>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400" dirty="0" err="1">
                <a:latin typeface="Times New Roman" pitchFamily="18" charset="0"/>
                <a:cs typeface="Times New Roman" pitchFamily="18" charset="0"/>
              </a:rPr>
              <a:t>Vàng</a:t>
            </a:r>
            <a:r>
              <a:rPr lang="vi-VN" sz="2400" dirty="0">
                <a:latin typeface="Times New Roman" pitchFamily="18" charset="0"/>
                <a:cs typeface="Times New Roman" pitchFamily="18" charset="0"/>
              </a:rPr>
              <a:t> </a:t>
            </a:r>
            <a:r>
              <a:rPr lang="vi-VN" sz="2400" dirty="0" err="1">
                <a:latin typeface="Times New Roman" pitchFamily="18" charset="0"/>
                <a:cs typeface="Times New Roman" pitchFamily="18" charset="0"/>
              </a:rPr>
              <a:t>giòn</a:t>
            </a:r>
            <a:r>
              <a:rPr lang="en-US" sz="2400" dirty="0">
                <a:solidFill>
                  <a:srgbClr val="FF9900"/>
                </a:solidFill>
                <a:latin typeface="Times New Roman" pitchFamily="18" charset="0"/>
                <a:cs typeface="Times New Roman" pitchFamily="18" charset="0"/>
              </a:rPr>
              <a:t> </a:t>
            </a:r>
          </a:p>
        </p:txBody>
      </p:sp>
      <p:sp>
        <p:nvSpPr>
          <p:cNvPr id="12" name="TextBox 3"/>
          <p:cNvSpPr txBox="1">
            <a:spLocks noChangeArrowheads="1"/>
          </p:cNvSpPr>
          <p:nvPr/>
        </p:nvSpPr>
        <p:spPr bwMode="auto">
          <a:xfrm>
            <a:off x="832485" y="5267913"/>
            <a:ext cx="1840230" cy="461665"/>
          </a:xfrm>
          <a:prstGeom prst="rect">
            <a:avLst/>
          </a:prstGeom>
          <a:solidFill>
            <a:srgbClr val="FFCC00"/>
          </a:solidFill>
          <a:ln w="9525">
            <a:solidFill>
              <a:srgbClr val="FFCC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err="1" smtClean="0">
                <a:latin typeface="Times New Roman" pitchFamily="18" charset="0"/>
                <a:cs typeface="Times New Roman" pitchFamily="18" charset="0"/>
              </a:rPr>
              <a:t>Chín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vàng</a:t>
            </a:r>
            <a:endParaRPr lang="en-US" sz="2400" dirty="0">
              <a:latin typeface="Times New Roman" pitchFamily="18" charset="0"/>
              <a:cs typeface="Times New Roman" pitchFamily="18" charset="0"/>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201" y="3044246"/>
            <a:ext cx="3592829" cy="2901632"/>
          </a:xfrm>
          <a:prstGeom prst="rect">
            <a:avLst/>
          </a:prstGeom>
        </p:spPr>
      </p:pic>
      <p:sp>
        <p:nvSpPr>
          <p:cNvPr id="4" name="TextBox 3"/>
          <p:cNvSpPr txBox="1"/>
          <p:nvPr/>
        </p:nvSpPr>
        <p:spPr>
          <a:xfrm>
            <a:off x="4250054" y="5032358"/>
            <a:ext cx="2103120" cy="523220"/>
          </a:xfrm>
          <a:prstGeom prst="rect">
            <a:avLst/>
          </a:prstGeom>
          <a:solidFill>
            <a:srgbClr val="FFFF99"/>
          </a:solidFill>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2800" dirty="0" err="1">
                <a:latin typeface="Times New Roman" pitchFamily="18" charset="0"/>
                <a:cs typeface="Times New Roman" pitchFamily="18" charset="0"/>
              </a:rPr>
              <a:t>Vàng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xọng</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072060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9-du-lich-mien-bac-mua-thu-mytour-1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45430" y="0"/>
            <a:ext cx="517017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news_l34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34543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438150" y="1056640"/>
            <a:ext cx="2366010" cy="52322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ng </a:t>
            </a:r>
            <a:r>
              <a:rPr lang="vi-VN" sz="2800" dirty="0">
                <a:latin typeface="Times New Roman" pitchFamily="18" charset="0"/>
                <a:cs typeface="Times New Roman" pitchFamily="18" charset="0"/>
              </a:rPr>
              <a:t>tươi</a:t>
            </a:r>
            <a:r>
              <a:rPr lang="en-US" sz="2800" dirty="0">
                <a:latin typeface="Times New Roman" pitchFamily="18" charset="0"/>
                <a:cs typeface="Times New Roman" pitchFamily="18" charset="0"/>
              </a:rPr>
              <a:t> </a:t>
            </a:r>
          </a:p>
        </p:txBody>
      </p:sp>
      <p:sp>
        <p:nvSpPr>
          <p:cNvPr id="8" name="TextBox 7"/>
          <p:cNvSpPr txBox="1">
            <a:spLocks noChangeArrowheads="1"/>
          </p:cNvSpPr>
          <p:nvPr/>
        </p:nvSpPr>
        <p:spPr bwMode="auto">
          <a:xfrm>
            <a:off x="5958840" y="4358640"/>
            <a:ext cx="1752600" cy="52322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vi-VN" sz="2800" dirty="0" err="1">
                <a:latin typeface="Times New Roman" pitchFamily="18" charset="0"/>
                <a:cs typeface="Times New Roman" pitchFamily="18" charset="0"/>
              </a:rPr>
              <a:t>Vàng</a:t>
            </a:r>
            <a:r>
              <a:rPr lang="vi-VN" sz="2800" dirty="0">
                <a:latin typeface="Times New Roman" pitchFamily="18" charset="0"/>
                <a:cs typeface="Times New Roman" pitchFamily="18" charset="0"/>
              </a:rPr>
              <a:t> </a:t>
            </a:r>
            <a:r>
              <a:rPr lang="vi-VN" sz="2800" dirty="0" err="1">
                <a:latin typeface="Times New Roman" pitchFamily="18" charset="0"/>
                <a:cs typeface="Times New Roman" pitchFamily="18" charset="0"/>
              </a:rPr>
              <a:t>ối</a:t>
            </a:r>
            <a:r>
              <a:rPr lang="en-US" sz="2800" dirty="0">
                <a:solidFill>
                  <a:srgbClr val="FFCC66"/>
                </a:solidFill>
                <a:latin typeface="Times New Roman" pitchFamily="18" charset="0"/>
                <a:cs typeface="Times New Roman" pitchFamily="18" charset="0"/>
              </a:rPr>
              <a:t> </a:t>
            </a:r>
          </a:p>
        </p:txBody>
      </p:sp>
    </p:spTree>
    <p:extLst>
      <p:ext uri="{BB962C8B-B14F-4D97-AF65-F5344CB8AC3E}">
        <p14:creationId xmlns:p14="http://schemas.microsoft.com/office/powerpoint/2010/main" val="3859592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58" name="Group 42"/>
          <p:cNvGraphicFramePr>
            <a:graphicFrameLocks noGrp="1"/>
          </p:cNvGraphicFramePr>
          <p:nvPr>
            <p:ph idx="1"/>
            <p:extLst>
              <p:ext uri="{D42A27DB-BD31-4B8C-83A1-F6EECF244321}">
                <p14:modId xmlns:p14="http://schemas.microsoft.com/office/powerpoint/2010/main" val="1845024520"/>
              </p:ext>
            </p:extLst>
          </p:nvPr>
        </p:nvGraphicFramePr>
        <p:xfrm>
          <a:off x="289248" y="142721"/>
          <a:ext cx="10077450" cy="5387764"/>
        </p:xfrm>
        <a:graphic>
          <a:graphicData uri="http://schemas.openxmlformats.org/drawingml/2006/table">
            <a:tbl>
              <a:tblPr/>
              <a:tblGrid>
                <a:gridCol w="4067492">
                  <a:extLst>
                    <a:ext uri="{9D8B030D-6E8A-4147-A177-3AD203B41FA5}">
                      <a16:colId xmlns:a16="http://schemas.microsoft.com/office/drawing/2014/main" xmlns="" val="20000"/>
                    </a:ext>
                  </a:extLst>
                </a:gridCol>
                <a:gridCol w="6009958">
                  <a:extLst>
                    <a:ext uri="{9D8B030D-6E8A-4147-A177-3AD203B41FA5}">
                      <a16:colId xmlns:a16="http://schemas.microsoft.com/office/drawing/2014/main" xmlns="" val="20001"/>
                    </a:ext>
                  </a:extLst>
                </a:gridCol>
              </a:tblGrid>
              <a:tr h="9108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rPr>
                        <a:t>Bụi</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mía</a:t>
                      </a:r>
                      <a:r>
                        <a:rPr kumimoji="0" lang="en-US" sz="2400" b="0" i="0" u="none" strike="noStrike" cap="none" normalizeH="0" baseline="0" dirty="0">
                          <a:ln>
                            <a:noFill/>
                          </a:ln>
                          <a:solidFill>
                            <a:schemeClr val="tx1"/>
                          </a:solidFill>
                          <a:effectLst/>
                          <a:latin typeface="Arial" charset="0"/>
                        </a:rPr>
                        <a:t> – </a:t>
                      </a:r>
                      <a:r>
                        <a:rPr kumimoji="0" lang="en-US" sz="2400" b="0" i="0" u="none" strike="noStrike" cap="none" normalizeH="0" baseline="0" dirty="0" err="1">
                          <a:ln>
                            <a:noFill/>
                          </a:ln>
                          <a:solidFill>
                            <a:schemeClr val="tx1"/>
                          </a:solidFill>
                          <a:effectLst/>
                          <a:latin typeface="Arial" charset="0"/>
                        </a:rPr>
                        <a:t>vàng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xọng</a:t>
                      </a:r>
                      <a:endParaRPr kumimoji="0" lang="en-US" sz="2400" b="0" i="0" u="none" strike="noStrike" cap="none" normalizeH="0" baseline="0" dirty="0">
                        <a:ln>
                          <a:noFill/>
                        </a:ln>
                        <a:solidFill>
                          <a:schemeClr val="tx1"/>
                        </a:solidFill>
                        <a:effectLst/>
                        <a:latin typeface="Arial" charset="0"/>
                      </a:endParaRPr>
                    </a:p>
                  </a:txBody>
                  <a:tcPr marL="105156" marR="105156" marT="39624" marB="396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rPr>
                        <a:t>Màu</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vàng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gợi</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cảm</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giác</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mọng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nước</a:t>
                      </a:r>
                      <a:endParaRPr kumimoji="0" lang="en-US" sz="2400" b="0" i="0" u="none" strike="noStrike" cap="none" normalizeH="0" baseline="0" dirty="0">
                        <a:ln>
                          <a:noFill/>
                        </a:ln>
                        <a:solidFill>
                          <a:schemeClr val="tx1"/>
                        </a:solidFill>
                        <a:effectLst/>
                        <a:latin typeface="Arial" charset="0"/>
                      </a:endParaRPr>
                    </a:p>
                  </a:txBody>
                  <a:tcPr marL="105156" marR="105156" marT="39624" marB="39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188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rPr>
                        <a:t>Rơm</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thóc</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vàng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giòn</a:t>
                      </a:r>
                      <a:endParaRPr kumimoji="0" lang="en-US" sz="2400" b="0" i="0" u="none" strike="noStrike" cap="none" normalizeH="0" baseline="0" dirty="0">
                        <a:ln>
                          <a:noFill/>
                        </a:ln>
                        <a:solidFill>
                          <a:schemeClr val="tx1"/>
                        </a:solidFill>
                        <a:effectLst/>
                        <a:latin typeface="Arial" charset="0"/>
                      </a:endParaRPr>
                    </a:p>
                  </a:txBody>
                  <a:tcPr marL="105156" marR="105156" marT="39624" marB="396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rPr>
                        <a:t>Màu</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vàng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của</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vật</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được</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phơi</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già</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nắng,tạo</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cảm</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giác</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giòn</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đến</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có</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thể</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gãy</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ra</a:t>
                      </a:r>
                      <a:endParaRPr kumimoji="0" lang="en-US" sz="2400" b="0" i="0" u="none" strike="noStrike" cap="none" normalizeH="0" baseline="0" dirty="0">
                        <a:ln>
                          <a:noFill/>
                        </a:ln>
                        <a:solidFill>
                          <a:schemeClr val="tx1"/>
                        </a:solidFill>
                        <a:effectLst/>
                        <a:latin typeface="Arial" charset="0"/>
                      </a:endParaRPr>
                    </a:p>
                  </a:txBody>
                  <a:tcPr marL="105156" marR="105156" marT="39624" marB="39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188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rPr>
                        <a:t>Gà</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chó</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vàng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mượt</a:t>
                      </a:r>
                      <a:endParaRPr kumimoji="0" lang="en-US" sz="2400" b="0" i="0" u="none" strike="noStrike" cap="none" normalizeH="0" baseline="0" dirty="0">
                        <a:ln>
                          <a:noFill/>
                        </a:ln>
                        <a:solidFill>
                          <a:schemeClr val="tx1"/>
                        </a:solidFill>
                        <a:effectLst/>
                        <a:latin typeface="Arial" charset="0"/>
                      </a:endParaRPr>
                    </a:p>
                  </a:txBody>
                  <a:tcPr marL="105156" marR="105156" marT="39624" marB="396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charset="0"/>
                        </a:rPr>
                        <a:t>Màu vàng gợi tả những con vật béo tốt, có bộ lông óng ả , vàng mượt.</a:t>
                      </a:r>
                    </a:p>
                  </a:txBody>
                  <a:tcPr marL="105156" marR="105156" marT="39624" marB="39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91080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charset="0"/>
                        </a:rPr>
                        <a:t>Mái nhà rơm – vàng mới </a:t>
                      </a:r>
                    </a:p>
                  </a:txBody>
                  <a:tcPr marL="105156" marR="105156" marT="39624" marB="396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charset="0"/>
                        </a:rPr>
                        <a:t>Vàng và mới</a:t>
                      </a:r>
                    </a:p>
                  </a:txBody>
                  <a:tcPr marL="105156" marR="105156" marT="39624" marB="39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188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Arial" charset="0"/>
                        </a:rPr>
                        <a:t>Tất cả- một màu vàng trù phú, đầm ấm</a:t>
                      </a:r>
                    </a:p>
                  </a:txBody>
                  <a:tcPr marL="105156" marR="105156" marT="39624" marB="396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err="1">
                          <a:ln>
                            <a:noFill/>
                          </a:ln>
                          <a:solidFill>
                            <a:schemeClr val="tx1"/>
                          </a:solidFill>
                          <a:effectLst/>
                          <a:latin typeface="Arial" charset="0"/>
                        </a:rPr>
                        <a:t>Màu</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vàng</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gợi</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sự</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giàu</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có</a:t>
                      </a:r>
                      <a:r>
                        <a:rPr kumimoji="0" lang="en-US" sz="2400" b="0" i="0" u="none" strike="noStrike" cap="none" normalizeH="0" baseline="0" dirty="0">
                          <a:ln>
                            <a:noFill/>
                          </a:ln>
                          <a:solidFill>
                            <a:schemeClr val="tx1"/>
                          </a:solidFill>
                          <a:effectLst/>
                          <a:latin typeface="Arial" charset="0"/>
                        </a:rPr>
                        <a:t>, </a:t>
                      </a:r>
                      <a:r>
                        <a:rPr kumimoji="0" lang="en-US" sz="2400" b="0" i="0" u="none" strike="noStrike" cap="none" normalizeH="0" baseline="0" dirty="0" err="1">
                          <a:ln>
                            <a:noFill/>
                          </a:ln>
                          <a:solidFill>
                            <a:schemeClr val="tx1"/>
                          </a:solidFill>
                          <a:effectLst/>
                          <a:latin typeface="Arial" charset="0"/>
                        </a:rPr>
                        <a:t>ấm</a:t>
                      </a:r>
                      <a:r>
                        <a:rPr kumimoji="0" lang="en-US" sz="2400" b="0" i="0" u="none" strike="noStrike" cap="none" normalizeH="0" baseline="0" dirty="0">
                          <a:ln>
                            <a:noFill/>
                          </a:ln>
                          <a:solidFill>
                            <a:schemeClr val="tx1"/>
                          </a:solidFill>
                          <a:effectLst/>
                          <a:latin typeface="Arial" charset="0"/>
                        </a:rPr>
                        <a:t> no.</a:t>
                      </a:r>
                    </a:p>
                  </a:txBody>
                  <a:tcPr marL="105156" marR="105156" marT="39624" marB="3962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731552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258"/>
                                        </p:tgtEl>
                                        <p:attrNameLst>
                                          <p:attrName>style.visibility</p:attrName>
                                        </p:attrNameLst>
                                      </p:cBhvr>
                                      <p:to>
                                        <p:strVal val="visible"/>
                                      </p:to>
                                    </p:set>
                                    <p:animEffect transition="in" filter="blinds(horizontal)">
                                      <p:cBhvr>
                                        <p:cTn id="7" dur="500"/>
                                        <p:tgtEl>
                                          <p:spTgt spid="9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owerpoint\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6284167"/>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Punched Tape 1"/>
          <p:cNvSpPr/>
          <p:nvPr/>
        </p:nvSpPr>
        <p:spPr>
          <a:xfrm>
            <a:off x="937320" y="1171600"/>
            <a:ext cx="8568952" cy="3096344"/>
          </a:xfrm>
          <a:prstGeom prst="flowChartPunchedTap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26"/>
          <p:cNvSpPr txBox="1">
            <a:spLocks noChangeArrowheads="1"/>
          </p:cNvSpPr>
          <p:nvPr/>
        </p:nvSpPr>
        <p:spPr bwMode="auto">
          <a:xfrm>
            <a:off x="1081336" y="1885290"/>
            <a:ext cx="864096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4400" b="1" dirty="0">
                <a:latin typeface="Times New Roman" panose="02020603050405020304" pitchFamily="18" charset="0"/>
                <a:cs typeface="Times New Roman" panose="02020603050405020304" pitchFamily="18" charset="0"/>
              </a:rPr>
              <a:t>- Ý2: </a:t>
            </a:r>
            <a:r>
              <a:rPr lang="en-US" altLang="en-US" sz="4400" b="1" dirty="0" err="1">
                <a:latin typeface="Times New Roman" panose="02020603050405020304" pitchFamily="18" charset="0"/>
                <a:cs typeface="Times New Roman" panose="02020603050405020304" pitchFamily="18" charset="0"/>
              </a:rPr>
              <a:t>Những</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màu</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vàng</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cụ</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thể</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của</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cảnh</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vật</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trong</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bức</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tranh</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làng</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quê</a:t>
            </a:r>
            <a:r>
              <a:rPr lang="en-US" altLang="en-US" sz="4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0317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powerpoint\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 y="19472"/>
            <a:ext cx="10515600" cy="59241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endParaRPr lang="en-US"/>
          </a:p>
        </p:txBody>
      </p:sp>
      <p:sp>
        <p:nvSpPr>
          <p:cNvPr id="8195" name="Text Box 8"/>
          <p:cNvSpPr txBox="1"/>
          <p:nvPr/>
        </p:nvSpPr>
        <p:spPr>
          <a:xfrm>
            <a:off x="347600" y="83101"/>
            <a:ext cx="9654635" cy="1077218"/>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spcBef>
                <a:spcPct val="50000"/>
              </a:spcBef>
            </a:pPr>
            <a:r>
              <a:rPr lang="en-US" altLang="x-none" sz="3200" dirty="0" err="1">
                <a:latin typeface="Times New Roman" panose="02020603050405020304" pitchFamily="18" charset="0"/>
                <a:cs typeface="Times New Roman" panose="02020603050405020304" pitchFamily="18" charset="0"/>
              </a:rPr>
              <a:t>Câu</a:t>
            </a:r>
            <a:r>
              <a:rPr lang="en-US" altLang="x-none" sz="3200" dirty="0">
                <a:latin typeface="Times New Roman" panose="02020603050405020304" pitchFamily="18" charset="0"/>
                <a:cs typeface="Times New Roman" panose="02020603050405020304" pitchFamily="18" charset="0"/>
              </a:rPr>
              <a:t> 3.</a:t>
            </a:r>
            <a:r>
              <a:rPr sz="3200" dirty="0">
                <a:solidFill>
                  <a:schemeClr val="tx1"/>
                </a:solidFill>
                <a:latin typeface="Times New Roman" panose="02020603050405020304" pitchFamily="18" charset="0"/>
                <a:cs typeface="Times New Roman" panose="02020603050405020304" pitchFamily="18" charset="0"/>
                <a:sym typeface="+mn-ea"/>
              </a:rPr>
              <a:t>Những chi tiết nào về thời tiết làm cho bức tranh quê thêm đẹp và sinh động?</a:t>
            </a:r>
            <a:endParaRPr lang="en-US" altLang="x-none" sz="3200" dirty="0">
              <a:solidFill>
                <a:schemeClr val="tx1"/>
              </a:solidFill>
              <a:latin typeface="Times New Roman" panose="02020603050405020304" pitchFamily="18" charset="0"/>
              <a:cs typeface="Times New Roman" panose="02020603050405020304" pitchFamily="18" charset="0"/>
              <a:sym typeface="+mn-ea"/>
            </a:endParaRPr>
          </a:p>
        </p:txBody>
      </p:sp>
      <p:sp>
        <p:nvSpPr>
          <p:cNvPr id="19462" name="Text Box 6"/>
          <p:cNvSpPr txBox="1"/>
          <p:nvPr/>
        </p:nvSpPr>
        <p:spPr>
          <a:xfrm>
            <a:off x="1131872" y="1531640"/>
            <a:ext cx="9814560" cy="3814378"/>
          </a:xfrm>
          <a:prstGeom prst="rect">
            <a:avLst/>
          </a:prstGeom>
          <a:noFill/>
          <a:effectLst>
            <a:outerShdw blurRad="40000" dist="20000" dir="5400000" rotWithShape="0">
              <a:srgbClr val="FFFF00">
                <a:alpha val="38000"/>
              </a:srgbClr>
            </a:outerShdw>
          </a:effectLst>
          <a:extLst>
            <a:ext uri="{909E8E84-426E-40DD-AFC4-6F175D3DCCD1}">
              <a14:hiddenFill xmlns:a14="http://schemas.microsoft.com/office/drawing/2010/main">
                <a:solidFill>
                  <a:schemeClr val="bg1"/>
                </a:solidFill>
              </a14:hiddenFill>
            </a:ext>
          </a:extLst>
        </p:spPr>
        <p:style>
          <a:lnRef idx="1">
            <a:schemeClr val="accent1"/>
          </a:lnRef>
          <a:fillRef idx="2">
            <a:schemeClr val="accent1"/>
          </a:fillRef>
          <a:effectRef idx="1">
            <a:schemeClr val="accent1"/>
          </a:effectRef>
          <a:fontRef idx="minor">
            <a:schemeClr val="dk1"/>
          </a:fontRef>
        </p:style>
        <p:txBody>
          <a:bodyPr wrap="square">
            <a:spAutoFit/>
          </a:bodyPr>
          <a:lstStyle/>
          <a:p>
            <a:pPr marL="571500" indent="-571500" eaLnBrk="1" hangingPunct="1">
              <a:spcBef>
                <a:spcPct val="50000"/>
              </a:spcBef>
              <a:buFontTx/>
              <a:buChar char="-"/>
            </a:pPr>
            <a:r>
              <a:rPr sz="4000" b="1" dirty="0" err="1">
                <a:solidFill>
                  <a:srgbClr val="FF0000"/>
                </a:solidFill>
                <a:latin typeface="Times New Roman" panose="02020603050405020304" pitchFamily="18" charset="0"/>
                <a:cs typeface="Times New Roman" panose="02020603050405020304" pitchFamily="18" charset="0"/>
                <a:sym typeface="+mn-ea"/>
              </a:rPr>
              <a:t>Quang</a:t>
            </a:r>
            <a:r>
              <a:rPr sz="4000" b="1" dirty="0">
                <a:solidFill>
                  <a:srgbClr val="FF0000"/>
                </a:solidFill>
                <a:latin typeface="Times New Roman" panose="02020603050405020304" pitchFamily="18" charset="0"/>
                <a:cs typeface="Times New Roman" panose="02020603050405020304" pitchFamily="18" charset="0"/>
                <a:sym typeface="+mn-ea"/>
              </a:rPr>
              <a:t> cảnh không có cảm giác héo tàn, hanh hao lúc sắp bước vào mùa đông.</a:t>
            </a:r>
            <a:r>
              <a:rPr lang="en-US" sz="4000" b="1" dirty="0">
                <a:solidFill>
                  <a:srgbClr val="FF0000"/>
                </a:solidFill>
                <a:latin typeface="Times New Roman" panose="02020603050405020304" pitchFamily="18" charset="0"/>
                <a:cs typeface="Times New Roman" panose="02020603050405020304" pitchFamily="18" charset="0"/>
                <a:sym typeface="+mn-ea"/>
              </a:rPr>
              <a:t>       </a:t>
            </a:r>
          </a:p>
          <a:p>
            <a:pPr eaLnBrk="1" hangingPunct="1">
              <a:spcBef>
                <a:spcPct val="50000"/>
              </a:spcBef>
            </a:pPr>
            <a:r>
              <a:rPr lang="en-US" sz="4000" b="1" dirty="0">
                <a:solidFill>
                  <a:srgbClr val="FF0000"/>
                </a:solidFill>
                <a:latin typeface="Times New Roman" panose="02020603050405020304" pitchFamily="18" charset="0"/>
                <a:cs typeface="Times New Roman" panose="02020603050405020304" pitchFamily="18" charset="0"/>
                <a:sym typeface="+mn-ea"/>
              </a:rPr>
              <a:t> - </a:t>
            </a:r>
            <a:r>
              <a:rPr sz="4000" b="1" dirty="0">
                <a:solidFill>
                  <a:srgbClr val="FF0000"/>
                </a:solidFill>
                <a:latin typeface="Times New Roman" panose="02020603050405020304" pitchFamily="18" charset="0"/>
                <a:cs typeface="Times New Roman" panose="02020603050405020304" pitchFamily="18" charset="0"/>
                <a:sym typeface="+mn-ea"/>
              </a:rPr>
              <a:t>Hơi thở của đất trời, mặt nước thơm thơm, nhè nhẹ. </a:t>
            </a:r>
          </a:p>
          <a:p>
            <a:pPr eaLnBrk="1" hangingPunct="1">
              <a:spcBef>
                <a:spcPct val="50000"/>
              </a:spcBef>
            </a:pPr>
            <a:r>
              <a:rPr lang="en-US" sz="4000" b="1" dirty="0">
                <a:solidFill>
                  <a:srgbClr val="FF0000"/>
                </a:solidFill>
                <a:latin typeface="Times New Roman" panose="02020603050405020304" pitchFamily="18" charset="0"/>
                <a:cs typeface="Times New Roman" panose="02020603050405020304" pitchFamily="18" charset="0"/>
                <a:sym typeface="+mn-ea"/>
              </a:rPr>
              <a:t>-</a:t>
            </a:r>
            <a:r>
              <a:rPr sz="4000" b="1" dirty="0">
                <a:solidFill>
                  <a:srgbClr val="FF0000"/>
                </a:solidFill>
                <a:latin typeface="Times New Roman" panose="02020603050405020304" pitchFamily="18" charset="0"/>
                <a:cs typeface="Times New Roman" panose="02020603050405020304" pitchFamily="18" charset="0"/>
                <a:sym typeface="+mn-ea"/>
              </a:rPr>
              <a:t>Ngày không nắng, không mưa.</a:t>
            </a:r>
            <a:endParaRPr lang="en-GB" altLang="x-none" sz="4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446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barn(inVertical)">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P spid="1946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 name="Content Placeholder 101"/>
          <p:cNvPicPr>
            <a:picLocks noGrp="1" noChangeAspect="1"/>
          </p:cNvPicPr>
          <p:nvPr>
            <p:ph idx="1"/>
          </p:nvPr>
        </p:nvPicPr>
        <p:blipFill>
          <a:blip r:embed="rId3"/>
          <a:stretch>
            <a:fillRect/>
          </a:stretch>
        </p:blipFill>
        <p:spPr>
          <a:xfrm>
            <a:off x="-29940" y="550"/>
            <a:ext cx="10525093" cy="5983224"/>
          </a:xfrm>
          <a:prstGeom prst="rect">
            <a:avLst/>
          </a:prstGeom>
          <a:noFill/>
          <a:ln w="9525">
            <a:noFill/>
          </a:ln>
        </p:spPr>
      </p:pic>
      <p:sp>
        <p:nvSpPr>
          <p:cNvPr id="8195" name="Text Box 8"/>
          <p:cNvSpPr txBox="1"/>
          <p:nvPr/>
        </p:nvSpPr>
        <p:spPr>
          <a:xfrm>
            <a:off x="430118" y="269664"/>
            <a:ext cx="9654635" cy="1077218"/>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square">
            <a:spAutoFit/>
          </a:bodyPr>
          <a:lstStyle/>
          <a:p>
            <a:pPr>
              <a:spcBef>
                <a:spcPct val="50000"/>
              </a:spcBef>
            </a:pPr>
            <a:r>
              <a:rPr lang="en-US" altLang="x-none" sz="3200" dirty="0">
                <a:latin typeface="Times New Roman" panose="02020603050405020304" pitchFamily="18" charset="0"/>
                <a:cs typeface="Times New Roman" panose="02020603050405020304" pitchFamily="18" charset="0"/>
              </a:rPr>
              <a:t>Câu 3.  </a:t>
            </a:r>
            <a:r>
              <a:rPr sz="3200" dirty="0">
                <a:latin typeface="Times New Roman" panose="02020603050405020304" pitchFamily="18" charset="0"/>
                <a:cs typeface="Times New Roman" panose="02020603050405020304" pitchFamily="18" charset="0"/>
                <a:sym typeface="+mn-ea"/>
              </a:rPr>
              <a:t>Những chi tiết nào về con người làm cho bức tranh quê thêm đẹp và sinh động?</a:t>
            </a:r>
            <a:endParaRPr lang="en-US" altLang="x-none" sz="3200" dirty="0">
              <a:latin typeface="Times New Roman" panose="02020603050405020304" pitchFamily="18" charset="0"/>
              <a:cs typeface="Times New Roman" panose="02020603050405020304" pitchFamily="18" charset="0"/>
            </a:endParaRPr>
          </a:p>
        </p:txBody>
      </p:sp>
      <p:sp>
        <p:nvSpPr>
          <p:cNvPr id="19462" name="Text Box 6"/>
          <p:cNvSpPr txBox="1"/>
          <p:nvPr/>
        </p:nvSpPr>
        <p:spPr>
          <a:xfrm>
            <a:off x="433038" y="1798490"/>
            <a:ext cx="9814560" cy="4031873"/>
          </a:xfrm>
          <a:prstGeom prst="rect">
            <a:avLst/>
          </a:prstGeom>
          <a:noFill/>
          <a:effectLst>
            <a:outerShdw blurRad="40000" dist="20000" dir="5400000" rotWithShape="0">
              <a:srgbClr val="FFFF00">
                <a:alpha val="38000"/>
              </a:srgbClr>
            </a:outerShdw>
          </a:effectLst>
          <a:extLst>
            <a:ext uri="{909E8E84-426E-40DD-AFC4-6F175D3DCCD1}">
              <a14:hiddenFill xmlns:a14="http://schemas.microsoft.com/office/drawing/2010/main">
                <a:solidFill>
                  <a:schemeClr val="bg1"/>
                </a:solidFill>
              </a14:hiddenFill>
            </a:ext>
          </a:extLst>
        </p:spPr>
        <p:style>
          <a:lnRef idx="1">
            <a:schemeClr val="accent1"/>
          </a:lnRef>
          <a:fillRef idx="2">
            <a:schemeClr val="accent1"/>
          </a:fillRef>
          <a:effectRef idx="1">
            <a:schemeClr val="accent1"/>
          </a:effectRef>
          <a:fontRef idx="minor">
            <a:schemeClr val="dk1"/>
          </a:fontRef>
        </p:style>
        <p:txBody>
          <a:bodyPr wrap="square">
            <a:spAutoFit/>
          </a:bodyPr>
          <a:lstStyle/>
          <a:p>
            <a:pPr algn="just">
              <a:spcBef>
                <a:spcPct val="50000"/>
              </a:spcBef>
              <a:buNone/>
            </a:pPr>
            <a:r>
              <a:rPr lang="en-GB" altLang="x-none" sz="3200" dirty="0">
                <a:solidFill>
                  <a:srgbClr val="C00000"/>
                </a:solidFill>
                <a:latin typeface="Times New Roman" panose="02020603050405020304" pitchFamily="18" charset="0"/>
                <a:cs typeface="Times New Roman" panose="02020603050405020304" pitchFamily="18" charset="0"/>
              </a:rPr>
              <a:t> </a:t>
            </a:r>
            <a:r>
              <a:rPr lang="en-US" altLang="en-GB" sz="3200" dirty="0">
                <a:solidFill>
                  <a:srgbClr val="C00000"/>
                </a:solidFill>
                <a:latin typeface="Times New Roman" panose="02020603050405020304" pitchFamily="18" charset="0"/>
                <a:cs typeface="Times New Roman" panose="02020603050405020304" pitchFamily="18" charset="0"/>
              </a:rPr>
              <a:t>   </a:t>
            </a:r>
            <a:r>
              <a:rPr sz="3200" dirty="0">
                <a:solidFill>
                  <a:srgbClr val="C00000"/>
                </a:solidFill>
                <a:latin typeface="Times New Roman" panose="02020603050405020304" pitchFamily="18" charset="0"/>
                <a:cs typeface="Times New Roman" panose="02020603050405020304" pitchFamily="18" charset="0"/>
                <a:sym typeface="+mn-ea"/>
              </a:rPr>
              <a:t>Không ai tưởng đến ngày hay đêm, mà chỉ mải miết đi gặt, kéo đá, cắt rạ, chia thóc hợp tác xã. Ai cũng vậy, cứ buông bát đũa là đi ngay, cứ trở dậy là ra đồng ngay. </a:t>
            </a:r>
            <a:endParaRPr sz="3200" dirty="0">
              <a:solidFill>
                <a:srgbClr val="C00000"/>
              </a:solidFill>
              <a:latin typeface="Times New Roman" panose="02020603050405020304" pitchFamily="18" charset="0"/>
              <a:cs typeface="Times New Roman" panose="02020603050405020304" pitchFamily="18" charset="0"/>
            </a:endParaRPr>
          </a:p>
          <a:p>
            <a:pPr algn="just">
              <a:spcBef>
                <a:spcPct val="50000"/>
              </a:spcBef>
              <a:buNone/>
            </a:pPr>
            <a:r>
              <a:rPr sz="3200" dirty="0">
                <a:solidFill>
                  <a:srgbClr val="C00000"/>
                </a:solidFill>
                <a:latin typeface="Times New Roman" panose="02020603050405020304" pitchFamily="18" charset="0"/>
                <a:cs typeface="Times New Roman" panose="02020603050405020304" pitchFamily="18" charset="0"/>
                <a:sym typeface="+mn-ea"/>
              </a:rPr>
              <a:t>    </a:t>
            </a:r>
            <a:r>
              <a:rPr lang="en-US" sz="3200" dirty="0">
                <a:solidFill>
                  <a:srgbClr val="C00000"/>
                </a:solidFill>
                <a:latin typeface="Times New Roman" panose="02020603050405020304" pitchFamily="18" charset="0"/>
                <a:cs typeface="Times New Roman" panose="02020603050405020304" pitchFamily="18" charset="0"/>
                <a:sym typeface="+mn-ea"/>
              </a:rPr>
              <a:t> </a:t>
            </a:r>
            <a:r>
              <a:rPr sz="3200" dirty="0" smtClean="0">
                <a:solidFill>
                  <a:srgbClr val="C00000"/>
                </a:solidFill>
                <a:latin typeface="Times New Roman" panose="02020603050405020304" pitchFamily="18" charset="0"/>
                <a:cs typeface="Times New Roman" panose="02020603050405020304" pitchFamily="18" charset="0"/>
                <a:sym typeface="+mn-ea"/>
              </a:rPr>
              <a:t>Con </a:t>
            </a:r>
            <a:r>
              <a:rPr sz="3200" dirty="0">
                <a:solidFill>
                  <a:srgbClr val="C00000"/>
                </a:solidFill>
                <a:latin typeface="Times New Roman" panose="02020603050405020304" pitchFamily="18" charset="0"/>
                <a:cs typeface="Times New Roman" panose="02020603050405020304" pitchFamily="18" charset="0"/>
                <a:sym typeface="+mn-ea"/>
              </a:rPr>
              <a:t>người chăm chỉ, mải miết, say mê với công việc. Hoạt động của con người làm cho bức tranh quê rất sinh động.</a:t>
            </a:r>
            <a:endParaRPr sz="3200" dirty="0">
              <a:solidFill>
                <a:srgbClr val="C00000"/>
              </a:solidFill>
              <a:latin typeface="Times New Roman" panose="02020603050405020304" pitchFamily="18" charset="0"/>
              <a:cs typeface="Times New Roman" panose="02020603050405020304" pitchFamily="18" charset="0"/>
            </a:endParaRPr>
          </a:p>
          <a:p>
            <a:pPr eaLnBrk="1" hangingPunct="1">
              <a:spcBef>
                <a:spcPct val="50000"/>
              </a:spcBef>
            </a:pPr>
            <a:r>
              <a:rPr lang="en-GB" altLang="x-none" sz="3200" b="1" dirty="0">
                <a:solidFill>
                  <a:srgbClr val="C00000"/>
                </a:solidFill>
                <a:latin typeface="Times New Roman" panose="02020603050405020304" pitchFamily="18" charset="0"/>
                <a:cs typeface="Times New Roman" panose="02020603050405020304" pitchFamily="18" charset="0"/>
              </a:rPr>
              <a:t>                                                             </a:t>
            </a:r>
            <a:endParaRPr lang="en-GB" altLang="x-none" sz="32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56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barn(inVertical)">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515600" cy="5943600"/>
          </a:xfrm>
          <a:prstGeom prst="rect">
            <a:avLst/>
          </a:prstGeom>
        </p:spPr>
      </p:pic>
      <p:sp>
        <p:nvSpPr>
          <p:cNvPr id="9230" name="WordArt 14"/>
          <p:cNvSpPr>
            <a:spLocks noChangeArrowheads="1" noChangeShapeType="1" noTextEdit="1"/>
          </p:cNvSpPr>
          <p:nvPr/>
        </p:nvSpPr>
        <p:spPr bwMode="auto">
          <a:xfrm>
            <a:off x="3313584" y="2467744"/>
            <a:ext cx="4819650" cy="660400"/>
          </a:xfrm>
          <a:prstGeom prst="rect">
            <a:avLst/>
          </a:prstGeom>
        </p:spPr>
        <p:txBody>
          <a:bodyPr wrap="none" fromWordArt="1">
            <a:prstTxWarp prst="textPlain">
              <a:avLst>
                <a:gd name="adj" fmla="val 50000"/>
              </a:avLst>
            </a:prstTxWarp>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600" b="1" i="1" kern="1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a:cs typeface="Arial"/>
              </a:rPr>
              <a:t>KHỞI ĐỘNG</a:t>
            </a:r>
            <a:endParaRPr lang="en-US" sz="3600" b="1" i="1" kern="1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a:cs typeface="Arial"/>
            </a:endParaRPr>
          </a:p>
        </p:txBody>
      </p:sp>
      <p:cxnSp>
        <p:nvCxnSpPr>
          <p:cNvPr id="3" name="Straight Connector 2"/>
          <p:cNvCxnSpPr/>
          <p:nvPr/>
        </p:nvCxnSpPr>
        <p:spPr>
          <a:xfrm>
            <a:off x="4105672" y="726440"/>
            <a:ext cx="187220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545682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230"/>
                                        </p:tgtEl>
                                        <p:attrNameLst>
                                          <p:attrName>style.visibility</p:attrName>
                                        </p:attrNameLst>
                                      </p:cBhvr>
                                      <p:to>
                                        <p:strVal val="visible"/>
                                      </p:to>
                                    </p:set>
                                    <p:animEffect transition="in" filter="wipe(down)">
                                      <p:cBhvr>
                                        <p:cTn id="7" dur="580">
                                          <p:stCondLst>
                                            <p:cond delay="0"/>
                                          </p:stCondLst>
                                        </p:cTn>
                                        <p:tgtEl>
                                          <p:spTgt spid="9230"/>
                                        </p:tgtEl>
                                      </p:cBhvr>
                                    </p:animEffect>
                                    <p:anim calcmode="lin" valueType="num">
                                      <p:cBhvr>
                                        <p:cTn id="8" dur="1822" tmFilter="0,0; 0.14,0.36; 0.43,0.73; 0.71,0.91; 1.0,1.0">
                                          <p:stCondLst>
                                            <p:cond delay="0"/>
                                          </p:stCondLst>
                                        </p:cTn>
                                        <p:tgtEl>
                                          <p:spTgt spid="923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23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23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23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230"/>
                                        </p:tgtEl>
                                        <p:attrNameLst>
                                          <p:attrName>ppt_y</p:attrName>
                                        </p:attrNameLst>
                                      </p:cBhvr>
                                      <p:tavLst>
                                        <p:tav tm="0" fmla="#ppt_y-sin(pi*$)/81">
                                          <p:val>
                                            <p:fltVal val="0"/>
                                          </p:val>
                                        </p:tav>
                                        <p:tav tm="100000">
                                          <p:val>
                                            <p:fltVal val="1"/>
                                          </p:val>
                                        </p:tav>
                                      </p:tavLst>
                                    </p:anim>
                                    <p:animScale>
                                      <p:cBhvr>
                                        <p:cTn id="13" dur="26">
                                          <p:stCondLst>
                                            <p:cond delay="650"/>
                                          </p:stCondLst>
                                        </p:cTn>
                                        <p:tgtEl>
                                          <p:spTgt spid="9230"/>
                                        </p:tgtEl>
                                      </p:cBhvr>
                                      <p:to x="100000" y="60000"/>
                                    </p:animScale>
                                    <p:animScale>
                                      <p:cBhvr>
                                        <p:cTn id="14" dur="166" decel="50000">
                                          <p:stCondLst>
                                            <p:cond delay="676"/>
                                          </p:stCondLst>
                                        </p:cTn>
                                        <p:tgtEl>
                                          <p:spTgt spid="9230"/>
                                        </p:tgtEl>
                                      </p:cBhvr>
                                      <p:to x="100000" y="100000"/>
                                    </p:animScale>
                                    <p:animScale>
                                      <p:cBhvr>
                                        <p:cTn id="15" dur="26">
                                          <p:stCondLst>
                                            <p:cond delay="1312"/>
                                          </p:stCondLst>
                                        </p:cTn>
                                        <p:tgtEl>
                                          <p:spTgt spid="9230"/>
                                        </p:tgtEl>
                                      </p:cBhvr>
                                      <p:to x="100000" y="80000"/>
                                    </p:animScale>
                                    <p:animScale>
                                      <p:cBhvr>
                                        <p:cTn id="16" dur="166" decel="50000">
                                          <p:stCondLst>
                                            <p:cond delay="1338"/>
                                          </p:stCondLst>
                                        </p:cTn>
                                        <p:tgtEl>
                                          <p:spTgt spid="9230"/>
                                        </p:tgtEl>
                                      </p:cBhvr>
                                      <p:to x="100000" y="100000"/>
                                    </p:animScale>
                                    <p:animScale>
                                      <p:cBhvr>
                                        <p:cTn id="17" dur="26">
                                          <p:stCondLst>
                                            <p:cond delay="1642"/>
                                          </p:stCondLst>
                                        </p:cTn>
                                        <p:tgtEl>
                                          <p:spTgt spid="9230"/>
                                        </p:tgtEl>
                                      </p:cBhvr>
                                      <p:to x="100000" y="90000"/>
                                    </p:animScale>
                                    <p:animScale>
                                      <p:cBhvr>
                                        <p:cTn id="18" dur="166" decel="50000">
                                          <p:stCondLst>
                                            <p:cond delay="1668"/>
                                          </p:stCondLst>
                                        </p:cTn>
                                        <p:tgtEl>
                                          <p:spTgt spid="9230"/>
                                        </p:tgtEl>
                                      </p:cBhvr>
                                      <p:to x="100000" y="100000"/>
                                    </p:animScale>
                                    <p:animScale>
                                      <p:cBhvr>
                                        <p:cTn id="19" dur="26">
                                          <p:stCondLst>
                                            <p:cond delay="1808"/>
                                          </p:stCondLst>
                                        </p:cTn>
                                        <p:tgtEl>
                                          <p:spTgt spid="9230"/>
                                        </p:tgtEl>
                                      </p:cBhvr>
                                      <p:to x="100000" y="95000"/>
                                    </p:animScale>
                                    <p:animScale>
                                      <p:cBhvr>
                                        <p:cTn id="20" dur="166" decel="50000">
                                          <p:stCondLst>
                                            <p:cond delay="1834"/>
                                          </p:stCondLst>
                                        </p:cTn>
                                        <p:tgtEl>
                                          <p:spTgt spid="9230"/>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xit" presetSubtype="16" fill="hold" grpId="1" nodeType="clickEffect">
                                  <p:stCondLst>
                                    <p:cond delay="0"/>
                                  </p:stCondLst>
                                  <p:childTnLst>
                                    <p:animEffect transition="out" filter="box(in)">
                                      <p:cBhvr>
                                        <p:cTn id="24" dur="500"/>
                                        <p:tgtEl>
                                          <p:spTgt spid="9230"/>
                                        </p:tgtEl>
                                      </p:cBhvr>
                                    </p:animEffect>
                                    <p:set>
                                      <p:cBhvr>
                                        <p:cTn id="25" dur="1" fill="hold">
                                          <p:stCondLst>
                                            <p:cond delay="499"/>
                                          </p:stCondLst>
                                        </p:cTn>
                                        <p:tgtEl>
                                          <p:spTgt spid="92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0" grpId="0" animBg="1"/>
      <p:bldP spid="9230"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powerpoint\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 y="19472"/>
            <a:ext cx="10515600" cy="5924128"/>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27"/>
          <p:cNvSpPr txBox="1">
            <a:spLocks noChangeArrowheads="1"/>
          </p:cNvSpPr>
          <p:nvPr/>
        </p:nvSpPr>
        <p:spPr bwMode="auto">
          <a:xfrm>
            <a:off x="1585392" y="1099592"/>
            <a:ext cx="8931424" cy="3139321"/>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a:spcBef>
                <a:spcPct val="50000"/>
              </a:spcBef>
            </a:pPr>
            <a:r>
              <a:rPr lang="en-US" altLang="en-US" sz="4400" b="1" dirty="0">
                <a:latin typeface="Times New Roman" panose="02020603050405020304" pitchFamily="18" charset="0"/>
                <a:cs typeface="Times New Roman" panose="02020603050405020304" pitchFamily="18" charset="0"/>
              </a:rPr>
              <a:t>- Ý3:Thời </a:t>
            </a:r>
            <a:r>
              <a:rPr lang="en-US" altLang="en-US" sz="4400" b="1" dirty="0" err="1">
                <a:latin typeface="Times New Roman" panose="02020603050405020304" pitchFamily="18" charset="0"/>
                <a:cs typeface="Times New Roman" panose="02020603050405020304" pitchFamily="18" charset="0"/>
              </a:rPr>
              <a:t>tiết</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và</a:t>
            </a:r>
            <a:r>
              <a:rPr lang="en-US" altLang="en-US" sz="4400" b="1" dirty="0">
                <a:latin typeface="Times New Roman" panose="02020603050405020304" pitchFamily="18" charset="0"/>
                <a:cs typeface="Times New Roman" panose="02020603050405020304" pitchFamily="18" charset="0"/>
              </a:rPr>
              <a:t> con </a:t>
            </a:r>
            <a:r>
              <a:rPr lang="en-US" altLang="en-US" sz="4400" b="1" dirty="0" err="1">
                <a:latin typeface="Times New Roman" panose="02020603050405020304" pitchFamily="18" charset="0"/>
                <a:cs typeface="Times New Roman" panose="02020603050405020304" pitchFamily="18" charset="0"/>
              </a:rPr>
              <a:t>người</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đã</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làm</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cho</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bức</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tranh</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làng</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quê</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thêm</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đẹp</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và</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sinh</a:t>
            </a:r>
            <a:r>
              <a:rPr lang="en-US" altLang="en-US" sz="4400" b="1" dirty="0">
                <a:latin typeface="Times New Roman" panose="02020603050405020304" pitchFamily="18" charset="0"/>
                <a:cs typeface="Times New Roman" panose="02020603050405020304" pitchFamily="18" charset="0"/>
              </a:rPr>
              <a:t> </a:t>
            </a:r>
            <a:r>
              <a:rPr lang="en-US" altLang="en-US" sz="4400" b="1" dirty="0" err="1">
                <a:latin typeface="Times New Roman" panose="02020603050405020304" pitchFamily="18" charset="0"/>
                <a:cs typeface="Times New Roman" panose="02020603050405020304" pitchFamily="18" charset="0"/>
              </a:rPr>
              <a:t>động</a:t>
            </a:r>
            <a:r>
              <a:rPr lang="en-US" altLang="en-US" sz="4400" b="1" dirty="0">
                <a:latin typeface="Times New Roman" panose="02020603050405020304" pitchFamily="18" charset="0"/>
                <a:cs typeface="Times New Roman" panose="02020603050405020304" pitchFamily="18" charset="0"/>
              </a:rPr>
              <a:t>.</a:t>
            </a:r>
          </a:p>
          <a:p>
            <a:pPr>
              <a:spcBef>
                <a:spcPct val="50000"/>
              </a:spcBef>
            </a:pPr>
            <a:endParaRPr lang="en-US" alt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136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 name="Content Placeholder 101"/>
          <p:cNvPicPr>
            <a:picLocks noGrp="1" noChangeAspect="1"/>
          </p:cNvPicPr>
          <p:nvPr>
            <p:ph idx="1"/>
          </p:nvPr>
        </p:nvPicPr>
        <p:blipFill>
          <a:blip r:embed="rId2"/>
          <a:stretch>
            <a:fillRect/>
          </a:stretch>
        </p:blipFill>
        <p:spPr>
          <a:xfrm>
            <a:off x="-9493" y="0"/>
            <a:ext cx="10525093" cy="5983224"/>
          </a:xfrm>
          <a:prstGeom prst="rect">
            <a:avLst/>
          </a:prstGeom>
          <a:noFill/>
          <a:ln w="9525">
            <a:noFill/>
          </a:ln>
        </p:spPr>
      </p:pic>
      <p:sp>
        <p:nvSpPr>
          <p:cNvPr id="8195" name="Text Box 8"/>
          <p:cNvSpPr txBox="1"/>
          <p:nvPr/>
        </p:nvSpPr>
        <p:spPr>
          <a:xfrm>
            <a:off x="512636" y="394039"/>
            <a:ext cx="9654635" cy="1077218"/>
          </a:xfrm>
          <a:prstGeom prst="rect">
            <a:avLst/>
          </a:prstGeom>
          <a:solidFill>
            <a:srgbClr val="FFC0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spcBef>
                <a:spcPct val="50000"/>
              </a:spcBef>
            </a:pPr>
            <a:r>
              <a:rPr lang="en-US" altLang="x-none" sz="3200" dirty="0">
                <a:solidFill>
                  <a:schemeClr val="tx2"/>
                </a:solidFill>
                <a:latin typeface="Times New Roman" panose="02020603050405020304" pitchFamily="18" charset="0"/>
                <a:cs typeface="Times New Roman" panose="02020603050405020304" pitchFamily="18" charset="0"/>
              </a:rPr>
              <a:t>Câu 4.</a:t>
            </a:r>
            <a:r>
              <a:rPr sz="3200" dirty="0">
                <a:solidFill>
                  <a:schemeClr val="tx2"/>
                </a:solidFill>
                <a:latin typeface="Times New Roman" panose="02020603050405020304" pitchFamily="18" charset="0"/>
                <a:cs typeface="Times New Roman" panose="02020603050405020304" pitchFamily="18" charset="0"/>
                <a:sym typeface="+mn-ea"/>
              </a:rPr>
              <a:t>Bài văn thể hiện tình cảm gì của tác giả đối với quê hương?</a:t>
            </a:r>
            <a:endParaRPr lang="en-US" altLang="x-none" sz="3200" dirty="0">
              <a:solidFill>
                <a:schemeClr val="tx2"/>
              </a:solidFill>
              <a:latin typeface="Times New Roman" panose="02020603050405020304" pitchFamily="18" charset="0"/>
              <a:cs typeface="Times New Roman" panose="02020603050405020304" pitchFamily="18" charset="0"/>
              <a:sym typeface="+mn-ea"/>
            </a:endParaRPr>
          </a:p>
        </p:txBody>
      </p:sp>
      <p:sp>
        <p:nvSpPr>
          <p:cNvPr id="19462" name="Text Box 6"/>
          <p:cNvSpPr txBox="1"/>
          <p:nvPr/>
        </p:nvSpPr>
        <p:spPr>
          <a:xfrm>
            <a:off x="433038" y="1985053"/>
            <a:ext cx="9814560" cy="3477875"/>
          </a:xfrm>
          <a:prstGeom prst="rect">
            <a:avLst/>
          </a:prstGeom>
          <a:noFill/>
          <a:effectLst>
            <a:outerShdw blurRad="40000" dist="20000" dir="5400000" rotWithShape="0">
              <a:srgbClr val="FFFF00">
                <a:alpha val="38000"/>
              </a:srgbClr>
            </a:outerShdw>
          </a:effectLst>
          <a:extLst>
            <a:ext uri="{909E8E84-426E-40DD-AFC4-6F175D3DCCD1}">
              <a14:hiddenFill xmlns:a14="http://schemas.microsoft.com/office/drawing/2010/main">
                <a:solidFill>
                  <a:schemeClr val="bg1"/>
                </a:solidFill>
              </a14:hiddenFill>
            </a:ext>
          </a:extLst>
        </p:spPr>
        <p:style>
          <a:lnRef idx="1">
            <a:schemeClr val="accent1"/>
          </a:lnRef>
          <a:fillRef idx="2">
            <a:schemeClr val="accent1"/>
          </a:fillRef>
          <a:effectRef idx="1">
            <a:schemeClr val="accent1"/>
          </a:effectRef>
          <a:fontRef idx="minor">
            <a:schemeClr val="dk1"/>
          </a:fontRef>
        </p:style>
        <p:txBody>
          <a:bodyPr wrap="square">
            <a:spAutoFit/>
          </a:bodyPr>
          <a:lstStyle/>
          <a:p>
            <a:pPr eaLnBrk="1" hangingPunct="1">
              <a:spcBef>
                <a:spcPct val="50000"/>
              </a:spcBef>
            </a:pPr>
            <a:r>
              <a:rPr lang="en-GB" altLang="x-none" sz="4400" dirty="0">
                <a:solidFill>
                  <a:srgbClr val="C00000"/>
                </a:solidFill>
                <a:latin typeface="Times New Roman" panose="02020603050405020304" pitchFamily="18" charset="0"/>
                <a:cs typeface="Times New Roman" panose="02020603050405020304" pitchFamily="18" charset="0"/>
              </a:rPr>
              <a:t> </a:t>
            </a:r>
            <a:r>
              <a:rPr lang="en-US" altLang="en-GB" sz="4400" dirty="0">
                <a:solidFill>
                  <a:srgbClr val="C00000"/>
                </a:solidFill>
                <a:latin typeface="Times New Roman" panose="02020603050405020304" pitchFamily="18" charset="0"/>
                <a:cs typeface="Times New Roman" panose="02020603050405020304" pitchFamily="18" charset="0"/>
              </a:rPr>
              <a:t>  </a:t>
            </a:r>
            <a:r>
              <a:rPr sz="4400" dirty="0">
                <a:solidFill>
                  <a:srgbClr val="C00000"/>
                </a:solidFill>
                <a:latin typeface="Times New Roman" panose="02020603050405020304" pitchFamily="18" charset="0"/>
                <a:cs typeface="Times New Roman" panose="02020603050405020304" pitchFamily="18" charset="0"/>
                <a:sym typeface="+mn-ea"/>
              </a:rPr>
              <a:t>Bài văn thể hiện tình yêu quê hương tha thiết của tác giả.</a:t>
            </a:r>
            <a:r>
              <a:rPr lang="en-US" sz="4400" dirty="0">
                <a:solidFill>
                  <a:srgbClr val="C00000"/>
                </a:solidFill>
                <a:latin typeface="Times New Roman" panose="02020603050405020304" pitchFamily="18" charset="0"/>
                <a:cs typeface="Times New Roman" panose="02020603050405020304" pitchFamily="18" charset="0"/>
                <a:sym typeface="+mn-ea"/>
              </a:rPr>
              <a:t> </a:t>
            </a:r>
            <a:r>
              <a:rPr sz="4400" dirty="0">
                <a:solidFill>
                  <a:srgbClr val="C00000"/>
                </a:solidFill>
                <a:latin typeface="Times New Roman" panose="02020603050405020304" pitchFamily="18" charset="0"/>
                <a:cs typeface="Times New Roman" panose="02020603050405020304" pitchFamily="18" charset="0"/>
                <a:sym typeface="+mn-ea"/>
              </a:rPr>
              <a:t>Phải rất yêu quê hương, tác giả mới viết được một bài văn tả cảnh ngày mùa trên quê hương hay</a:t>
            </a:r>
            <a:r>
              <a:rPr lang="en-US" sz="4400" dirty="0">
                <a:solidFill>
                  <a:srgbClr val="C00000"/>
                </a:solidFill>
                <a:latin typeface="Times New Roman" panose="02020603050405020304" pitchFamily="18" charset="0"/>
                <a:cs typeface="Times New Roman" panose="02020603050405020304" pitchFamily="18" charset="0"/>
                <a:sym typeface="+mn-ea"/>
              </a:rPr>
              <a:t> và sinh động</a:t>
            </a:r>
            <a:r>
              <a:rPr sz="4400" dirty="0">
                <a:solidFill>
                  <a:srgbClr val="C00000"/>
                </a:solidFill>
                <a:latin typeface="Times New Roman" panose="02020603050405020304" pitchFamily="18" charset="0"/>
                <a:cs typeface="Times New Roman" panose="02020603050405020304" pitchFamily="18" charset="0"/>
                <a:sym typeface="+mn-ea"/>
              </a:rPr>
              <a:t> như thế</a:t>
            </a:r>
            <a:r>
              <a:rPr lang="en-US" sz="4400" dirty="0">
                <a:solidFill>
                  <a:srgbClr val="C00000"/>
                </a:solidFill>
                <a:latin typeface="Times New Roman" panose="02020603050405020304" pitchFamily="18" charset="0"/>
                <a:cs typeface="Times New Roman" panose="02020603050405020304" pitchFamily="18" charset="0"/>
                <a:sym typeface="+mn-ea"/>
              </a:rPr>
              <a:t>.</a:t>
            </a:r>
            <a:endParaRPr lang="en-US" sz="4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sym typeface="+mn-ea"/>
            </a:endParaRPr>
          </a:p>
        </p:txBody>
      </p:sp>
    </p:spTree>
    <p:extLst>
      <p:ext uri="{BB962C8B-B14F-4D97-AF65-F5344CB8AC3E}">
        <p14:creationId xmlns:p14="http://schemas.microsoft.com/office/powerpoint/2010/main" val="208024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wipe(down)">
                                      <p:cBhvr>
                                        <p:cTn id="7" dur="580">
                                          <p:stCondLst>
                                            <p:cond delay="0"/>
                                          </p:stCondLst>
                                        </p:cTn>
                                        <p:tgtEl>
                                          <p:spTgt spid="19462"/>
                                        </p:tgtEl>
                                      </p:cBhvr>
                                    </p:animEffect>
                                    <p:anim calcmode="lin" valueType="num">
                                      <p:cBhvr>
                                        <p:cTn id="8" dur="1822" tmFilter="0,0; 0.14,0.36; 0.43,0.73; 0.71,0.91; 1.0,1.0">
                                          <p:stCondLst>
                                            <p:cond delay="0"/>
                                          </p:stCondLst>
                                        </p:cTn>
                                        <p:tgtEl>
                                          <p:spTgt spid="1946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46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46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46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462"/>
                                        </p:tgtEl>
                                        <p:attrNameLst>
                                          <p:attrName>ppt_y</p:attrName>
                                        </p:attrNameLst>
                                      </p:cBhvr>
                                      <p:tavLst>
                                        <p:tav tm="0" fmla="#ppt_y-sin(pi*$)/81">
                                          <p:val>
                                            <p:fltVal val="0"/>
                                          </p:val>
                                        </p:tav>
                                        <p:tav tm="100000">
                                          <p:val>
                                            <p:fltVal val="1"/>
                                          </p:val>
                                        </p:tav>
                                      </p:tavLst>
                                    </p:anim>
                                    <p:animScale>
                                      <p:cBhvr>
                                        <p:cTn id="13" dur="26">
                                          <p:stCondLst>
                                            <p:cond delay="650"/>
                                          </p:stCondLst>
                                        </p:cTn>
                                        <p:tgtEl>
                                          <p:spTgt spid="19462"/>
                                        </p:tgtEl>
                                      </p:cBhvr>
                                      <p:to x="100000" y="60000"/>
                                    </p:animScale>
                                    <p:animScale>
                                      <p:cBhvr>
                                        <p:cTn id="14" dur="166" decel="50000">
                                          <p:stCondLst>
                                            <p:cond delay="676"/>
                                          </p:stCondLst>
                                        </p:cTn>
                                        <p:tgtEl>
                                          <p:spTgt spid="19462"/>
                                        </p:tgtEl>
                                      </p:cBhvr>
                                      <p:to x="100000" y="100000"/>
                                    </p:animScale>
                                    <p:animScale>
                                      <p:cBhvr>
                                        <p:cTn id="15" dur="26">
                                          <p:stCondLst>
                                            <p:cond delay="1312"/>
                                          </p:stCondLst>
                                        </p:cTn>
                                        <p:tgtEl>
                                          <p:spTgt spid="19462"/>
                                        </p:tgtEl>
                                      </p:cBhvr>
                                      <p:to x="100000" y="80000"/>
                                    </p:animScale>
                                    <p:animScale>
                                      <p:cBhvr>
                                        <p:cTn id="16" dur="166" decel="50000">
                                          <p:stCondLst>
                                            <p:cond delay="1338"/>
                                          </p:stCondLst>
                                        </p:cTn>
                                        <p:tgtEl>
                                          <p:spTgt spid="19462"/>
                                        </p:tgtEl>
                                      </p:cBhvr>
                                      <p:to x="100000" y="100000"/>
                                    </p:animScale>
                                    <p:animScale>
                                      <p:cBhvr>
                                        <p:cTn id="17" dur="26">
                                          <p:stCondLst>
                                            <p:cond delay="1642"/>
                                          </p:stCondLst>
                                        </p:cTn>
                                        <p:tgtEl>
                                          <p:spTgt spid="19462"/>
                                        </p:tgtEl>
                                      </p:cBhvr>
                                      <p:to x="100000" y="90000"/>
                                    </p:animScale>
                                    <p:animScale>
                                      <p:cBhvr>
                                        <p:cTn id="18" dur="166" decel="50000">
                                          <p:stCondLst>
                                            <p:cond delay="1668"/>
                                          </p:stCondLst>
                                        </p:cTn>
                                        <p:tgtEl>
                                          <p:spTgt spid="19462"/>
                                        </p:tgtEl>
                                      </p:cBhvr>
                                      <p:to x="100000" y="100000"/>
                                    </p:animScale>
                                    <p:animScale>
                                      <p:cBhvr>
                                        <p:cTn id="19" dur="26">
                                          <p:stCondLst>
                                            <p:cond delay="1808"/>
                                          </p:stCondLst>
                                        </p:cTn>
                                        <p:tgtEl>
                                          <p:spTgt spid="19462"/>
                                        </p:tgtEl>
                                      </p:cBhvr>
                                      <p:to x="100000" y="95000"/>
                                    </p:animScale>
                                    <p:animScale>
                                      <p:cBhvr>
                                        <p:cTn id="20" dur="166" decel="50000">
                                          <p:stCondLst>
                                            <p:cond delay="1834"/>
                                          </p:stCondLst>
                                        </p:cTn>
                                        <p:tgtEl>
                                          <p:spTgt spid="1946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P spid="1946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powerpoint\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 y="0"/>
            <a:ext cx="10515599" cy="594360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4054929" y="303148"/>
            <a:ext cx="2970263" cy="584775"/>
          </a:xfrm>
          <a:prstGeom prst="rect">
            <a:avLst/>
          </a:prstGeom>
        </p:spPr>
        <p:txBody>
          <a:bodyPr wrap="square">
            <a:spAutoFit/>
          </a:bodyPr>
          <a:lstStyle/>
          <a:p>
            <a:pPr algn="ctr"/>
            <a:r>
              <a:rPr lang="nl-NL" sz="3200" b="1" dirty="0">
                <a:solidFill>
                  <a:srgbClr val="FF0000"/>
                </a:solidFill>
                <a:latin typeface="Times New Roman" pitchFamily="18" charset="0"/>
                <a:cs typeface="Times New Roman" pitchFamily="18" charset="0"/>
              </a:rPr>
              <a:t>NỘI DUNG</a:t>
            </a:r>
            <a:endParaRPr lang="vi-VN" sz="3200" b="1" dirty="0">
              <a:solidFill>
                <a:srgbClr val="FF0000"/>
              </a:solidFill>
              <a:latin typeface="Times New Roman" pitchFamily="18" charset="0"/>
              <a:cs typeface="Times New Roman" pitchFamily="18" charset="0"/>
            </a:endParaRPr>
          </a:p>
        </p:txBody>
      </p:sp>
      <p:grpSp>
        <p:nvGrpSpPr>
          <p:cNvPr id="22" name="Group 21"/>
          <p:cNvGrpSpPr/>
          <p:nvPr/>
        </p:nvGrpSpPr>
        <p:grpSpPr>
          <a:xfrm>
            <a:off x="2089450" y="1603122"/>
            <a:ext cx="8229346" cy="2769061"/>
            <a:chOff x="2503759" y="1413386"/>
            <a:chExt cx="4662811" cy="4414894"/>
          </a:xfrm>
        </p:grpSpPr>
        <p:sp>
          <p:nvSpPr>
            <p:cNvPr id="23" name="Plaque 22"/>
            <p:cNvSpPr/>
            <p:nvPr/>
          </p:nvSpPr>
          <p:spPr>
            <a:xfrm>
              <a:off x="2503759" y="1413386"/>
              <a:ext cx="4662811" cy="4364345"/>
            </a:xfrm>
            <a:prstGeom prst="plaque">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Times New Roman" panose="02020603050405020304" pitchFamily="18" charset="0"/>
                <a:cs typeface="Times New Roman" panose="02020603050405020304" pitchFamily="18" charset="0"/>
              </a:endParaRPr>
            </a:p>
          </p:txBody>
        </p:sp>
        <p:sp>
          <p:nvSpPr>
            <p:cNvPr id="24" name="Rectangle 23"/>
            <p:cNvSpPr/>
            <p:nvPr/>
          </p:nvSpPr>
          <p:spPr>
            <a:xfrm>
              <a:off x="2830160" y="1755403"/>
              <a:ext cx="4336409" cy="4072877"/>
            </a:xfrm>
            <a:prstGeom prst="rect">
              <a:avLst/>
            </a:prstGeom>
          </p:spPr>
          <p:txBody>
            <a:bodyPr wrap="square">
              <a:spAutoFit/>
            </a:bodyPr>
            <a:lstStyle/>
            <a:p>
              <a:pPr algn="just">
                <a:spcBef>
                  <a:spcPct val="50000"/>
                </a:spcBef>
              </a:pPr>
              <a:r>
                <a:rPr lang="en-US" altLang="en-US" sz="3200" b="1" dirty="0" err="1">
                  <a:solidFill>
                    <a:srgbClr val="FF0000"/>
                  </a:solidFill>
                  <a:latin typeface="Times New Roman" panose="02020603050405020304" pitchFamily="18" charset="0"/>
                  <a:cs typeface="Times New Roman" panose="02020603050405020304" pitchFamily="18" charset="0"/>
                </a:rPr>
                <a:t>Bài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văn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miêu</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tả</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quang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cảnh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làng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mạc</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ngày</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mùa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làm</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hiện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lên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một</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bức</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tranh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làng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quê</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thật</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đẹp</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sinh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động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và</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trù</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phú</a:t>
              </a:r>
              <a:r>
                <a:rPr lang="en-US" altLang="en-US" sz="3200" b="1" dirty="0">
                  <a:solidFill>
                    <a:srgbClr val="FF0000"/>
                  </a:solidFill>
                  <a:latin typeface="Times New Roman" panose="02020603050405020304" pitchFamily="18" charset="0"/>
                  <a:cs typeface="Times New Roman" panose="02020603050405020304" pitchFamily="18" charset="0"/>
                </a:rPr>
                <a:t>. Qua </a:t>
              </a:r>
              <a:r>
                <a:rPr lang="en-US" altLang="en-US" sz="3200" b="1" dirty="0" err="1">
                  <a:solidFill>
                    <a:srgbClr val="FF0000"/>
                  </a:solidFill>
                  <a:latin typeface="Times New Roman" panose="02020603050405020304" pitchFamily="18" charset="0"/>
                  <a:cs typeface="Times New Roman" panose="02020603050405020304" pitchFamily="18" charset="0"/>
                </a:rPr>
                <a:t>đó</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thể</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hiện</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tình</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yêu</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thiết</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của</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tác</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giả</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đối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với</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quê</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hương</a:t>
              </a:r>
              <a:r>
                <a:rPr lang="en-US" altLang="en-US" sz="3200" b="1" dirty="0">
                  <a:solidFill>
                    <a:srgbClr val="FF0000"/>
                  </a:solidFill>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86629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powerpoint\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 y="0"/>
            <a:ext cx="10515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89448" y="1315616"/>
            <a:ext cx="6552728" cy="193899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LUYỆN ĐỌC DIỄN CẢM</a:t>
            </a:r>
          </a:p>
        </p:txBody>
      </p:sp>
    </p:spTree>
    <p:extLst>
      <p:ext uri="{BB962C8B-B14F-4D97-AF65-F5344CB8AC3E}">
        <p14:creationId xmlns:p14="http://schemas.microsoft.com/office/powerpoint/2010/main" val="15895062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powerpoint\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 y="0"/>
            <a:ext cx="10515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
          <p:cNvSpPr txBox="1"/>
          <p:nvPr/>
        </p:nvSpPr>
        <p:spPr>
          <a:xfrm>
            <a:off x="432434" y="19472"/>
            <a:ext cx="9793917" cy="600164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spcBef>
                <a:spcPct val="50000"/>
              </a:spcBef>
            </a:pPr>
            <a:r>
              <a:rPr sz="3200" dirty="0">
                <a:solidFill>
                  <a:schemeClr val="tx1"/>
                </a:solidFill>
                <a:latin typeface="Times New Roman" panose="02020603050405020304" pitchFamily="18" charset="0"/>
                <a:cs typeface="Times New Roman" panose="02020603050405020304" pitchFamily="18" charset="0"/>
              </a:rPr>
              <a:t>     </a:t>
            </a:r>
            <a:r>
              <a:rPr lang="en-US" altLang="x-none" sz="3200" b="1" dirty="0">
                <a:solidFill>
                  <a:schemeClr val="tx1"/>
                </a:solidFill>
                <a:latin typeface="Times New Roman" panose="02020603050405020304" pitchFamily="18" charset="0"/>
                <a:cs typeface="Times New Roman" panose="02020603050405020304" pitchFamily="18" charset="0"/>
              </a:rPr>
              <a:t>Màu lúa chín dưới đồng vàng xuộm lại. Nắng ngả màu vàng hoe. Trong vườn, lắc lư những chùm quả xoan vàng lịm  không trông thấy cuống, như những chuỗi tràng hạt bồ đề treo lơ lửng.Từng chiếc lá mít vàng ối. Tàu đu đủ , chiếc lá sắn héo lại mở năm cánh vàng tươi. Buồng chuối đốm quả chín vàng. Những tàu lá chuối vàng ối xõa xuống như những đuôi áo, vạt áo. Nắng vườn chuối đương có gió lẫn với lá vàng như những vạt áo nắng, đuôi áo nắng, vẫy vẫy.Bụi mía vàng xọng, đốt ngầu phấn trắng. Dưới sân, rơm và thóc vàng giòn. Quanh đó, con gà, con chó cũng vàng mượt. Mái nhà phủ một màu rơm vàng mới.</a:t>
            </a:r>
          </a:p>
        </p:txBody>
      </p:sp>
    </p:spTree>
    <p:extLst>
      <p:ext uri="{BB962C8B-B14F-4D97-AF65-F5344CB8AC3E}">
        <p14:creationId xmlns:p14="http://schemas.microsoft.com/office/powerpoint/2010/main" val="3028486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powerpoint\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 y="0"/>
            <a:ext cx="10515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32" name="Text Box 25"/>
          <p:cNvSpPr txBox="1">
            <a:spLocks noChangeArrowheads="1"/>
          </p:cNvSpPr>
          <p:nvPr/>
        </p:nvSpPr>
        <p:spPr bwMode="auto">
          <a:xfrm>
            <a:off x="505534" y="659988"/>
            <a:ext cx="928877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itchFamily="34" charset="0"/>
                <a:cs typeface="Arial" charset="0"/>
              </a:defRPr>
            </a:lvl1pPr>
            <a:lvl2pPr marL="742950" indent="-285750">
              <a:defRPr>
                <a:solidFill>
                  <a:schemeClr val="tx1"/>
                </a:solidFill>
                <a:latin typeface="Verdana" pitchFamily="34" charset="0"/>
                <a:cs typeface="Arial" charset="0"/>
              </a:defRPr>
            </a:lvl2pPr>
            <a:lvl3pPr marL="1143000" indent="-228600">
              <a:defRPr>
                <a:solidFill>
                  <a:schemeClr val="tx1"/>
                </a:solidFill>
                <a:latin typeface="Verdana" pitchFamily="34" charset="0"/>
                <a:cs typeface="Arial" charset="0"/>
              </a:defRPr>
            </a:lvl3pPr>
            <a:lvl4pPr marL="1600200" indent="-228600">
              <a:defRPr>
                <a:solidFill>
                  <a:schemeClr val="tx1"/>
                </a:solidFill>
                <a:latin typeface="Verdana" pitchFamily="34" charset="0"/>
                <a:cs typeface="Arial" charset="0"/>
              </a:defRPr>
            </a:lvl4pPr>
            <a:lvl5pPr marL="2057400" indent="-22860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algn="just">
              <a:spcBef>
                <a:spcPct val="50000"/>
              </a:spcBef>
            </a:pP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Màu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lúa</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chín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dưới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đồng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xuộm</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lại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ngả</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màu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hoe</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Trong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vườn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lắc</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lư</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chùm</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quả</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xoan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lịm</a:t>
            </a:r>
            <a:r>
              <a:rPr lang="en-US"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không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trông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thấy</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cuống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như</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chuỗi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tràng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hạt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bồ</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đề</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treo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lơ</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lửng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Từng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chiếc</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lá</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mít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ối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Tàu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đủ</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chiếc</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lá</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sắn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héo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mở</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năm</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cánh</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tươi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Buồng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chuối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đốm</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quả</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chín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tàu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lá</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chuối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ối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xõa</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xuống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như</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đuôi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áo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vạt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áo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vườn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chuối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đương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có</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gió</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lẫn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với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lá</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như</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vạt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áo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đuôi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áo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vẫy</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vẫy</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Bụi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mía</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xọng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đốt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ngầu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phấn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trắng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Dưới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sân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rơm</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và</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thóc</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giòn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Quanh</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đó</a:t>
            </a:r>
            <a:r>
              <a:rPr lang="en-US" altLang="en-US" sz="2800" b="1" dirty="0">
                <a:solidFill>
                  <a:srgbClr val="0000CC"/>
                </a:solidFill>
                <a:latin typeface="Times New Roman" panose="02020603050405020304" pitchFamily="18" charset="0"/>
                <a:cs typeface="Times New Roman" panose="02020603050405020304" pitchFamily="18" charset="0"/>
              </a:rPr>
              <a:t>, con </a:t>
            </a:r>
            <a:r>
              <a:rPr lang="en-US" altLang="en-US" sz="2800" b="1" dirty="0" err="1">
                <a:solidFill>
                  <a:srgbClr val="0000CC"/>
                </a:solidFill>
                <a:latin typeface="Times New Roman" panose="02020603050405020304" pitchFamily="18" charset="0"/>
                <a:cs typeface="Times New Roman" panose="02020603050405020304" pitchFamily="18" charset="0"/>
              </a:rPr>
              <a:t>gà</a:t>
            </a:r>
            <a:r>
              <a:rPr lang="en-US" altLang="en-US" sz="2800" b="1" dirty="0">
                <a:solidFill>
                  <a:srgbClr val="0000CC"/>
                </a:solidFill>
                <a:latin typeface="Times New Roman" panose="02020603050405020304" pitchFamily="18" charset="0"/>
                <a:cs typeface="Times New Roman" panose="02020603050405020304" pitchFamily="18" charset="0"/>
              </a:rPr>
              <a:t>, con </a:t>
            </a:r>
            <a:r>
              <a:rPr lang="en-US" altLang="en-US" sz="2800" b="1" dirty="0" err="1">
                <a:solidFill>
                  <a:srgbClr val="0000CC"/>
                </a:solidFill>
                <a:latin typeface="Times New Roman" panose="02020603050405020304" pitchFamily="18" charset="0"/>
                <a:cs typeface="Times New Roman" panose="02020603050405020304" pitchFamily="18" charset="0"/>
              </a:rPr>
              <a:t>chó</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cũng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mượt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Mái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nhà</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phủ</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một</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màu</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rơm</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mới</a:t>
            </a:r>
            <a:r>
              <a:rPr lang="en-US" altLang="en-US" sz="2800" b="1" dirty="0">
                <a:solidFill>
                  <a:srgbClr val="0000CC"/>
                </a:solidFill>
                <a:latin typeface="Times New Roman" panose="02020603050405020304" pitchFamily="18" charset="0"/>
                <a:cs typeface="Times New Roman" panose="02020603050405020304" pitchFamily="18" charset="0"/>
              </a:rPr>
              <a:t>.</a:t>
            </a:r>
            <a:endParaRPr lang="en-GB" altLang="en-US" sz="28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04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8" name="Picture 2" descr="C:\Documents and Settings\tran hoang viet\My Documents\tai lieu cua me\anh dong lua\tuot l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Rectangle 5" descr="Blue tissue paper"/>
          <p:cNvSpPr>
            <a:spLocks noChangeArrowheads="1"/>
          </p:cNvSpPr>
          <p:nvPr/>
        </p:nvSpPr>
        <p:spPr bwMode="auto">
          <a:xfrm>
            <a:off x="0" y="4596660"/>
            <a:ext cx="10515600" cy="369332"/>
          </a:xfrm>
          <a:prstGeom prst="rect">
            <a:avLst/>
          </a:prstGeom>
          <a:blipFill dpi="0" rotWithShape="1">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en-US" dirty="0">
                <a:solidFill>
                  <a:srgbClr val="FFFFFF"/>
                </a:solidFill>
              </a:rPr>
              <a:t>         </a:t>
            </a:r>
            <a:endParaRPr lang="en-US" altLang="en-US" sz="3200" b="1" i="1" dirty="0">
              <a:solidFill>
                <a:srgbClr val="CC00FF"/>
              </a:solidFill>
              <a:latin typeface=".VnTime" pitchFamily="34" charset="0"/>
            </a:endParaRPr>
          </a:p>
        </p:txBody>
      </p:sp>
    </p:spTree>
    <p:extLst>
      <p:ext uri="{BB962C8B-B14F-4D97-AF65-F5344CB8AC3E}">
        <p14:creationId xmlns:p14="http://schemas.microsoft.com/office/powerpoint/2010/main" val="3437648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3189"/>
                                        </p:tgtEl>
                                        <p:attrNameLst>
                                          <p:attrName>style.visibility</p:attrName>
                                        </p:attrNameLst>
                                      </p:cBhvr>
                                      <p:to>
                                        <p:strVal val="visible"/>
                                      </p:to>
                                    </p:set>
                                    <p:animEffect transition="in" filter="diamond(in)">
                                      <p:cBhvr>
                                        <p:cTn id="7" dur="20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701040" y="5085080"/>
            <a:ext cx="8938260" cy="52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endParaRPr lang="en-US" altLang="en-US" sz="4000" dirty="0">
              <a:solidFill>
                <a:schemeClr val="tx2"/>
              </a:solidFill>
              <a:latin typeface=".VnTime" pitchFamily="34" charset="0"/>
            </a:endParaRPr>
          </a:p>
        </p:txBody>
      </p:sp>
      <p:pic>
        <p:nvPicPr>
          <p:cNvPr id="8294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515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352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2280"/>
            <a:ext cx="10515600" cy="5877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TextBox 3"/>
          <p:cNvSpPr txBox="1">
            <a:spLocks noChangeArrowheads="1"/>
          </p:cNvSpPr>
          <p:nvPr/>
        </p:nvSpPr>
        <p:spPr bwMode="auto">
          <a:xfrm>
            <a:off x="2397046" y="5398770"/>
            <a:ext cx="65722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en-US" sz="3200" dirty="0">
                <a:latin typeface=".VnTime" pitchFamily="34" charset="0"/>
              </a:rPr>
              <a:t>§</a:t>
            </a:r>
            <a:r>
              <a:rPr lang="en-US" altLang="en-US" sz="3200" dirty="0" err="1">
                <a:latin typeface=".VnTime" pitchFamily="34" charset="0"/>
              </a:rPr>
              <a:t>Ëp</a:t>
            </a:r>
            <a:r>
              <a:rPr lang="en-US" altLang="en-US" sz="3200" dirty="0">
                <a:latin typeface=".VnTime" pitchFamily="34" charset="0"/>
              </a:rPr>
              <a:t> </a:t>
            </a:r>
            <a:r>
              <a:rPr lang="en-US" altLang="en-US" sz="3200" dirty="0" err="1">
                <a:latin typeface=".VnTime" pitchFamily="34" charset="0"/>
              </a:rPr>
              <a:t>lóa</a:t>
            </a:r>
            <a:r>
              <a:rPr lang="en-US" altLang="en-US" sz="3200" dirty="0">
                <a:latin typeface=".VnTime" pitchFamily="34" charset="0"/>
              </a:rPr>
              <a:t> vµ </a:t>
            </a:r>
            <a:r>
              <a:rPr lang="en-US" altLang="en-US" sz="3200" dirty="0" err="1">
                <a:latin typeface=".VnTime" pitchFamily="34" charset="0"/>
              </a:rPr>
              <a:t>tuèt</a:t>
            </a:r>
            <a:r>
              <a:rPr lang="en-US" altLang="en-US" sz="3200" dirty="0">
                <a:latin typeface=".VnTime" pitchFamily="34" charset="0"/>
              </a:rPr>
              <a:t> </a:t>
            </a:r>
            <a:r>
              <a:rPr lang="en-US" altLang="en-US" sz="3200" dirty="0" err="1">
                <a:latin typeface=".VnTime" pitchFamily="34" charset="0"/>
              </a:rPr>
              <a:t>lóa</a:t>
            </a:r>
            <a:r>
              <a:rPr lang="en-US" altLang="en-US" sz="3200" dirty="0">
                <a:latin typeface=".VnTime" pitchFamily="34" charset="0"/>
              </a:rPr>
              <a:t> </a:t>
            </a:r>
            <a:r>
              <a:rPr lang="en-US" altLang="en-US" sz="3200" dirty="0" err="1">
                <a:latin typeface=".VnTime" pitchFamily="34" charset="0"/>
              </a:rPr>
              <a:t>thñ</a:t>
            </a:r>
            <a:r>
              <a:rPr lang="en-US" altLang="en-US" sz="3200" dirty="0">
                <a:latin typeface=".VnTime" pitchFamily="34" charset="0"/>
              </a:rPr>
              <a:t> </a:t>
            </a:r>
            <a:r>
              <a:rPr lang="en-US" altLang="en-US" sz="3200" dirty="0" err="1">
                <a:latin typeface=".VnTime" pitchFamily="34" charset="0"/>
              </a:rPr>
              <a:t>c«ng</a:t>
            </a:r>
            <a:endParaRPr lang="en-US" altLang="en-US" sz="3200" dirty="0">
              <a:latin typeface=".VnTime" pitchFamily="34" charset="0"/>
            </a:endParaRPr>
          </a:p>
        </p:txBody>
      </p:sp>
    </p:spTree>
    <p:extLst>
      <p:ext uri="{BB962C8B-B14F-4D97-AF65-F5344CB8AC3E}">
        <p14:creationId xmlns:p14="http://schemas.microsoft.com/office/powerpoint/2010/main" val="13073137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135096" y="5415280"/>
            <a:ext cx="998982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endParaRPr lang="en-US" altLang="en-US" sz="3200" dirty="0">
              <a:solidFill>
                <a:schemeClr val="tx2"/>
              </a:solidFill>
              <a:latin typeface=".VnTime" pitchFamily="34" charset="0"/>
            </a:endParaRPr>
          </a:p>
        </p:txBody>
      </p:sp>
      <p:pic>
        <p:nvPicPr>
          <p:cNvPr id="8499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534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69246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9650"/>
          <a:stretch/>
        </p:blipFill>
        <p:spPr>
          <a:xfrm>
            <a:off x="0" y="0"/>
            <a:ext cx="10515600" cy="5943599"/>
          </a:xfrm>
          <a:prstGeom prst="rect">
            <a:avLst/>
          </a:prstGeom>
        </p:spPr>
      </p:pic>
      <p:pic>
        <p:nvPicPr>
          <p:cNvPr id="3" name="Picture 2"/>
          <p:cNvPicPr>
            <a:picLocks noChangeAspect="1"/>
          </p:cNvPicPr>
          <p:nvPr/>
        </p:nvPicPr>
        <p:blipFill rotWithShape="1">
          <a:blip r:embed="rId3"/>
          <a:srcRect l="2419" t="2486" r="1835" b="3399"/>
          <a:stretch>
            <a:fillRect/>
          </a:stretch>
        </p:blipFill>
        <p:spPr>
          <a:xfrm>
            <a:off x="0" y="0"/>
            <a:ext cx="10515600" cy="5943599"/>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301691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528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4823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701040" y="198120"/>
            <a:ext cx="8938260" cy="541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endParaRPr lang="en-US" altLang="en-US" sz="2800">
              <a:solidFill>
                <a:schemeClr val="tx2"/>
              </a:solidFill>
              <a:latin typeface=".VnTime" pitchFamily="34" charset="0"/>
            </a:endParaRPr>
          </a:p>
        </p:txBody>
      </p:sp>
      <p:pic>
        <p:nvPicPr>
          <p:cNvPr id="901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515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TextBox 3"/>
          <p:cNvSpPr txBox="1">
            <a:spLocks noChangeArrowheads="1"/>
          </p:cNvSpPr>
          <p:nvPr/>
        </p:nvSpPr>
        <p:spPr bwMode="auto">
          <a:xfrm>
            <a:off x="1051560" y="5085080"/>
            <a:ext cx="85877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en-US" sz="4000">
                <a:latin typeface=".VnTime" pitchFamily="34" charset="0"/>
              </a:rPr>
              <a:t>Tuèt lóa b»ng m¸y ngay trªn ®ång   </a:t>
            </a:r>
          </a:p>
        </p:txBody>
      </p:sp>
    </p:spTree>
    <p:extLst>
      <p:ext uri="{BB962C8B-B14F-4D97-AF65-F5344CB8AC3E}">
        <p14:creationId xmlns:p14="http://schemas.microsoft.com/office/powerpoint/2010/main" val="26562050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701040" y="198120"/>
            <a:ext cx="8938260" cy="5415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endParaRPr lang="en-US" altLang="en-US" sz="2800">
              <a:solidFill>
                <a:schemeClr val="tx2"/>
              </a:solidFill>
              <a:latin typeface=".VnTime" pitchFamily="34" charset="0"/>
            </a:endParaRPr>
          </a:p>
        </p:txBody>
      </p:sp>
      <p:pic>
        <p:nvPicPr>
          <p:cNvPr id="911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515600" cy="534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68185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C:\Documents and Settings\tran hoang viet\My Documents\tai lieu cua me\anh dong lua\cay r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711"/>
            <a:ext cx="10515600" cy="5424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10125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vert="horz" wrap="square" lIns="91440" tIns="45720" rIns="91440" bIns="45720" anchor="ctr"/>
          <a:lstStyle/>
          <a:p>
            <a:endParaRPr lang="vi-VN" altLang="vi-VN" dirty="0">
              <a:latin typeface="Times New Roman" panose="02020603050405020304" pitchFamily="18" charset="0"/>
            </a:endParaRPr>
          </a:p>
        </p:txBody>
      </p:sp>
      <p:sp>
        <p:nvSpPr>
          <p:cNvPr id="31747" name="Content Placeholder 2"/>
          <p:cNvSpPr>
            <a:spLocks noGrp="1"/>
          </p:cNvSpPr>
          <p:nvPr>
            <p:ph idx="1"/>
          </p:nvPr>
        </p:nvSpPr>
        <p:spPr/>
        <p:txBody>
          <a:bodyPr vert="horz" wrap="square" lIns="91440" tIns="45720" rIns="91440" bIns="45720" anchor="t"/>
          <a:lstStyle/>
          <a:p>
            <a:endParaRPr lang="vi-VN" altLang="vi-VN" dirty="0">
              <a:latin typeface="Arial" panose="020B0604020202020204" pitchFamily="34" charset="0"/>
            </a:endParaRPr>
          </a:p>
        </p:txBody>
      </p:sp>
      <p:pic>
        <p:nvPicPr>
          <p:cNvPr id="31748" name="Content Placeholder 18"/>
          <p:cNvPicPr>
            <a:picLocks noChangeAspect="1"/>
          </p:cNvPicPr>
          <p:nvPr/>
        </p:nvPicPr>
        <p:blipFill>
          <a:blip r:embed="rId2"/>
          <a:stretch>
            <a:fillRect/>
          </a:stretch>
        </p:blipFill>
        <p:spPr>
          <a:xfrm>
            <a:off x="0" y="0"/>
            <a:ext cx="10515600" cy="5943600"/>
          </a:xfrm>
          <a:prstGeom prst="rect">
            <a:avLst/>
          </a:prstGeom>
          <a:noFill/>
          <a:ln w="9525">
            <a:noFill/>
          </a:ln>
        </p:spPr>
      </p:pic>
      <p:sp>
        <p:nvSpPr>
          <p:cNvPr id="31749" name="WordArt 3"/>
          <p:cNvSpPr>
            <a:spLocks noTextEdit="1"/>
          </p:cNvSpPr>
          <p:nvPr/>
        </p:nvSpPr>
        <p:spPr>
          <a:xfrm>
            <a:off x="1254206" y="1048385"/>
            <a:ext cx="8370490" cy="2121535"/>
          </a:xfrm>
          <a:prstGeom prst="rect">
            <a:avLst/>
          </a:prstGeom>
        </p:spPr>
        <p:txBody>
          <a:bodyPr wrap="none" fromWordArt="1">
            <a:prstTxWarp prst="textInflate">
              <a:avLst>
                <a:gd name="adj" fmla="val 9384"/>
              </a:avLst>
            </a:prstTxWarp>
            <a:normAutofit/>
          </a:bodyPr>
          <a:lstStyle/>
          <a:p>
            <a:pPr algn="ct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Chúc</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 </a:t>
            </a: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các</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 </a:t>
            </a: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em</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 </a:t>
            </a: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chăm</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 </a:t>
            </a: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ngoan</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 </a:t>
            </a: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học</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 </a:t>
            </a:r>
            <a:r>
              <a:rPr lang="en-US" sz="2100" b="1" dirty="0" err="1">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giỏi</a:t>
            </a: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a:t>
            </a:r>
          </a:p>
          <a:p>
            <a:pPr algn="ctr"/>
            <a:r>
              <a:rPr lang="en-US" sz="2100" b="1" dirty="0">
                <a:ln w="9525" cap="flat" cmpd="sng">
                  <a:solidFill>
                    <a:srgbClr val="0D0D0D"/>
                  </a:solidFill>
                  <a:prstDash val="solid"/>
                  <a:headEnd type="none" w="med" len="med"/>
                  <a:tailEnd type="none" w="med" len="med"/>
                </a:ln>
                <a:solidFill>
                  <a:srgbClr val="FFC000"/>
                </a:solidFill>
                <a:effectLst>
                  <a:outerShdw dist="38100" dir="2699999" algn="tl" rotWithShape="0">
                    <a:srgbClr val="7F7F7F"/>
                  </a:outerShdw>
                </a:effectLst>
                <a:latin typeface="Times New Roman" panose="02020603050405020304" pitchFamily="18" charset="0"/>
                <a:ea typeface="Times New Roman" panose="02020603050405020304" pitchFamily="18" charset="0"/>
              </a:rPr>
              <a:t>Chào tạm biệt các em.</a:t>
            </a:r>
          </a:p>
        </p:txBody>
      </p:sp>
      <p:pic>
        <p:nvPicPr>
          <p:cNvPr id="31750" name="Picture 7"/>
          <p:cNvPicPr>
            <a:picLocks noChangeAspect="1"/>
          </p:cNvPicPr>
          <p:nvPr/>
        </p:nvPicPr>
        <p:blipFill>
          <a:blip r:embed="rId3"/>
          <a:stretch>
            <a:fillRect/>
          </a:stretch>
        </p:blipFill>
        <p:spPr>
          <a:xfrm rot="6852683">
            <a:off x="409351" y="1596496"/>
            <a:ext cx="873655" cy="978535"/>
          </a:xfrm>
          <a:prstGeom prst="rect">
            <a:avLst/>
          </a:prstGeom>
          <a:noFill/>
          <a:ln w="9525">
            <a:noFill/>
          </a:ln>
        </p:spPr>
      </p:pic>
      <p:pic>
        <p:nvPicPr>
          <p:cNvPr id="31751" name="Picture 6"/>
          <p:cNvPicPr>
            <a:picLocks noChangeAspect="1"/>
          </p:cNvPicPr>
          <p:nvPr/>
        </p:nvPicPr>
        <p:blipFill>
          <a:blip r:embed="rId4"/>
          <a:stretch>
            <a:fillRect/>
          </a:stretch>
        </p:blipFill>
        <p:spPr>
          <a:xfrm rot="2948272">
            <a:off x="250442" y="2643889"/>
            <a:ext cx="1096539" cy="852567"/>
          </a:xfrm>
          <a:prstGeom prst="rect">
            <a:avLst/>
          </a:prstGeom>
          <a:noFill/>
          <a:ln w="9525">
            <a:noFill/>
          </a:ln>
        </p:spPr>
      </p:pic>
      <p:pic>
        <p:nvPicPr>
          <p:cNvPr id="31752" name="Picture 10"/>
          <p:cNvPicPr>
            <a:picLocks noChangeAspect="1"/>
          </p:cNvPicPr>
          <p:nvPr/>
        </p:nvPicPr>
        <p:blipFill>
          <a:blip r:embed="rId4"/>
          <a:stretch>
            <a:fillRect/>
          </a:stretch>
        </p:blipFill>
        <p:spPr>
          <a:xfrm rot="520709">
            <a:off x="8666242" y="2678749"/>
            <a:ext cx="788670" cy="348085"/>
          </a:xfrm>
          <a:prstGeom prst="rect">
            <a:avLst/>
          </a:prstGeom>
          <a:noFill/>
          <a:ln w="9525">
            <a:noFill/>
          </a:ln>
        </p:spPr>
      </p:pic>
      <p:pic>
        <p:nvPicPr>
          <p:cNvPr id="31753" name="Picture 11"/>
          <p:cNvPicPr>
            <a:picLocks noChangeAspect="1"/>
          </p:cNvPicPr>
          <p:nvPr/>
        </p:nvPicPr>
        <p:blipFill>
          <a:blip r:embed="rId4"/>
          <a:stretch>
            <a:fillRect/>
          </a:stretch>
        </p:blipFill>
        <p:spPr>
          <a:xfrm rot="520709">
            <a:off x="9467691" y="2487507"/>
            <a:ext cx="788670" cy="348086"/>
          </a:xfrm>
          <a:prstGeom prst="rect">
            <a:avLst/>
          </a:prstGeom>
          <a:noFill/>
          <a:ln w="9525">
            <a:noFill/>
          </a:ln>
        </p:spPr>
      </p:pic>
      <p:pic>
        <p:nvPicPr>
          <p:cNvPr id="31754" name="Picture 2"/>
          <p:cNvPicPr>
            <a:picLocks noChangeAspect="1"/>
          </p:cNvPicPr>
          <p:nvPr/>
        </p:nvPicPr>
        <p:blipFill>
          <a:blip r:embed="rId5"/>
          <a:stretch>
            <a:fillRect/>
          </a:stretch>
        </p:blipFill>
        <p:spPr>
          <a:xfrm>
            <a:off x="8193405" y="64665"/>
            <a:ext cx="985838" cy="891540"/>
          </a:xfrm>
          <a:prstGeom prst="rect">
            <a:avLst/>
          </a:prstGeom>
          <a:noFill/>
          <a:ln w="9525">
            <a:noFill/>
          </a:ln>
        </p:spPr>
      </p:pic>
      <p:pic>
        <p:nvPicPr>
          <p:cNvPr id="31755" name="Picture 11"/>
          <p:cNvPicPr>
            <a:picLocks noChangeAspect="1"/>
          </p:cNvPicPr>
          <p:nvPr/>
        </p:nvPicPr>
        <p:blipFill>
          <a:blip r:embed="rId5"/>
          <a:stretch>
            <a:fillRect/>
          </a:stretch>
        </p:blipFill>
        <p:spPr>
          <a:xfrm>
            <a:off x="9003982" y="156845"/>
            <a:ext cx="985838" cy="891540"/>
          </a:xfrm>
          <a:prstGeom prst="rect">
            <a:avLst/>
          </a:prstGeom>
          <a:noFill/>
          <a:ln w="9525">
            <a:noFill/>
          </a:ln>
        </p:spPr>
      </p:pic>
      <p:pic>
        <p:nvPicPr>
          <p:cNvPr id="31756" name="Picture 2"/>
          <p:cNvPicPr>
            <a:picLocks noChangeAspect="1"/>
          </p:cNvPicPr>
          <p:nvPr/>
        </p:nvPicPr>
        <p:blipFill>
          <a:blip r:embed="rId5"/>
          <a:stretch>
            <a:fillRect/>
          </a:stretch>
        </p:blipFill>
        <p:spPr>
          <a:xfrm>
            <a:off x="7454027" y="64665"/>
            <a:ext cx="985838" cy="891540"/>
          </a:xfrm>
          <a:prstGeom prst="rect">
            <a:avLst/>
          </a:prstGeom>
          <a:noFill/>
          <a:ln w="9525">
            <a:noFill/>
          </a:ln>
        </p:spPr>
      </p:pic>
      <p:pic>
        <p:nvPicPr>
          <p:cNvPr id="31757" name="Picture 4"/>
          <p:cNvPicPr>
            <a:picLocks noChangeAspect="1"/>
          </p:cNvPicPr>
          <p:nvPr/>
        </p:nvPicPr>
        <p:blipFill>
          <a:blip r:embed="rId6"/>
          <a:stretch>
            <a:fillRect/>
          </a:stretch>
        </p:blipFill>
        <p:spPr>
          <a:xfrm>
            <a:off x="0" y="48155"/>
            <a:ext cx="7302500" cy="806238"/>
          </a:xfrm>
          <a:prstGeom prst="rect">
            <a:avLst/>
          </a:prstGeom>
          <a:noFill/>
          <a:ln w="9525">
            <a:noFill/>
          </a:ln>
        </p:spPr>
      </p:pic>
      <p:pic>
        <p:nvPicPr>
          <p:cNvPr id="31758" name="Picture 11"/>
          <p:cNvPicPr>
            <a:picLocks noChangeAspect="1"/>
          </p:cNvPicPr>
          <p:nvPr/>
        </p:nvPicPr>
        <p:blipFill>
          <a:blip r:embed="rId5"/>
          <a:stretch>
            <a:fillRect/>
          </a:stretch>
        </p:blipFill>
        <p:spPr>
          <a:xfrm>
            <a:off x="9577229" y="602615"/>
            <a:ext cx="985838" cy="891540"/>
          </a:xfrm>
          <a:prstGeom prst="rect">
            <a:avLst/>
          </a:prstGeom>
          <a:noFill/>
          <a:ln w="9525">
            <a:noFill/>
          </a:ln>
        </p:spPr>
      </p:pic>
    </p:spTree>
    <p:extLst>
      <p:ext uri="{BB962C8B-B14F-4D97-AF65-F5344CB8AC3E}">
        <p14:creationId xmlns:p14="http://schemas.microsoft.com/office/powerpoint/2010/main" val="4265702675"/>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515600" cy="5943600"/>
          </a:xfrm>
          <a:prstGeom prst="rect">
            <a:avLst/>
          </a:prstGeom>
        </p:spPr>
      </p:pic>
      <p:sp>
        <p:nvSpPr>
          <p:cNvPr id="9230" name="WordArt 14"/>
          <p:cNvSpPr>
            <a:spLocks noChangeArrowheads="1" noChangeShapeType="1" noTextEdit="1"/>
          </p:cNvSpPr>
          <p:nvPr/>
        </p:nvSpPr>
        <p:spPr bwMode="auto">
          <a:xfrm>
            <a:off x="2278381" y="1963688"/>
            <a:ext cx="7083875" cy="1086872"/>
          </a:xfrm>
          <a:prstGeom prst="rect">
            <a:avLst/>
          </a:prstGeom>
        </p:spPr>
        <p:txBody>
          <a:bodyPr wrap="none" fromWordArt="1">
            <a:prstTxWarp prst="textPlain">
              <a:avLst>
                <a:gd name="adj" fmla="val 50000"/>
              </a:avLst>
            </a:prstTxWarp>
          </a:bodyPr>
          <a:lstStyle/>
          <a:p>
            <a:pPr algn="ctr"/>
            <a:r>
              <a:rPr lang="en-US" sz="3200" i="1" kern="10" dirty="0" smtClean="0">
                <a:ln w="12700">
                  <a:solidFill>
                    <a:srgbClr val="FF0000"/>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rPr>
              <a:t>TIẾT 2: QUANG </a:t>
            </a:r>
            <a:r>
              <a:rPr lang="en-US" sz="3200" i="1" kern="10" dirty="0">
                <a:ln w="12700">
                  <a:solidFill>
                    <a:srgbClr val="FF0000"/>
                  </a:solidFill>
                  <a:round/>
                  <a:headEnd/>
                  <a:tailEnd/>
                </a:ln>
                <a:solidFill>
                  <a:srgbClr val="FF0000"/>
                </a:solidFill>
                <a:effectLst>
                  <a:outerShdw dist="35921" dir="2700000" sy="50000" kx="2115830" algn="bl" rotWithShape="0">
                    <a:srgbClr val="C0C0C0">
                      <a:alpha val="79999"/>
                    </a:srgbClr>
                  </a:outerShdw>
                </a:effectLst>
                <a:latin typeface="Times New Roman"/>
                <a:cs typeface="Times New Roman"/>
              </a:rPr>
              <a:t>CẢNH LÀNG MẠC NGÀY MÙA</a:t>
            </a:r>
          </a:p>
        </p:txBody>
      </p:sp>
      <p:sp>
        <p:nvSpPr>
          <p:cNvPr id="56325" name="Text Box 5"/>
          <p:cNvSpPr txBox="1">
            <a:spLocks noChangeArrowheads="1"/>
          </p:cNvSpPr>
          <p:nvPr/>
        </p:nvSpPr>
        <p:spPr bwMode="auto">
          <a:xfrm>
            <a:off x="5471874" y="2891081"/>
            <a:ext cx="32423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en-US" sz="3200" b="1" dirty="0">
                <a:solidFill>
                  <a:srgbClr val="0000FF"/>
                </a:solidFill>
                <a:latin typeface="Times New Roman" pitchFamily="18" charset="0"/>
              </a:rPr>
              <a:t>TÔ HOÀI</a:t>
            </a:r>
          </a:p>
        </p:txBody>
      </p:sp>
      <p:sp>
        <p:nvSpPr>
          <p:cNvPr id="7" name="Text Box 9"/>
          <p:cNvSpPr txBox="1">
            <a:spLocks noChangeArrowheads="1"/>
          </p:cNvSpPr>
          <p:nvPr/>
        </p:nvSpPr>
        <p:spPr bwMode="auto">
          <a:xfrm>
            <a:off x="2278381" y="523528"/>
            <a:ext cx="65722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spcBef>
                <a:spcPct val="50000"/>
              </a:spcBef>
            </a:pPr>
            <a:r>
              <a:rPr lang="en-US" altLang="en-US" sz="2800" b="1" dirty="0" err="1">
                <a:solidFill>
                  <a:srgbClr val="000000"/>
                </a:solidFill>
                <a:latin typeface="Times New Roman" pitchFamily="18" charset="0"/>
              </a:rPr>
              <a:t>Thứ</a:t>
            </a:r>
            <a:r>
              <a:rPr lang="en-US" altLang="en-US" sz="2800" b="1" dirty="0">
                <a:solidFill>
                  <a:srgbClr val="000000"/>
                </a:solidFill>
                <a:latin typeface="Times New Roman" pitchFamily="18" charset="0"/>
              </a:rPr>
              <a:t> </a:t>
            </a:r>
            <a:r>
              <a:rPr lang="en-US" altLang="en-US" sz="2800" b="1" dirty="0" err="1" smtClean="0">
                <a:solidFill>
                  <a:srgbClr val="000000"/>
                </a:solidFill>
                <a:latin typeface="Times New Roman" pitchFamily="18" charset="0"/>
              </a:rPr>
              <a:t>tư</a:t>
            </a:r>
            <a:r>
              <a:rPr lang="vi-VN" altLang="en-US" sz="2800" b="1" dirty="0" smtClean="0">
                <a:solidFill>
                  <a:srgbClr val="000000"/>
                </a:solidFill>
                <a:latin typeface="Times New Roman" pitchFamily="18" charset="0"/>
              </a:rPr>
              <a:t>  </a:t>
            </a:r>
            <a:r>
              <a:rPr lang="en-US" altLang="en-US" sz="2800" b="1" dirty="0" err="1" smtClean="0">
                <a:solidFill>
                  <a:srgbClr val="000000"/>
                </a:solidFill>
                <a:latin typeface="Times New Roman" pitchFamily="18" charset="0"/>
              </a:rPr>
              <a:t>ngày</a:t>
            </a:r>
            <a:r>
              <a:rPr lang="en-US" altLang="en-US" sz="2800" b="1" dirty="0" smtClean="0">
                <a:solidFill>
                  <a:srgbClr val="000000"/>
                </a:solidFill>
                <a:latin typeface="Times New Roman" pitchFamily="18" charset="0"/>
              </a:rPr>
              <a:t> </a:t>
            </a:r>
            <a:r>
              <a:rPr lang="vi-VN" altLang="en-US" sz="2800" b="1" dirty="0">
                <a:solidFill>
                  <a:srgbClr val="000000"/>
                </a:solidFill>
                <a:latin typeface="Times New Roman" pitchFamily="18" charset="0"/>
              </a:rPr>
              <a:t>8</a:t>
            </a:r>
            <a:r>
              <a:rPr lang="en-US" altLang="en-US" sz="2800" b="1" dirty="0">
                <a:solidFill>
                  <a:srgbClr val="000000"/>
                </a:solidFill>
                <a:latin typeface="Times New Roman" pitchFamily="18" charset="0"/>
              </a:rPr>
              <a:t> </a:t>
            </a:r>
            <a:r>
              <a:rPr lang="en-US" altLang="en-US" sz="2800" b="1" dirty="0" err="1">
                <a:solidFill>
                  <a:srgbClr val="000000"/>
                </a:solidFill>
                <a:latin typeface="Times New Roman" pitchFamily="18" charset="0"/>
              </a:rPr>
              <a:t>tháng</a:t>
            </a:r>
            <a:r>
              <a:rPr lang="en-US" altLang="en-US" sz="2800" b="1" dirty="0">
                <a:solidFill>
                  <a:srgbClr val="000000"/>
                </a:solidFill>
                <a:latin typeface="Times New Roman" pitchFamily="18" charset="0"/>
              </a:rPr>
              <a:t> 9 </a:t>
            </a:r>
            <a:r>
              <a:rPr lang="en-US" altLang="en-US" sz="2800" b="1" dirty="0" err="1">
                <a:solidFill>
                  <a:srgbClr val="000000"/>
                </a:solidFill>
                <a:latin typeface="Times New Roman" pitchFamily="18" charset="0"/>
              </a:rPr>
              <a:t>năm</a:t>
            </a:r>
            <a:r>
              <a:rPr lang="en-US" altLang="en-US" sz="2800" b="1" dirty="0">
                <a:solidFill>
                  <a:srgbClr val="000000"/>
                </a:solidFill>
                <a:latin typeface="Times New Roman" pitchFamily="18" charset="0"/>
              </a:rPr>
              <a:t> </a:t>
            </a:r>
            <a:r>
              <a:rPr lang="vi-VN" altLang="en-US" sz="2800" b="1" dirty="0" smtClean="0">
                <a:solidFill>
                  <a:srgbClr val="000000"/>
                </a:solidFill>
                <a:latin typeface="Times New Roman" pitchFamily="18" charset="0"/>
              </a:rPr>
              <a:t>2022</a:t>
            </a:r>
            <a:endParaRPr lang="en-US" altLang="en-US" sz="2800" b="1" dirty="0" smtClean="0">
              <a:solidFill>
                <a:srgbClr val="000000"/>
              </a:solidFill>
              <a:latin typeface="Times New Roman" pitchFamily="18" charset="0"/>
            </a:endParaRPr>
          </a:p>
          <a:p>
            <a:pPr algn="ctr">
              <a:spcBef>
                <a:spcPct val="50000"/>
              </a:spcBef>
            </a:pPr>
            <a:r>
              <a:rPr lang="en-US" altLang="en-US" sz="2800" b="1" dirty="0" err="1" smtClean="0">
                <a:solidFill>
                  <a:srgbClr val="000000"/>
                </a:solidFill>
                <a:latin typeface="Times New Roman" pitchFamily="18" charset="0"/>
              </a:rPr>
              <a:t>Tập</a:t>
            </a:r>
            <a:r>
              <a:rPr lang="en-US" altLang="en-US" sz="2800" b="1" dirty="0" smtClean="0">
                <a:solidFill>
                  <a:srgbClr val="000000"/>
                </a:solidFill>
                <a:latin typeface="Times New Roman" pitchFamily="18" charset="0"/>
              </a:rPr>
              <a:t> </a:t>
            </a:r>
            <a:r>
              <a:rPr lang="en-US" altLang="en-US" sz="2800" b="1" dirty="0" err="1" smtClean="0">
                <a:solidFill>
                  <a:srgbClr val="000000"/>
                </a:solidFill>
                <a:latin typeface="Times New Roman" pitchFamily="18" charset="0"/>
              </a:rPr>
              <a:t>đọc</a:t>
            </a:r>
            <a:endParaRPr lang="en-US" altLang="en-US" sz="2800" b="1" dirty="0">
              <a:solidFill>
                <a:srgbClr val="000000"/>
              </a:solidFill>
              <a:latin typeface="Times New Roman" pitchFamily="18" charset="0"/>
            </a:endParaRPr>
          </a:p>
        </p:txBody>
      </p:sp>
    </p:spTree>
    <p:extLst>
      <p:ext uri="{BB962C8B-B14F-4D97-AF65-F5344CB8AC3E}">
        <p14:creationId xmlns:p14="http://schemas.microsoft.com/office/powerpoint/2010/main" val="821323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 name="Content Placeholder 101"/>
          <p:cNvPicPr>
            <a:picLocks noGrp="1" noChangeAspect="1"/>
          </p:cNvPicPr>
          <p:nvPr>
            <p:ph idx="1"/>
          </p:nvPr>
        </p:nvPicPr>
        <p:blipFill>
          <a:blip r:embed="rId2"/>
          <a:stretch>
            <a:fillRect/>
          </a:stretch>
        </p:blipFill>
        <p:spPr>
          <a:xfrm>
            <a:off x="-178911" y="0"/>
            <a:ext cx="10737596" cy="5983224"/>
          </a:xfrm>
          <a:prstGeom prst="rect">
            <a:avLst/>
          </a:prstGeom>
          <a:noFill/>
          <a:ln w="9525">
            <a:noFill/>
          </a:ln>
        </p:spPr>
      </p:pic>
      <p:sp>
        <p:nvSpPr>
          <p:cNvPr id="5" name="Flowchart: Alternate Process 4"/>
          <p:cNvSpPr/>
          <p:nvPr/>
        </p:nvSpPr>
        <p:spPr>
          <a:xfrm>
            <a:off x="1928591" y="248200"/>
            <a:ext cx="6910356" cy="1143593"/>
          </a:xfrm>
          <a:prstGeom prst="flowChartAlternateProcess">
            <a:avLst/>
          </a:prstGeom>
          <a:solidFill>
            <a:schemeClr val="accent1"/>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5400" dirty="0" smtClean="0">
                <a:solidFill>
                  <a:srgbClr val="0000CC"/>
                </a:solidFill>
                <a:latin typeface="Times New Roman" panose="02020603050405020304" pitchFamily="18" charset="0"/>
                <a:cs typeface="Times New Roman" panose="02020603050405020304" pitchFamily="18" charset="0"/>
              </a:rPr>
              <a:t>HĐ1</a:t>
            </a:r>
            <a:r>
              <a:rPr lang="en-US" sz="5400" dirty="0">
                <a:solidFill>
                  <a:srgbClr val="0000CC"/>
                </a:solidFill>
                <a:latin typeface="Times New Roman" panose="02020603050405020304" pitchFamily="18" charset="0"/>
                <a:cs typeface="Times New Roman" panose="02020603050405020304" pitchFamily="18" charset="0"/>
              </a:rPr>
              <a:t>: </a:t>
            </a:r>
            <a:r>
              <a:rPr lang="en-US" sz="5400" dirty="0" err="1">
                <a:solidFill>
                  <a:srgbClr val="0000CC"/>
                </a:solidFill>
                <a:latin typeface="Times New Roman" panose="02020603050405020304" pitchFamily="18" charset="0"/>
                <a:cs typeface="Times New Roman" panose="02020603050405020304" pitchFamily="18" charset="0"/>
              </a:rPr>
              <a:t>Luyện</a:t>
            </a:r>
            <a:r>
              <a:rPr lang="en-US" sz="5400" dirty="0">
                <a:solidFill>
                  <a:srgbClr val="0000CC"/>
                </a:solidFill>
                <a:latin typeface="Times New Roman" panose="02020603050405020304" pitchFamily="18" charset="0"/>
                <a:cs typeface="Times New Roman" panose="02020603050405020304" pitchFamily="18" charset="0"/>
              </a:rPr>
              <a:t> </a:t>
            </a:r>
            <a:r>
              <a:rPr lang="en-US" sz="5400" dirty="0" err="1">
                <a:solidFill>
                  <a:srgbClr val="0000CC"/>
                </a:solidFill>
                <a:latin typeface="Times New Roman" panose="02020603050405020304" pitchFamily="18" charset="0"/>
                <a:cs typeface="Times New Roman" panose="02020603050405020304" pitchFamily="18" charset="0"/>
              </a:rPr>
              <a:t>đọc</a:t>
            </a:r>
            <a:endParaRPr lang="en-US" sz="5400" dirty="0">
              <a:solidFill>
                <a:srgbClr val="0000CC"/>
              </a:solidFill>
              <a:latin typeface="Times New Roman" panose="02020603050405020304" pitchFamily="18" charset="0"/>
              <a:cs typeface="Times New Roman" panose="02020603050405020304" pitchFamily="18" charset="0"/>
            </a:endParaRPr>
          </a:p>
        </p:txBody>
      </p:sp>
      <p:sp>
        <p:nvSpPr>
          <p:cNvPr id="58373" name="Text Box 5"/>
          <p:cNvSpPr txBox="1"/>
          <p:nvPr/>
        </p:nvSpPr>
        <p:spPr>
          <a:xfrm>
            <a:off x="100045" y="1845268"/>
            <a:ext cx="10246138" cy="353943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en-GB" altLang="en-US" dirty="0">
                <a:solidFill>
                  <a:srgbClr val="0000FF"/>
                </a:solidFill>
                <a:latin typeface="Times New Roman" panose="02020603050405020304" pitchFamily="18" charset="0"/>
                <a:cs typeface="Times New Roman" panose="02020603050405020304" pitchFamily="18" charset="0"/>
              </a:rPr>
              <a:t>B</a:t>
            </a:r>
            <a:r>
              <a:rPr lang="en-GB" altLang="en-US" dirty="0">
                <a:solidFill>
                  <a:srgbClr val="0000FF"/>
                </a:solidFill>
                <a:latin typeface="Times New Roman" panose="02020603050405020304" pitchFamily="18" charset="0"/>
                <a:ea typeface="Times New Roman" panose="02020603050405020304" pitchFamily="18" charset="0"/>
              </a:rPr>
              <a:t>à</a:t>
            </a:r>
            <a:r>
              <a:rPr lang="en-GB" altLang="en-US" dirty="0">
                <a:solidFill>
                  <a:srgbClr val="0000FF"/>
                </a:solidFill>
                <a:latin typeface="Times New Roman" panose="02020603050405020304" pitchFamily="18" charset="0"/>
                <a:cs typeface="Times New Roman" panose="02020603050405020304" pitchFamily="18" charset="0"/>
              </a:rPr>
              <a:t>i văn gồm 4 đoạn:</a:t>
            </a:r>
          </a:p>
          <a:p>
            <a:pPr marL="0" lvl="0" indent="0" eaLnBrk="1" hangingPunct="1">
              <a:spcBef>
                <a:spcPct val="50000"/>
              </a:spcBef>
              <a:buNone/>
            </a:pPr>
            <a:r>
              <a:rPr lang="en-GB" altLang="en-US" i="1" dirty="0">
                <a:solidFill>
                  <a:srgbClr val="0000FF"/>
                </a:solidFill>
                <a:latin typeface="Times New Roman" panose="02020603050405020304" pitchFamily="18" charset="0"/>
                <a:cs typeface="Times New Roman" panose="02020603050405020304" pitchFamily="18" charset="0"/>
              </a:rPr>
              <a:t>+ Đoạn 1: </a:t>
            </a:r>
            <a:r>
              <a:rPr lang="en-GB" altLang="en-US" dirty="0">
                <a:solidFill>
                  <a:srgbClr val="FF0066"/>
                </a:solidFill>
                <a:latin typeface="Times New Roman" panose="02020603050405020304" pitchFamily="18" charset="0"/>
                <a:cs typeface="Times New Roman" panose="02020603050405020304" pitchFamily="18" charset="0"/>
              </a:rPr>
              <a:t>Từ đầu đến “</a:t>
            </a:r>
            <a:r>
              <a:rPr lang="en-GB" altLang="en-US" dirty="0">
                <a:solidFill>
                  <a:srgbClr val="FF0066"/>
                </a:solidFill>
                <a:latin typeface="Times New Roman" panose="02020603050405020304" pitchFamily="18" charset="0"/>
                <a:ea typeface="Times New Roman" panose="02020603050405020304" pitchFamily="18" charset="0"/>
              </a:rPr>
              <a:t>…</a:t>
            </a:r>
            <a:r>
              <a:rPr lang="en-GB" altLang="en-US" dirty="0">
                <a:solidFill>
                  <a:srgbClr val="FF0066"/>
                </a:solidFill>
                <a:latin typeface="Times New Roman" panose="02020603050405020304" pitchFamily="18" charset="0"/>
                <a:cs typeface="Times New Roman" panose="02020603050405020304" pitchFamily="18" charset="0"/>
              </a:rPr>
              <a:t>rất khác nhau”.</a:t>
            </a:r>
          </a:p>
          <a:p>
            <a:pPr marL="0" lvl="0" indent="0" eaLnBrk="1" hangingPunct="1">
              <a:spcBef>
                <a:spcPct val="50000"/>
              </a:spcBef>
              <a:buNone/>
            </a:pPr>
            <a:r>
              <a:rPr lang="en-GB" altLang="en-US" i="1" dirty="0">
                <a:solidFill>
                  <a:srgbClr val="0000FF"/>
                </a:solidFill>
                <a:latin typeface="Times New Roman" panose="02020603050405020304" pitchFamily="18" charset="0"/>
                <a:cs typeface="Times New Roman" panose="02020603050405020304" pitchFamily="18" charset="0"/>
              </a:rPr>
              <a:t>+ Đoạn 2: </a:t>
            </a:r>
            <a:r>
              <a:rPr lang="en-GB" altLang="en-US" dirty="0">
                <a:solidFill>
                  <a:srgbClr val="FF0066"/>
                </a:solidFill>
                <a:latin typeface="Times New Roman" panose="02020603050405020304" pitchFamily="18" charset="0"/>
                <a:cs typeface="Times New Roman" panose="02020603050405020304" pitchFamily="18" charset="0"/>
              </a:rPr>
              <a:t>“Có lẽ bắt đầu</a:t>
            </a:r>
            <a:r>
              <a:rPr lang="en-GB" altLang="en-US" dirty="0">
                <a:solidFill>
                  <a:srgbClr val="FF0066"/>
                </a:solidFill>
                <a:latin typeface="Times New Roman" panose="02020603050405020304" pitchFamily="18" charset="0"/>
                <a:ea typeface="Times New Roman" panose="02020603050405020304" pitchFamily="18" charset="0"/>
              </a:rPr>
              <a:t>…</a:t>
            </a:r>
            <a:r>
              <a:rPr lang="en-GB" altLang="en-US" dirty="0">
                <a:solidFill>
                  <a:srgbClr val="FF0066"/>
                </a:solidFill>
                <a:latin typeface="Times New Roman" panose="02020603050405020304" pitchFamily="18" charset="0"/>
                <a:cs typeface="Times New Roman" panose="02020603050405020304" pitchFamily="18" charset="0"/>
              </a:rPr>
              <a:t> treo lơ lửng”.</a:t>
            </a:r>
          </a:p>
          <a:p>
            <a:pPr marL="0" lvl="0" indent="0" eaLnBrk="1" hangingPunct="1">
              <a:spcBef>
                <a:spcPct val="50000"/>
              </a:spcBef>
              <a:buNone/>
            </a:pPr>
            <a:r>
              <a:rPr lang="en-GB" altLang="en-US" i="1" dirty="0">
                <a:solidFill>
                  <a:srgbClr val="0000FF"/>
                </a:solidFill>
                <a:latin typeface="Times New Roman" panose="02020603050405020304" pitchFamily="18" charset="0"/>
                <a:cs typeface="Times New Roman" panose="02020603050405020304" pitchFamily="18" charset="0"/>
              </a:rPr>
              <a:t>+ Đoạn 3: </a:t>
            </a:r>
            <a:r>
              <a:rPr lang="en-GB" altLang="en-US" dirty="0">
                <a:solidFill>
                  <a:srgbClr val="FF0066"/>
                </a:solidFill>
                <a:latin typeface="Times New Roman" panose="02020603050405020304" pitchFamily="18" charset="0"/>
                <a:cs typeface="Times New Roman" panose="02020603050405020304" pitchFamily="18" charset="0"/>
              </a:rPr>
              <a:t>“Từng chiếc lá mít</a:t>
            </a:r>
            <a:r>
              <a:rPr lang="en-GB" altLang="en-US" dirty="0">
                <a:solidFill>
                  <a:srgbClr val="FF0066"/>
                </a:solidFill>
                <a:latin typeface="Times New Roman" panose="02020603050405020304" pitchFamily="18" charset="0"/>
                <a:ea typeface="Times New Roman" panose="02020603050405020304" pitchFamily="18" charset="0"/>
              </a:rPr>
              <a:t>…</a:t>
            </a:r>
            <a:r>
              <a:rPr lang="en-GB" altLang="en-US" dirty="0">
                <a:solidFill>
                  <a:srgbClr val="FF0066"/>
                </a:solidFill>
                <a:latin typeface="Times New Roman" panose="02020603050405020304" pitchFamily="18" charset="0"/>
                <a:cs typeface="Times New Roman" panose="02020603050405020304" pitchFamily="18" charset="0"/>
              </a:rPr>
              <a:t> mấy quả ớt đỏ chói”.</a:t>
            </a:r>
          </a:p>
          <a:p>
            <a:pPr marL="0" lvl="0" indent="0" eaLnBrk="1" hangingPunct="1">
              <a:spcBef>
                <a:spcPct val="50000"/>
              </a:spcBef>
              <a:buNone/>
            </a:pPr>
            <a:r>
              <a:rPr lang="en-GB" altLang="en-US" i="1" dirty="0">
                <a:solidFill>
                  <a:srgbClr val="0000FF"/>
                </a:solidFill>
                <a:latin typeface="Times New Roman" panose="02020603050405020304" pitchFamily="18" charset="0"/>
                <a:cs typeface="Times New Roman" panose="02020603050405020304" pitchFamily="18" charset="0"/>
              </a:rPr>
              <a:t>+ Đoạn 4: </a:t>
            </a:r>
            <a:r>
              <a:rPr lang="en-GB" altLang="en-US" dirty="0">
                <a:solidFill>
                  <a:srgbClr val="FF0066"/>
                </a:solidFill>
                <a:latin typeface="Times New Roman" panose="02020603050405020304" pitchFamily="18" charset="0"/>
                <a:cs typeface="Times New Roman" panose="02020603050405020304" pitchFamily="18" charset="0"/>
              </a:rPr>
              <a:t>Còn lại.</a:t>
            </a:r>
            <a:endParaRPr lang="en-GB" altLang="en-US" dirty="0">
              <a:solidFill>
                <a:srgbClr val="FF0066"/>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144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8373"/>
                                        </p:tgtEl>
                                        <p:attrNameLst>
                                          <p:attrName>style.visibility</p:attrName>
                                        </p:attrNameLst>
                                      </p:cBhvr>
                                      <p:to>
                                        <p:strVal val="visible"/>
                                      </p:to>
                                    </p:set>
                                    <p:animEffect transition="in" filter="diamond(in)">
                                      <p:cBhvr>
                                        <p:cTn id="7" dur="2000"/>
                                        <p:tgtEl>
                                          <p:spTgt spid="5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3" grpId="0" bldLvl="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 name="Content Placeholder 101"/>
          <p:cNvPicPr>
            <a:picLocks noGrp="1" noChangeAspect="1"/>
          </p:cNvPicPr>
          <p:nvPr>
            <p:ph idx="1"/>
          </p:nvPr>
        </p:nvPicPr>
        <p:blipFill>
          <a:blip r:embed="rId2"/>
          <a:stretch>
            <a:fillRect/>
          </a:stretch>
        </p:blipFill>
        <p:spPr>
          <a:xfrm>
            <a:off x="-29940" y="550"/>
            <a:ext cx="10525093" cy="5983224"/>
          </a:xfrm>
          <a:prstGeom prst="rect">
            <a:avLst/>
          </a:prstGeom>
          <a:noFill/>
          <a:ln w="9525">
            <a:noFill/>
          </a:ln>
        </p:spPr>
      </p:pic>
      <p:sp>
        <p:nvSpPr>
          <p:cNvPr id="4" name="Flowchart: Alternate Process 3"/>
          <p:cNvSpPr/>
          <p:nvPr/>
        </p:nvSpPr>
        <p:spPr>
          <a:xfrm>
            <a:off x="1928590" y="190966"/>
            <a:ext cx="6496304" cy="818896"/>
          </a:xfrm>
          <a:prstGeom prst="flowChartAlternateProcess">
            <a:avLst/>
          </a:prstGeom>
          <a:solidFill>
            <a:schemeClr val="accent1"/>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5400">
                <a:solidFill>
                  <a:srgbClr val="0000CC"/>
                </a:solidFill>
                <a:latin typeface="Times New Roman" panose="02020603050405020304" pitchFamily="18" charset="0"/>
                <a:cs typeface="Times New Roman" panose="02020603050405020304" pitchFamily="18" charset="0"/>
              </a:rPr>
              <a:t>HĐ 1: Luyện đọc</a:t>
            </a:r>
          </a:p>
        </p:txBody>
      </p:sp>
      <p:sp>
        <p:nvSpPr>
          <p:cNvPr id="5" name="Rounded Rectangle 4"/>
          <p:cNvSpPr/>
          <p:nvPr/>
        </p:nvSpPr>
        <p:spPr>
          <a:xfrm>
            <a:off x="647732" y="1395646"/>
            <a:ext cx="9342819" cy="177372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C00000"/>
                </a:solidFill>
                <a:latin typeface="Times New Roman" panose="02020603050405020304" pitchFamily="18" charset="0"/>
                <a:cs typeface="Times New Roman" panose="02020603050405020304" pitchFamily="18" charset="0"/>
              </a:rPr>
              <a:t>Từ</a:t>
            </a:r>
            <a:r>
              <a:rPr lang="en-US" sz="3200" b="1" dirty="0">
                <a:solidFill>
                  <a:srgbClr val="C00000"/>
                </a:solidFill>
                <a:latin typeface="Times New Roman" panose="02020603050405020304" pitchFamily="18" charset="0"/>
                <a:cs typeface="Times New Roman" panose="02020603050405020304" pitchFamily="18" charset="0"/>
              </a:rPr>
              <a:t> : </a:t>
            </a:r>
            <a:r>
              <a:rPr lang="en-US" sz="3200" dirty="0" err="1">
                <a:solidFill>
                  <a:schemeClr val="tx1"/>
                </a:solidFill>
                <a:latin typeface="Times New Roman" panose="02020603050405020304" pitchFamily="18" charset="0"/>
                <a:cs typeface="Times New Roman" panose="02020603050405020304" pitchFamily="18" charset="0"/>
              </a:rPr>
              <a:t>vàng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xuộm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chuỗi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xõa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xuống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lắc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lư</a:t>
            </a:r>
            <a:r>
              <a:rPr lang="en-US" sz="3200" dirty="0">
                <a:solidFill>
                  <a:schemeClr val="tx1"/>
                </a:solidFill>
                <a:latin typeface="Times New Roman" panose="02020603050405020304" pitchFamily="18" charset="0"/>
                <a:cs typeface="Times New Roman" panose="02020603050405020304" pitchFamily="18" charset="0"/>
              </a:rPr>
              <a:t>,</a:t>
            </a:r>
          </a:p>
          <a:p>
            <a:pPr algn="ct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treo</a:t>
            </a:r>
            <a:r>
              <a:rPr lang="en-US" sz="3200" dirty="0">
                <a:solidFill>
                  <a:schemeClr val="tx1"/>
                </a:solidFill>
                <a:latin typeface="Times New Roman" panose="02020603050405020304" pitchFamily="18" charset="0"/>
                <a:cs typeface="Times New Roman" panose="02020603050405020304" pitchFamily="18" charset="0"/>
              </a:rPr>
              <a:t> </a:t>
            </a:r>
          </a:p>
        </p:txBody>
      </p:sp>
      <p:sp>
        <p:nvSpPr>
          <p:cNvPr id="7" name="Rectangle 6"/>
          <p:cNvSpPr/>
          <p:nvPr/>
        </p:nvSpPr>
        <p:spPr>
          <a:xfrm>
            <a:off x="453515" y="3667487"/>
            <a:ext cx="9700829" cy="1569660"/>
          </a:xfrm>
          <a:prstGeom prst="rect">
            <a:avLst/>
          </a:prstGeom>
        </p:spPr>
        <p:txBody>
          <a:bodyPr wrap="square">
            <a:spAutoFit/>
          </a:bodyPr>
          <a:lstStyle/>
          <a:p>
            <a:pPr algn="just">
              <a:spcBef>
                <a:spcPct val="50000"/>
              </a:spcBef>
            </a:pPr>
            <a:r>
              <a:rPr lang="en-US" altLang="en-US" sz="3200" b="1" dirty="0" err="1">
                <a:latin typeface="Times New Roman" panose="02020603050405020304" pitchFamily="18" charset="0"/>
                <a:cs typeface="Times New Roman" panose="02020603050405020304" pitchFamily="18" charset="0"/>
              </a:rPr>
              <a:t>Trong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vườn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lắc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lư</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những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chùm</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quả</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xoan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vàng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lịm</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không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trông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thấy</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cuống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như</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những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chuỗi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tràng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hạt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bồ</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treo</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lơ</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lửng</a:t>
            </a:r>
            <a:r>
              <a:rPr lang="en-US" altLang="en-US" sz="3200" b="1" dirty="0">
                <a:latin typeface="Times New Roman" panose="02020603050405020304" pitchFamily="18" charset="0"/>
                <a:cs typeface="Times New Roman" panose="02020603050405020304" pitchFamily="18" charset="0"/>
              </a:rPr>
              <a:t>.</a:t>
            </a:r>
          </a:p>
        </p:txBody>
      </p:sp>
      <p:sp>
        <p:nvSpPr>
          <p:cNvPr id="8" name="TextBox 7"/>
          <p:cNvSpPr txBox="1"/>
          <p:nvPr/>
        </p:nvSpPr>
        <p:spPr>
          <a:xfrm>
            <a:off x="2665512" y="3580963"/>
            <a:ext cx="430096" cy="830997"/>
          </a:xfrm>
          <a:prstGeom prst="rect">
            <a:avLst/>
          </a:prstGeom>
          <a:noFill/>
        </p:spPr>
        <p:txBody>
          <a:bodyPr wrap="square" rtlCol="0">
            <a:spAutoFit/>
          </a:bodyPr>
          <a:lstStyle/>
          <a:p>
            <a:r>
              <a:rPr lang="en-US" sz="4800" b="1" dirty="0">
                <a:latin typeface="Times New Roman" panose="02020603050405020304" pitchFamily="18" charset="0"/>
                <a:cs typeface="Times New Roman" panose="02020603050405020304" pitchFamily="18" charset="0"/>
              </a:rPr>
              <a:t>/</a:t>
            </a:r>
          </a:p>
        </p:txBody>
      </p:sp>
      <p:sp>
        <p:nvSpPr>
          <p:cNvPr id="9" name="TextBox 8"/>
          <p:cNvSpPr txBox="1"/>
          <p:nvPr/>
        </p:nvSpPr>
        <p:spPr>
          <a:xfrm flipH="1">
            <a:off x="10010328" y="3580963"/>
            <a:ext cx="432048" cy="830997"/>
          </a:xfrm>
          <a:prstGeom prst="rect">
            <a:avLst/>
          </a:prstGeom>
          <a:noFill/>
        </p:spPr>
        <p:txBody>
          <a:bodyPr wrap="square" rtlCol="0">
            <a:spAutoFit/>
          </a:bodyPr>
          <a:lstStyle/>
          <a:p>
            <a:r>
              <a:rPr lang="en-US" sz="4800" b="1" dirty="0">
                <a:latin typeface="Times New Roman" panose="02020603050405020304" pitchFamily="18" charset="0"/>
                <a:cs typeface="Times New Roman" panose="02020603050405020304" pitchFamily="18" charset="0"/>
              </a:rPr>
              <a:t>/</a:t>
            </a:r>
          </a:p>
        </p:txBody>
      </p:sp>
      <p:sp>
        <p:nvSpPr>
          <p:cNvPr id="10" name="TextBox 9"/>
          <p:cNvSpPr txBox="1"/>
          <p:nvPr/>
        </p:nvSpPr>
        <p:spPr>
          <a:xfrm flipH="1">
            <a:off x="4969768" y="4086053"/>
            <a:ext cx="432048" cy="830997"/>
          </a:xfrm>
          <a:prstGeom prst="rect">
            <a:avLst/>
          </a:prstGeom>
          <a:noFill/>
        </p:spPr>
        <p:txBody>
          <a:bodyPr wrap="square" rtlCol="0">
            <a:spAutoFit/>
          </a:bodyPr>
          <a:lstStyle/>
          <a:p>
            <a:r>
              <a:rPr lang="en-US" sz="4800" b="1" dirty="0">
                <a:latin typeface="Times New Roman" panose="02020603050405020304" pitchFamily="18" charset="0"/>
                <a:cs typeface="Times New Roman" panose="02020603050405020304" pitchFamily="18" charset="0"/>
              </a:rPr>
              <a:t>/  </a:t>
            </a:r>
          </a:p>
        </p:txBody>
      </p:sp>
      <p:sp>
        <p:nvSpPr>
          <p:cNvPr id="11" name="TextBox 10"/>
          <p:cNvSpPr txBox="1"/>
          <p:nvPr/>
        </p:nvSpPr>
        <p:spPr>
          <a:xfrm flipH="1">
            <a:off x="3673624" y="4517067"/>
            <a:ext cx="579028" cy="830997"/>
          </a:xfrm>
          <a:prstGeom prst="rect">
            <a:avLst/>
          </a:prstGeom>
          <a:noFill/>
        </p:spPr>
        <p:txBody>
          <a:bodyPr wrap="square" rtlCol="0">
            <a:spAutoFit/>
          </a:bodyPr>
          <a:lstStyle/>
          <a:p>
            <a:r>
              <a:rPr lang="en-US" sz="4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741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ownloads\t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0897072" cy="594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075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SUS\Downloads\td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00" y="-52536"/>
            <a:ext cx="1065840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056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SUS\Downloads\td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3010"/>
            <a:ext cx="10530172" cy="6461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5364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1983</TotalTime>
  <Words>1039</Words>
  <Application>Microsoft Office PowerPoint</Application>
  <PresentationFormat>Custom</PresentationFormat>
  <Paragraphs>76</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Admin</cp:lastModifiedBy>
  <cp:revision>207</cp:revision>
  <dcterms:created xsi:type="dcterms:W3CDTF">2017-03-16T13:41:37Z</dcterms:created>
  <dcterms:modified xsi:type="dcterms:W3CDTF">2022-09-06T13:36:59Z</dcterms:modified>
</cp:coreProperties>
</file>