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2.wav" ContentType="audio/wav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4" r:id="rId3"/>
  </p:sldMasterIdLst>
  <p:notesMasterIdLst>
    <p:notesMasterId r:id="rId22"/>
  </p:notesMasterIdLst>
  <p:sldIdLst>
    <p:sldId id="458" r:id="rId4"/>
    <p:sldId id="260" r:id="rId5"/>
    <p:sldId id="272" r:id="rId6"/>
    <p:sldId id="446" r:id="rId7"/>
    <p:sldId id="418" r:id="rId8"/>
    <p:sldId id="437" r:id="rId9"/>
    <p:sldId id="438" r:id="rId10"/>
    <p:sldId id="448" r:id="rId11"/>
    <p:sldId id="424" r:id="rId12"/>
    <p:sldId id="457" r:id="rId13"/>
    <p:sldId id="430" r:id="rId14"/>
    <p:sldId id="454" r:id="rId15"/>
    <p:sldId id="453" r:id="rId16"/>
    <p:sldId id="432" r:id="rId17"/>
    <p:sldId id="456" r:id="rId18"/>
    <p:sldId id="440" r:id="rId19"/>
    <p:sldId id="451" r:id="rId20"/>
    <p:sldId id="370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9E5ECE"/>
    <a:srgbClr val="D11C1C"/>
    <a:srgbClr val="00B050"/>
    <a:srgbClr val="FF9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2" d="100"/>
        <a:sy n="11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E7EF7CCC-65B5-4558-85CA-57A628B14C24}" type="datetimeFigureOut">
              <a:rPr lang="zh-CN" altLang="en-US" smtClean="0"/>
              <a:t>2022/12/2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A6082430-B44E-45C6-BEA5-716C91834BE7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35819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082430-B44E-45C6-BEA5-716C91834BE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3392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082430-B44E-45C6-BEA5-716C91834BE7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56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082430-B44E-45C6-BEA5-716C91834BE7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5083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B353C-2310-4D52-8C8A-96237CB23E39}" type="datetimeFigureOut">
              <a:rPr lang="zh-CN" altLang="en-US"/>
              <a:t>2022/12/2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2E9EB-A7D8-4AF8-9903-592F6C12120B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23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ibaotu.com</a:t>
            </a:r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r="833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ibaotu.com</a:t>
            </a: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9"/>
          <a:stretch>
            <a:fillRect/>
          </a:stretch>
        </p:blipFill>
        <p:spPr>
          <a:xfrm>
            <a:off x="0" y="-35719"/>
            <a:ext cx="12192000" cy="689371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ibaotu.com</a:t>
            </a: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9"/>
          <a:stretch>
            <a:fillRect/>
          </a:stretch>
        </p:blipFill>
        <p:spPr>
          <a:xfrm>
            <a:off x="0" y="-35719"/>
            <a:ext cx="12192000" cy="689371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743450"/>
            <a:ext cx="3048001" cy="21145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849" y="4195834"/>
            <a:ext cx="4059948" cy="266216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gif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3" Type="http://schemas.openxmlformats.org/officeDocument/2006/relationships/image" Target="../media/image29.png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3" Type="http://schemas.openxmlformats.org/officeDocument/2006/relationships/audio" Target="../media/audio1.wav"/><Relationship Id="rId7" Type="http://schemas.openxmlformats.org/officeDocument/2006/relationships/image" Target="../media/image2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3" Type="http://schemas.openxmlformats.org/officeDocument/2006/relationships/image" Target="../media/image33.png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gif"/><Relationship Id="rId3" Type="http://schemas.openxmlformats.org/officeDocument/2006/relationships/image" Target="../media/image39.png"/><Relationship Id="rId7" Type="http://schemas.openxmlformats.org/officeDocument/2006/relationships/image" Target="../media/image4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1.sv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10" Type="http://schemas.openxmlformats.org/officeDocument/2006/relationships/image" Target="../media/image16.svg"/><Relationship Id="rId4" Type="http://schemas.openxmlformats.org/officeDocument/2006/relationships/image" Target="../media/image11.gif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08023" y="209005"/>
            <a:ext cx="5212079" cy="559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êu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endParaRPr lang="en-US" sz="2400" dirty="0" smtClean="0">
              <a:solidFill>
                <a:srgbClr val="FFFF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Ca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ngợi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.(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1, 2, 3).</a:t>
            </a:r>
            <a:endParaRPr lang="en-US" sz="2400" dirty="0">
              <a:solidFill>
                <a:srgbClr val="FFFF00"/>
              </a:solidFill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fr-FR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fr-FR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fr-FR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fr-FR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fr-FR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fr-FR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fr-FR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fr-FR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fr-FR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fr-FR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fr-FR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fr-FR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fr-FR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fr-FR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fr-FR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fr-FR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fr-FR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fr-FR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fr-FR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fr-FR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fr-FR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fr-FR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fr-FR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fr-FR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fr-FR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fr-FR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FF00"/>
              </a:solidFill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4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endParaRPr lang="en-US" sz="2400" dirty="0">
              <a:solidFill>
                <a:srgbClr val="FFFF00"/>
              </a:solidFill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FF00"/>
              </a:solidFill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thẩm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ái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FF00"/>
              </a:solidFill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365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9F90129E-667E-B628-E0CD-AE54EB32E5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281564" y="1344722"/>
            <a:ext cx="6241606" cy="3900334"/>
          </a:xfrm>
          <a:prstGeom prst="rect">
            <a:avLst/>
          </a:prstGeom>
        </p:spPr>
      </p:pic>
      <p:sp>
        <p:nvSpPr>
          <p:cNvPr id="3" name="矩形 5">
            <a:extLst>
              <a:ext uri="{FF2B5EF4-FFF2-40B4-BE49-F238E27FC236}">
                <a16:creationId xmlns:a16="http://schemas.microsoft.com/office/drawing/2014/main" id="{39C9F71D-801C-473D-F9EB-C034B6E6E9DF}"/>
              </a:ext>
            </a:extLst>
          </p:cNvPr>
          <p:cNvSpPr/>
          <p:nvPr/>
        </p:nvSpPr>
        <p:spPr>
          <a:xfrm>
            <a:off x="4433499" y="3027344"/>
            <a:ext cx="50026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4800" b="1" dirty="0">
                <a:latin typeface="Times New Roman" panose="02020603050405020304" pitchFamily="18" charset="0"/>
                <a:ea typeface="华康娃娃体W5(P)" panose="040B0500000000000000" pitchFamily="82" charset="-122"/>
                <a:cs typeface="Times New Roman" panose="02020603050405020304" pitchFamily="18" charset="0"/>
              </a:rPr>
              <a:t>I. </a:t>
            </a:r>
            <a:r>
              <a:rPr lang="en-US" altLang="en-US" sz="4800" b="1" dirty="0" err="1">
                <a:latin typeface="Times New Roman" panose="02020603050405020304" pitchFamily="18" charset="0"/>
                <a:ea typeface="华康娃娃体W5(P)" panose="040B0500000000000000" pitchFamily="82" charset="-122"/>
                <a:cs typeface="Times New Roman" panose="02020603050405020304" pitchFamily="18" charset="0"/>
              </a:rPr>
              <a:t>Tìm</a:t>
            </a:r>
            <a:r>
              <a:rPr lang="en-US" altLang="en-US" sz="4800" b="1" dirty="0">
                <a:latin typeface="Times New Roman" panose="02020603050405020304" pitchFamily="18" charset="0"/>
                <a:ea typeface="华康娃娃体W5(P)" panose="040B0500000000000000" pitchFamily="82" charset="-122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ea typeface="华康娃娃体W5(P)" panose="040B0500000000000000" pitchFamily="82" charset="-122"/>
                <a:cs typeface="Times New Roman" panose="02020603050405020304" pitchFamily="18" charset="0"/>
              </a:rPr>
              <a:t>hiểu</a:t>
            </a:r>
            <a:r>
              <a:rPr lang="en-US" altLang="en-US" sz="4800" b="1" dirty="0">
                <a:latin typeface="Times New Roman" panose="02020603050405020304" pitchFamily="18" charset="0"/>
                <a:ea typeface="华康娃娃体W5(P)" panose="040B0500000000000000" pitchFamily="82" charset="-122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ea typeface="华康娃娃体W5(P)" panose="040B0500000000000000" pitchFamily="82" charset="-122"/>
                <a:cs typeface="Times New Roman" panose="02020603050405020304" pitchFamily="18" charset="0"/>
              </a:rPr>
              <a:t>bài</a:t>
            </a:r>
            <a:endParaRPr lang="vi-VN" altLang="en-US" sz="4800" b="1" dirty="0" err="1">
              <a:latin typeface="Times New Roman" panose="02020603050405020304" pitchFamily="18" charset="0"/>
              <a:ea typeface="华康娃娃体W5(P)" panose="040B0500000000000000" pitchFamily="8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7">
            <a:extLst>
              <a:ext uri="{FF2B5EF4-FFF2-40B4-BE49-F238E27FC236}">
                <a16:creationId xmlns:a16="http://schemas.microsoft.com/office/drawing/2014/main" id="{92A36A31-213A-AECD-4459-F3BC70AAB5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830" y="-1760485"/>
            <a:ext cx="5451106" cy="545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08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2"/>
          <p:cNvSpPr/>
          <p:nvPr/>
        </p:nvSpPr>
        <p:spPr>
          <a:xfrm>
            <a:off x="1082515" y="5315555"/>
            <a:ext cx="2578986" cy="905857"/>
          </a:xfrm>
          <a:custGeom>
            <a:avLst/>
            <a:gdLst>
              <a:gd name="connsiteX0" fmla="*/ 0 w 1470782"/>
              <a:gd name="connsiteY0" fmla="*/ 0 h 333327"/>
              <a:gd name="connsiteX1" fmla="*/ 1470782 w 1470782"/>
              <a:gd name="connsiteY1" fmla="*/ 0 h 333327"/>
              <a:gd name="connsiteX2" fmla="*/ 1470782 w 1470782"/>
              <a:gd name="connsiteY2" fmla="*/ 333327 h 333327"/>
              <a:gd name="connsiteX3" fmla="*/ 0 w 1470782"/>
              <a:gd name="connsiteY3" fmla="*/ 333327 h 333327"/>
              <a:gd name="connsiteX4" fmla="*/ 0 w 1470782"/>
              <a:gd name="connsiteY4" fmla="*/ 0 h 333327"/>
              <a:gd name="connsiteX0" fmla="*/ 0 w 1470782"/>
              <a:gd name="connsiteY0" fmla="*/ 0 h 519939"/>
              <a:gd name="connsiteX1" fmla="*/ 1470782 w 1470782"/>
              <a:gd name="connsiteY1" fmla="*/ 0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19939"/>
              <a:gd name="connsiteX1" fmla="*/ 1340154 w 1470782"/>
              <a:gd name="connsiteY1" fmla="*/ 186613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34870"/>
              <a:gd name="connsiteX1" fmla="*/ 1340154 w 1470782"/>
              <a:gd name="connsiteY1" fmla="*/ 186613 h 534870"/>
              <a:gd name="connsiteX2" fmla="*/ 1470782 w 1470782"/>
              <a:gd name="connsiteY2" fmla="*/ 519939 h 534870"/>
              <a:gd name="connsiteX3" fmla="*/ 1042496 w 1470782"/>
              <a:gd name="connsiteY3" fmla="*/ 530599 h 534870"/>
              <a:gd name="connsiteX4" fmla="*/ 0 w 1470782"/>
              <a:gd name="connsiteY4" fmla="*/ 333327 h 534870"/>
              <a:gd name="connsiteX5" fmla="*/ 0 w 1470782"/>
              <a:gd name="connsiteY5" fmla="*/ 0 h 534870"/>
              <a:gd name="connsiteX0" fmla="*/ 121298 w 1592080"/>
              <a:gd name="connsiteY0" fmla="*/ 0 h 534870"/>
              <a:gd name="connsiteX1" fmla="*/ 1461452 w 1592080"/>
              <a:gd name="connsiteY1" fmla="*/ 186613 h 534870"/>
              <a:gd name="connsiteX2" fmla="*/ 1592080 w 1592080"/>
              <a:gd name="connsiteY2" fmla="*/ 519939 h 534870"/>
              <a:gd name="connsiteX3" fmla="*/ 1163794 w 1592080"/>
              <a:gd name="connsiteY3" fmla="*/ 530599 h 534870"/>
              <a:gd name="connsiteX4" fmla="*/ 0 w 1592080"/>
              <a:gd name="connsiteY4" fmla="*/ 314666 h 534870"/>
              <a:gd name="connsiteX5" fmla="*/ 121298 w 1592080"/>
              <a:gd name="connsiteY5" fmla="*/ 0 h 534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2080" h="534870">
                <a:moveTo>
                  <a:pt x="121298" y="0"/>
                </a:moveTo>
                <a:lnTo>
                  <a:pt x="1461452" y="186613"/>
                </a:lnTo>
                <a:lnTo>
                  <a:pt x="1592080" y="519939"/>
                </a:lnTo>
                <a:cubicBezTo>
                  <a:pt x="1452428" y="501721"/>
                  <a:pt x="1303446" y="548817"/>
                  <a:pt x="1163794" y="530599"/>
                </a:cubicBezTo>
                <a:lnTo>
                  <a:pt x="0" y="314666"/>
                </a:lnTo>
                <a:lnTo>
                  <a:pt x="121298" y="0"/>
                </a:lnTo>
                <a:close/>
              </a:path>
            </a:pathLst>
          </a:cu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395" y="4012375"/>
            <a:ext cx="2821877" cy="18752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857" y="3388975"/>
            <a:ext cx="3043343" cy="126091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15199" y="2695594"/>
            <a:ext cx="22389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 được 1 bông hoa đỏ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482" y="2151196"/>
            <a:ext cx="932769" cy="156680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195116" y="2124495"/>
            <a:ext cx="932769" cy="1566808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390" y="-148012"/>
            <a:ext cx="7047587" cy="1873407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90470" y="2726589"/>
            <a:ext cx="8182458" cy="3060201"/>
          </a:xfrm>
          <a:prstGeom prst="rect">
            <a:avLst/>
          </a:prstGeom>
        </p:spPr>
      </p:pic>
      <p:pic>
        <p:nvPicPr>
          <p:cNvPr id="54" name="Picture 53">
            <a:hlinkClick r:id="" action="ppaction://noaction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397" y="4385872"/>
            <a:ext cx="2228850" cy="24003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62764" y="18977"/>
            <a:ext cx="67122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1. </a:t>
            </a:r>
            <a:r>
              <a:rPr lang="en-US" sz="36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Cô</a:t>
            </a:r>
            <a:r>
              <a:rPr lang="en-US" sz="36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bé</a:t>
            </a:r>
            <a:r>
              <a:rPr lang="en-US" sz="36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mua</a:t>
            </a:r>
            <a:r>
              <a:rPr lang="en-US" sz="36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chuỗi</a:t>
            </a:r>
            <a:r>
              <a:rPr lang="en-US" sz="36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ngọc</a:t>
            </a:r>
            <a:r>
              <a:rPr lang="en-US" sz="36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lam </a:t>
            </a:r>
            <a:r>
              <a:rPr lang="en-US" sz="36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để</a:t>
            </a:r>
            <a:r>
              <a:rPr lang="en-US" sz="36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tặng</a:t>
            </a:r>
            <a:r>
              <a:rPr lang="en-US" sz="36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ai</a:t>
            </a:r>
            <a:r>
              <a:rPr lang="en-US" sz="36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? </a:t>
            </a:r>
            <a:endParaRPr lang="en-US" sz="3600" dirty="0"/>
          </a:p>
        </p:txBody>
      </p:sp>
      <p:sp>
        <p:nvSpPr>
          <p:cNvPr id="7" name="Rectangle 6"/>
          <p:cNvSpPr/>
          <p:nvPr/>
        </p:nvSpPr>
        <p:spPr>
          <a:xfrm>
            <a:off x="4459155" y="3218598"/>
            <a:ext cx="791501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spcBef>
                <a:spcPct val="50000"/>
              </a:spcBef>
              <a:defRPr/>
            </a:pP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Cô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bé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mua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chuỗi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ngọc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lam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để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tặng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chị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nhân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ngày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lễ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Nô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-en.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Đó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là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người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chị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đã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thay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mẹ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nuôi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cô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từ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khi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mẹ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cô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400" b="1" kern="0" dirty="0" err="1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mất</a:t>
            </a:r>
            <a:r>
              <a:rPr lang="en-US" sz="3400" b="1" kern="0" dirty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.</a:t>
            </a:r>
            <a:endParaRPr lang="en-US" altLang="en-US" sz="3400" b="1" kern="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ular Callout 22">
            <a:extLst>
              <a:ext uri="{FF2B5EF4-FFF2-40B4-BE49-F238E27FC236}">
                <a16:creationId xmlns:a16="http://schemas.microsoft.com/office/drawing/2014/main" id="{E8469118-6AED-4AC0-8716-9B1578DB6BF8}"/>
              </a:ext>
            </a:extLst>
          </p:cNvPr>
          <p:cNvSpPr/>
          <p:nvPr/>
        </p:nvSpPr>
        <p:spPr>
          <a:xfrm>
            <a:off x="7590305" y="1930021"/>
            <a:ext cx="3073316" cy="591942"/>
          </a:xfrm>
          <a:prstGeom prst="wedgeRectCallout">
            <a:avLst>
              <a:gd name="adj1" fmla="val -47606"/>
              <a:gd name="adj2" fmla="val -14346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40672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11111E-6 L 0.00131 -0.35139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2"/>
          <p:cNvSpPr/>
          <p:nvPr/>
        </p:nvSpPr>
        <p:spPr>
          <a:xfrm>
            <a:off x="1082515" y="5315555"/>
            <a:ext cx="2578986" cy="905857"/>
          </a:xfrm>
          <a:custGeom>
            <a:avLst/>
            <a:gdLst>
              <a:gd name="connsiteX0" fmla="*/ 0 w 1470782"/>
              <a:gd name="connsiteY0" fmla="*/ 0 h 333327"/>
              <a:gd name="connsiteX1" fmla="*/ 1470782 w 1470782"/>
              <a:gd name="connsiteY1" fmla="*/ 0 h 333327"/>
              <a:gd name="connsiteX2" fmla="*/ 1470782 w 1470782"/>
              <a:gd name="connsiteY2" fmla="*/ 333327 h 333327"/>
              <a:gd name="connsiteX3" fmla="*/ 0 w 1470782"/>
              <a:gd name="connsiteY3" fmla="*/ 333327 h 333327"/>
              <a:gd name="connsiteX4" fmla="*/ 0 w 1470782"/>
              <a:gd name="connsiteY4" fmla="*/ 0 h 333327"/>
              <a:gd name="connsiteX0" fmla="*/ 0 w 1470782"/>
              <a:gd name="connsiteY0" fmla="*/ 0 h 519939"/>
              <a:gd name="connsiteX1" fmla="*/ 1470782 w 1470782"/>
              <a:gd name="connsiteY1" fmla="*/ 0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19939"/>
              <a:gd name="connsiteX1" fmla="*/ 1340154 w 1470782"/>
              <a:gd name="connsiteY1" fmla="*/ 186613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34870"/>
              <a:gd name="connsiteX1" fmla="*/ 1340154 w 1470782"/>
              <a:gd name="connsiteY1" fmla="*/ 186613 h 534870"/>
              <a:gd name="connsiteX2" fmla="*/ 1470782 w 1470782"/>
              <a:gd name="connsiteY2" fmla="*/ 519939 h 534870"/>
              <a:gd name="connsiteX3" fmla="*/ 1042496 w 1470782"/>
              <a:gd name="connsiteY3" fmla="*/ 530599 h 534870"/>
              <a:gd name="connsiteX4" fmla="*/ 0 w 1470782"/>
              <a:gd name="connsiteY4" fmla="*/ 333327 h 534870"/>
              <a:gd name="connsiteX5" fmla="*/ 0 w 1470782"/>
              <a:gd name="connsiteY5" fmla="*/ 0 h 534870"/>
              <a:gd name="connsiteX0" fmla="*/ 121298 w 1592080"/>
              <a:gd name="connsiteY0" fmla="*/ 0 h 534870"/>
              <a:gd name="connsiteX1" fmla="*/ 1461452 w 1592080"/>
              <a:gd name="connsiteY1" fmla="*/ 186613 h 534870"/>
              <a:gd name="connsiteX2" fmla="*/ 1592080 w 1592080"/>
              <a:gd name="connsiteY2" fmla="*/ 519939 h 534870"/>
              <a:gd name="connsiteX3" fmla="*/ 1163794 w 1592080"/>
              <a:gd name="connsiteY3" fmla="*/ 530599 h 534870"/>
              <a:gd name="connsiteX4" fmla="*/ 0 w 1592080"/>
              <a:gd name="connsiteY4" fmla="*/ 314666 h 534870"/>
              <a:gd name="connsiteX5" fmla="*/ 121298 w 1592080"/>
              <a:gd name="connsiteY5" fmla="*/ 0 h 534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2080" h="534870">
                <a:moveTo>
                  <a:pt x="121298" y="0"/>
                </a:moveTo>
                <a:lnTo>
                  <a:pt x="1461452" y="186613"/>
                </a:lnTo>
                <a:lnTo>
                  <a:pt x="1592080" y="519939"/>
                </a:lnTo>
                <a:cubicBezTo>
                  <a:pt x="1452428" y="501721"/>
                  <a:pt x="1303446" y="548817"/>
                  <a:pt x="1163794" y="530599"/>
                </a:cubicBezTo>
                <a:lnTo>
                  <a:pt x="0" y="314666"/>
                </a:lnTo>
                <a:lnTo>
                  <a:pt x="121298" y="0"/>
                </a:lnTo>
                <a:close/>
              </a:path>
            </a:pathLst>
          </a:cu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95" y="4012375"/>
            <a:ext cx="2821877" cy="18752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57" y="3388977"/>
            <a:ext cx="3043343" cy="126091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707" y="127588"/>
            <a:ext cx="7047587" cy="206959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5073" y="2583786"/>
            <a:ext cx="8292262" cy="3303886"/>
          </a:xfrm>
          <a:prstGeom prst="rect">
            <a:avLst/>
          </a:prstGeom>
        </p:spPr>
      </p:pic>
      <p:pic>
        <p:nvPicPr>
          <p:cNvPr id="54" name="Picture 53">
            <a:hlinkClick r:id="" action="ppaction://noaction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4" y="4115405"/>
            <a:ext cx="2228850" cy="24003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24099" y="357233"/>
            <a:ext cx="64748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2) Chi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chuỗi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309163C-5A82-4F3F-BF8B-562E5C8DD3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1657" y="3036772"/>
            <a:ext cx="7674309" cy="240065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đổ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xu.</a:t>
            </a:r>
          </a:p>
          <a:p>
            <a:pPr algn="just"/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đập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lợn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Pi-e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trầm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ngâm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gỡ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mảnh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9" name="Rectangular Callout 22">
            <a:extLst>
              <a:ext uri="{FF2B5EF4-FFF2-40B4-BE49-F238E27FC236}">
                <a16:creationId xmlns:a16="http://schemas.microsoft.com/office/drawing/2014/main" id="{E8469118-6AED-4AC0-8716-9B1578DB6BF8}"/>
              </a:ext>
            </a:extLst>
          </p:cNvPr>
          <p:cNvSpPr/>
          <p:nvPr/>
        </p:nvSpPr>
        <p:spPr>
          <a:xfrm>
            <a:off x="6898904" y="1901989"/>
            <a:ext cx="3073316" cy="591942"/>
          </a:xfrm>
          <a:prstGeom prst="wedgeRectCallout">
            <a:avLst>
              <a:gd name="adj1" fmla="val -47606"/>
              <a:gd name="adj2" fmla="val -14346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7286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2"/>
          <p:cNvSpPr/>
          <p:nvPr/>
        </p:nvSpPr>
        <p:spPr>
          <a:xfrm>
            <a:off x="1082515" y="5315555"/>
            <a:ext cx="2578986" cy="905857"/>
          </a:xfrm>
          <a:custGeom>
            <a:avLst/>
            <a:gdLst>
              <a:gd name="connsiteX0" fmla="*/ 0 w 1470782"/>
              <a:gd name="connsiteY0" fmla="*/ 0 h 333327"/>
              <a:gd name="connsiteX1" fmla="*/ 1470782 w 1470782"/>
              <a:gd name="connsiteY1" fmla="*/ 0 h 333327"/>
              <a:gd name="connsiteX2" fmla="*/ 1470782 w 1470782"/>
              <a:gd name="connsiteY2" fmla="*/ 333327 h 333327"/>
              <a:gd name="connsiteX3" fmla="*/ 0 w 1470782"/>
              <a:gd name="connsiteY3" fmla="*/ 333327 h 333327"/>
              <a:gd name="connsiteX4" fmla="*/ 0 w 1470782"/>
              <a:gd name="connsiteY4" fmla="*/ 0 h 333327"/>
              <a:gd name="connsiteX0" fmla="*/ 0 w 1470782"/>
              <a:gd name="connsiteY0" fmla="*/ 0 h 519939"/>
              <a:gd name="connsiteX1" fmla="*/ 1470782 w 1470782"/>
              <a:gd name="connsiteY1" fmla="*/ 0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19939"/>
              <a:gd name="connsiteX1" fmla="*/ 1340154 w 1470782"/>
              <a:gd name="connsiteY1" fmla="*/ 186613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34870"/>
              <a:gd name="connsiteX1" fmla="*/ 1340154 w 1470782"/>
              <a:gd name="connsiteY1" fmla="*/ 186613 h 534870"/>
              <a:gd name="connsiteX2" fmla="*/ 1470782 w 1470782"/>
              <a:gd name="connsiteY2" fmla="*/ 519939 h 534870"/>
              <a:gd name="connsiteX3" fmla="*/ 1042496 w 1470782"/>
              <a:gd name="connsiteY3" fmla="*/ 530599 h 534870"/>
              <a:gd name="connsiteX4" fmla="*/ 0 w 1470782"/>
              <a:gd name="connsiteY4" fmla="*/ 333327 h 534870"/>
              <a:gd name="connsiteX5" fmla="*/ 0 w 1470782"/>
              <a:gd name="connsiteY5" fmla="*/ 0 h 534870"/>
              <a:gd name="connsiteX0" fmla="*/ 121298 w 1592080"/>
              <a:gd name="connsiteY0" fmla="*/ 0 h 534870"/>
              <a:gd name="connsiteX1" fmla="*/ 1461452 w 1592080"/>
              <a:gd name="connsiteY1" fmla="*/ 186613 h 534870"/>
              <a:gd name="connsiteX2" fmla="*/ 1592080 w 1592080"/>
              <a:gd name="connsiteY2" fmla="*/ 519939 h 534870"/>
              <a:gd name="connsiteX3" fmla="*/ 1163794 w 1592080"/>
              <a:gd name="connsiteY3" fmla="*/ 530599 h 534870"/>
              <a:gd name="connsiteX4" fmla="*/ 0 w 1592080"/>
              <a:gd name="connsiteY4" fmla="*/ 314666 h 534870"/>
              <a:gd name="connsiteX5" fmla="*/ 121298 w 1592080"/>
              <a:gd name="connsiteY5" fmla="*/ 0 h 534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2080" h="534870">
                <a:moveTo>
                  <a:pt x="121298" y="0"/>
                </a:moveTo>
                <a:lnTo>
                  <a:pt x="1461452" y="186613"/>
                </a:lnTo>
                <a:lnTo>
                  <a:pt x="1592080" y="519939"/>
                </a:lnTo>
                <a:cubicBezTo>
                  <a:pt x="1452428" y="501721"/>
                  <a:pt x="1303446" y="548817"/>
                  <a:pt x="1163794" y="530599"/>
                </a:cubicBezTo>
                <a:lnTo>
                  <a:pt x="0" y="314666"/>
                </a:lnTo>
                <a:lnTo>
                  <a:pt x="121298" y="0"/>
                </a:lnTo>
                <a:close/>
              </a:path>
            </a:pathLst>
          </a:cu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95" y="4012375"/>
            <a:ext cx="2821877" cy="18752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57" y="3388977"/>
            <a:ext cx="3043343" cy="126091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74054" y="2634425"/>
            <a:ext cx="22389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noProof="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 được </a:t>
            </a:r>
            <a:r>
              <a:rPr lang="en-US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bông hoa đỏ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482" y="2151196"/>
            <a:ext cx="932769" cy="156680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195116" y="2124495"/>
            <a:ext cx="932769" cy="1566808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707" y="127588"/>
            <a:ext cx="7047587" cy="206959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45073" y="2583786"/>
            <a:ext cx="8292262" cy="3303886"/>
          </a:xfrm>
          <a:prstGeom prst="rect">
            <a:avLst/>
          </a:prstGeom>
        </p:spPr>
      </p:pic>
      <p:pic>
        <p:nvPicPr>
          <p:cNvPr id="54" name="Picture 53">
            <a:hlinkClick r:id="" action="ppaction://noaction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4" y="4115405"/>
            <a:ext cx="2228850" cy="24003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24099" y="357233"/>
            <a:ext cx="64748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2) Chi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chuỗi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309163C-5A82-4F3F-BF8B-562E5C8DD3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1657" y="3036772"/>
            <a:ext cx="7674309" cy="240065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đổ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xu.</a:t>
            </a:r>
          </a:p>
          <a:p>
            <a:pPr algn="just"/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đập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lợn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Pi-e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trầm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ngâm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gỡ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mảnh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Oval 15"/>
          <p:cNvSpPr/>
          <p:nvPr/>
        </p:nvSpPr>
        <p:spPr>
          <a:xfrm>
            <a:off x="4172839" y="4950023"/>
            <a:ext cx="437881" cy="43788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9" name="Rectangular Callout 22">
            <a:extLst>
              <a:ext uri="{FF2B5EF4-FFF2-40B4-BE49-F238E27FC236}">
                <a16:creationId xmlns:a16="http://schemas.microsoft.com/office/drawing/2014/main" id="{E8469118-6AED-4AC0-8716-9B1578DB6BF8}"/>
              </a:ext>
            </a:extLst>
          </p:cNvPr>
          <p:cNvSpPr/>
          <p:nvPr/>
        </p:nvSpPr>
        <p:spPr>
          <a:xfrm>
            <a:off x="6898904" y="1901989"/>
            <a:ext cx="3073316" cy="591942"/>
          </a:xfrm>
          <a:prstGeom prst="wedgeRectCallout">
            <a:avLst>
              <a:gd name="adj1" fmla="val -47606"/>
              <a:gd name="adj2" fmla="val -14346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21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11111E-6 L 0.00131 -0.35139 " pathEditMode="relative" rAng="0" ptsTypes="AA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16" grpId="0" animBg="1"/>
      <p:bldP spid="16" grpId="1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2"/>
          <p:cNvSpPr/>
          <p:nvPr/>
        </p:nvSpPr>
        <p:spPr>
          <a:xfrm>
            <a:off x="1082515" y="5315555"/>
            <a:ext cx="2578986" cy="905857"/>
          </a:xfrm>
          <a:custGeom>
            <a:avLst/>
            <a:gdLst>
              <a:gd name="connsiteX0" fmla="*/ 0 w 1470782"/>
              <a:gd name="connsiteY0" fmla="*/ 0 h 333327"/>
              <a:gd name="connsiteX1" fmla="*/ 1470782 w 1470782"/>
              <a:gd name="connsiteY1" fmla="*/ 0 h 333327"/>
              <a:gd name="connsiteX2" fmla="*/ 1470782 w 1470782"/>
              <a:gd name="connsiteY2" fmla="*/ 333327 h 333327"/>
              <a:gd name="connsiteX3" fmla="*/ 0 w 1470782"/>
              <a:gd name="connsiteY3" fmla="*/ 333327 h 333327"/>
              <a:gd name="connsiteX4" fmla="*/ 0 w 1470782"/>
              <a:gd name="connsiteY4" fmla="*/ 0 h 333327"/>
              <a:gd name="connsiteX0" fmla="*/ 0 w 1470782"/>
              <a:gd name="connsiteY0" fmla="*/ 0 h 519939"/>
              <a:gd name="connsiteX1" fmla="*/ 1470782 w 1470782"/>
              <a:gd name="connsiteY1" fmla="*/ 0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19939"/>
              <a:gd name="connsiteX1" fmla="*/ 1340154 w 1470782"/>
              <a:gd name="connsiteY1" fmla="*/ 186613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34870"/>
              <a:gd name="connsiteX1" fmla="*/ 1340154 w 1470782"/>
              <a:gd name="connsiteY1" fmla="*/ 186613 h 534870"/>
              <a:gd name="connsiteX2" fmla="*/ 1470782 w 1470782"/>
              <a:gd name="connsiteY2" fmla="*/ 519939 h 534870"/>
              <a:gd name="connsiteX3" fmla="*/ 1042496 w 1470782"/>
              <a:gd name="connsiteY3" fmla="*/ 530599 h 534870"/>
              <a:gd name="connsiteX4" fmla="*/ 0 w 1470782"/>
              <a:gd name="connsiteY4" fmla="*/ 333327 h 534870"/>
              <a:gd name="connsiteX5" fmla="*/ 0 w 1470782"/>
              <a:gd name="connsiteY5" fmla="*/ 0 h 534870"/>
              <a:gd name="connsiteX0" fmla="*/ 121298 w 1592080"/>
              <a:gd name="connsiteY0" fmla="*/ 0 h 534870"/>
              <a:gd name="connsiteX1" fmla="*/ 1461452 w 1592080"/>
              <a:gd name="connsiteY1" fmla="*/ 186613 h 534870"/>
              <a:gd name="connsiteX2" fmla="*/ 1592080 w 1592080"/>
              <a:gd name="connsiteY2" fmla="*/ 519939 h 534870"/>
              <a:gd name="connsiteX3" fmla="*/ 1163794 w 1592080"/>
              <a:gd name="connsiteY3" fmla="*/ 530599 h 534870"/>
              <a:gd name="connsiteX4" fmla="*/ 0 w 1592080"/>
              <a:gd name="connsiteY4" fmla="*/ 314666 h 534870"/>
              <a:gd name="connsiteX5" fmla="*/ 121298 w 1592080"/>
              <a:gd name="connsiteY5" fmla="*/ 0 h 534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2080" h="534870">
                <a:moveTo>
                  <a:pt x="121298" y="0"/>
                </a:moveTo>
                <a:lnTo>
                  <a:pt x="1461452" y="186613"/>
                </a:lnTo>
                <a:lnTo>
                  <a:pt x="1592080" y="519939"/>
                </a:lnTo>
                <a:cubicBezTo>
                  <a:pt x="1452428" y="501721"/>
                  <a:pt x="1303446" y="548817"/>
                  <a:pt x="1163794" y="530599"/>
                </a:cubicBezTo>
                <a:lnTo>
                  <a:pt x="0" y="314666"/>
                </a:lnTo>
                <a:lnTo>
                  <a:pt x="121298" y="0"/>
                </a:lnTo>
                <a:close/>
              </a:path>
            </a:pathLst>
          </a:cu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96" y="4012375"/>
            <a:ext cx="2821875" cy="18752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58" y="3388977"/>
            <a:ext cx="3043340" cy="126091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85948" y="2426823"/>
            <a:ext cx="22389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 được 1 bông hoa đỏ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482" y="2151196"/>
            <a:ext cx="932769" cy="156680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195116" y="2124495"/>
            <a:ext cx="932769" cy="1566808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5116" y="180568"/>
            <a:ext cx="8526718" cy="1622855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3477157" y="481833"/>
            <a:ext cx="79626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Pi-e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altLang="en-US" sz="3600" b="1" dirty="0">
              <a:solidFill>
                <a:srgbClr val="7030A0"/>
              </a:solidFill>
              <a:latin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4" name="Picture 53">
            <a:hlinkClick r:id="" action="ppaction://noaction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691" y="4514494"/>
            <a:ext cx="2228850" cy="24003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866431" y="2459121"/>
            <a:ext cx="7679062" cy="24263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Pi-e.</a:t>
            </a:r>
          </a:p>
          <a:p>
            <a:pPr algn="just"/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chuỗi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chuỗi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5" name="Oval 14"/>
          <p:cNvSpPr/>
          <p:nvPr/>
        </p:nvSpPr>
        <p:spPr>
          <a:xfrm>
            <a:off x="3894593" y="3808213"/>
            <a:ext cx="443110" cy="435431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7" name="Rectangular Callout 22">
            <a:extLst>
              <a:ext uri="{FF2B5EF4-FFF2-40B4-BE49-F238E27FC236}">
                <a16:creationId xmlns:a16="http://schemas.microsoft.com/office/drawing/2014/main" id="{8B02E50D-F789-4325-B5FB-7FCA3D35FD17}"/>
              </a:ext>
            </a:extLst>
          </p:cNvPr>
          <p:cNvSpPr/>
          <p:nvPr/>
        </p:nvSpPr>
        <p:spPr>
          <a:xfrm>
            <a:off x="802382" y="1206079"/>
            <a:ext cx="2392734" cy="591942"/>
          </a:xfrm>
          <a:prstGeom prst="wedgeRectCallout">
            <a:avLst>
              <a:gd name="adj1" fmla="val 56108"/>
              <a:gd name="adj2" fmla="val -12555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0796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11111E-6 L 0.00131 -0.35139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9" grpId="0"/>
      <p:bldP spid="14" grpId="0" animBg="1"/>
      <p:bldP spid="15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2"/>
          <p:cNvSpPr/>
          <p:nvPr/>
        </p:nvSpPr>
        <p:spPr>
          <a:xfrm>
            <a:off x="1082515" y="5315555"/>
            <a:ext cx="2578986" cy="905857"/>
          </a:xfrm>
          <a:custGeom>
            <a:avLst/>
            <a:gdLst>
              <a:gd name="connsiteX0" fmla="*/ 0 w 1470782"/>
              <a:gd name="connsiteY0" fmla="*/ 0 h 333327"/>
              <a:gd name="connsiteX1" fmla="*/ 1470782 w 1470782"/>
              <a:gd name="connsiteY1" fmla="*/ 0 h 333327"/>
              <a:gd name="connsiteX2" fmla="*/ 1470782 w 1470782"/>
              <a:gd name="connsiteY2" fmla="*/ 333327 h 333327"/>
              <a:gd name="connsiteX3" fmla="*/ 0 w 1470782"/>
              <a:gd name="connsiteY3" fmla="*/ 333327 h 333327"/>
              <a:gd name="connsiteX4" fmla="*/ 0 w 1470782"/>
              <a:gd name="connsiteY4" fmla="*/ 0 h 333327"/>
              <a:gd name="connsiteX0" fmla="*/ 0 w 1470782"/>
              <a:gd name="connsiteY0" fmla="*/ 0 h 519939"/>
              <a:gd name="connsiteX1" fmla="*/ 1470782 w 1470782"/>
              <a:gd name="connsiteY1" fmla="*/ 0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19939"/>
              <a:gd name="connsiteX1" fmla="*/ 1340154 w 1470782"/>
              <a:gd name="connsiteY1" fmla="*/ 186613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34870"/>
              <a:gd name="connsiteX1" fmla="*/ 1340154 w 1470782"/>
              <a:gd name="connsiteY1" fmla="*/ 186613 h 534870"/>
              <a:gd name="connsiteX2" fmla="*/ 1470782 w 1470782"/>
              <a:gd name="connsiteY2" fmla="*/ 519939 h 534870"/>
              <a:gd name="connsiteX3" fmla="*/ 1042496 w 1470782"/>
              <a:gd name="connsiteY3" fmla="*/ 530599 h 534870"/>
              <a:gd name="connsiteX4" fmla="*/ 0 w 1470782"/>
              <a:gd name="connsiteY4" fmla="*/ 333327 h 534870"/>
              <a:gd name="connsiteX5" fmla="*/ 0 w 1470782"/>
              <a:gd name="connsiteY5" fmla="*/ 0 h 534870"/>
              <a:gd name="connsiteX0" fmla="*/ 121298 w 1592080"/>
              <a:gd name="connsiteY0" fmla="*/ 0 h 534870"/>
              <a:gd name="connsiteX1" fmla="*/ 1461452 w 1592080"/>
              <a:gd name="connsiteY1" fmla="*/ 186613 h 534870"/>
              <a:gd name="connsiteX2" fmla="*/ 1592080 w 1592080"/>
              <a:gd name="connsiteY2" fmla="*/ 519939 h 534870"/>
              <a:gd name="connsiteX3" fmla="*/ 1163794 w 1592080"/>
              <a:gd name="connsiteY3" fmla="*/ 530599 h 534870"/>
              <a:gd name="connsiteX4" fmla="*/ 0 w 1592080"/>
              <a:gd name="connsiteY4" fmla="*/ 314666 h 534870"/>
              <a:gd name="connsiteX5" fmla="*/ 121298 w 1592080"/>
              <a:gd name="connsiteY5" fmla="*/ 0 h 534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2080" h="534870">
                <a:moveTo>
                  <a:pt x="121298" y="0"/>
                </a:moveTo>
                <a:lnTo>
                  <a:pt x="1461452" y="186613"/>
                </a:lnTo>
                <a:lnTo>
                  <a:pt x="1592080" y="519939"/>
                </a:lnTo>
                <a:cubicBezTo>
                  <a:pt x="1452428" y="501721"/>
                  <a:pt x="1303446" y="548817"/>
                  <a:pt x="1163794" y="530599"/>
                </a:cubicBezTo>
                <a:lnTo>
                  <a:pt x="0" y="314666"/>
                </a:lnTo>
                <a:lnTo>
                  <a:pt x="121298" y="0"/>
                </a:lnTo>
                <a:close/>
              </a:path>
            </a:pathLst>
          </a:cu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42" y="4059230"/>
            <a:ext cx="2115460" cy="14058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21" y="3599911"/>
            <a:ext cx="2281485" cy="94526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17633" y="2517806"/>
            <a:ext cx="22389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 được 1 bông hoa đỏ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482" y="2151196"/>
            <a:ext cx="932769" cy="156680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694364" y="2254304"/>
            <a:ext cx="932769" cy="1566808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4947" y="120127"/>
            <a:ext cx="9297705" cy="2031069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80451" y="2014329"/>
            <a:ext cx="9411549" cy="3450743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755" y="4281864"/>
            <a:ext cx="2228850" cy="24003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13172" y="385482"/>
            <a:ext cx="81412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Pi-e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chuỗi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/>
          </a:p>
        </p:txBody>
      </p:sp>
      <p:sp>
        <p:nvSpPr>
          <p:cNvPr id="7" name="Rectangle 6"/>
          <p:cNvSpPr/>
          <p:nvPr/>
        </p:nvSpPr>
        <p:spPr>
          <a:xfrm>
            <a:off x="3214802" y="2322638"/>
            <a:ext cx="853799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Times New Roman"/>
              </a:rPr>
              <a:t>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Pi-e nói cô bé đã trả giá rất cao để mua chuỗi ngọc vì để mua được món quà tặng chị,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Gioan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đã dùng hết số tiền em để dành được đem mua.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Món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quà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Rectangular Callout 22">
            <a:extLst>
              <a:ext uri="{FF2B5EF4-FFF2-40B4-BE49-F238E27FC236}">
                <a16:creationId xmlns:a16="http://schemas.microsoft.com/office/drawing/2014/main" id="{8B02E50D-F789-4325-B5FB-7FCA3D35FD17}"/>
              </a:ext>
            </a:extLst>
          </p:cNvPr>
          <p:cNvSpPr/>
          <p:nvPr/>
        </p:nvSpPr>
        <p:spPr>
          <a:xfrm>
            <a:off x="656824" y="1105026"/>
            <a:ext cx="2392734" cy="591942"/>
          </a:xfrm>
          <a:prstGeom prst="wedgeRectCallout">
            <a:avLst>
              <a:gd name="adj1" fmla="val 56108"/>
              <a:gd name="adj2" fmla="val -12555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8253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11022E-16 L 0.00131 -0.35139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p Ribbon 1"/>
          <p:cNvSpPr/>
          <p:nvPr/>
        </p:nvSpPr>
        <p:spPr>
          <a:xfrm>
            <a:off x="653847" y="1086083"/>
            <a:ext cx="8240316" cy="1233487"/>
          </a:xfrm>
          <a:prstGeom prst="ribbon2">
            <a:avLst>
              <a:gd name="adj1" fmla="val 16667"/>
              <a:gd name="adj2" fmla="val 71502"/>
            </a:avLst>
          </a:prstGeom>
          <a:solidFill>
            <a:srgbClr val="FFFF99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 b="1" kern="0" dirty="0" err="1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Nội</a:t>
            </a:r>
            <a:r>
              <a:rPr lang="en-US" sz="4000" b="1" kern="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dung </a:t>
            </a:r>
            <a:r>
              <a:rPr lang="en-US" sz="4000" b="1" kern="0" dirty="0" err="1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bài</a:t>
            </a:r>
            <a:endParaRPr lang="en-US" sz="4000" b="1" kern="0" dirty="0">
              <a:solidFill>
                <a:prstClr val="black"/>
              </a:solidFill>
              <a:latin typeface="Arial" panose="020B0604020202020204"/>
              <a:ea typeface="SimSun" panose="02010600030101010101" pitchFamily="2" charset="-122"/>
            </a:endParaRPr>
          </a:p>
        </p:txBody>
      </p:sp>
      <p:sp>
        <p:nvSpPr>
          <p:cNvPr id="3" name="Horizontal Scroll 2"/>
          <p:cNvSpPr/>
          <p:nvPr/>
        </p:nvSpPr>
        <p:spPr>
          <a:xfrm>
            <a:off x="434177" y="2413803"/>
            <a:ext cx="8679656" cy="4352648"/>
          </a:xfrm>
          <a:prstGeom prst="horizontalScroll">
            <a:avLst>
              <a:gd name="adj" fmla="val 14868"/>
            </a:avLst>
          </a:prstGeom>
          <a:solidFill>
            <a:srgbClr val="FFCCFF"/>
          </a:solidFill>
          <a:ln w="55000" cap="flat" cmpd="thickThin" algn="ctr">
            <a:solidFill>
              <a:srgbClr val="2DA2BF">
                <a:shade val="50000"/>
              </a:srgbClr>
            </a:solidFill>
            <a:prstDash val="solid"/>
          </a:ln>
          <a:effectLst/>
        </p:spPr>
        <p:txBody>
          <a:bodyPr lIns="91055" tIns="45521" rIns="91055" bIns="45521" anchor="ctr"/>
          <a:lstStyle/>
          <a:p>
            <a:pPr algn="just">
              <a:spcBef>
                <a:spcPct val="20000"/>
              </a:spcBef>
              <a:defRPr/>
            </a:pPr>
            <a:r>
              <a:rPr lang="en-US" sz="4800" b="1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endParaRPr lang="en-US" sz="4800" b="1" dirty="0">
              <a:solidFill>
                <a:prstClr val="black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1141243" y="3289253"/>
            <a:ext cx="7667626" cy="4536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 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ngợi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ct val="20000"/>
              </a:spcBef>
            </a:pPr>
            <a:endParaRPr 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20000"/>
              </a:spcBef>
            </a:pPr>
            <a:endParaRPr lang="en-US" alt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20000"/>
              </a:spcBef>
            </a:pPr>
            <a:endParaRPr lang="en-US" altLang="en-US" sz="3800" b="1" dirty="0">
              <a:latin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101" y="478572"/>
            <a:ext cx="4792020" cy="2995013"/>
          </a:xfrm>
          <a:prstGeom prst="rect">
            <a:avLst/>
          </a:prstGeom>
        </p:spPr>
      </p:pic>
      <p:pic>
        <p:nvPicPr>
          <p:cNvPr id="7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803143"/>
            <a:ext cx="2282484" cy="116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88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Không có mô tả ảnh.">
            <a:extLst>
              <a:ext uri="{FF2B5EF4-FFF2-40B4-BE49-F238E27FC236}">
                <a16:creationId xmlns:a16="http://schemas.microsoft.com/office/drawing/2014/main" id="{A4A57E68-39B7-4B36-92F8-BE89A3540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367"/>
            <a:ext cx="12261449" cy="683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AF3EA10-71F2-4856-B4BE-ADEEB2F167C2}"/>
              </a:ext>
            </a:extLst>
          </p:cNvPr>
          <p:cNvSpPr/>
          <p:nvPr/>
        </p:nvSpPr>
        <p:spPr>
          <a:xfrm>
            <a:off x="203200" y="177800"/>
            <a:ext cx="11836400" cy="6502400"/>
          </a:xfrm>
          <a:prstGeom prst="roundRect">
            <a:avLst>
              <a:gd name="adj" fmla="val 648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7FD72F-7451-4BD3-9270-3DDBA1CA6971}"/>
              </a:ext>
            </a:extLst>
          </p:cNvPr>
          <p:cNvSpPr/>
          <p:nvPr/>
        </p:nvSpPr>
        <p:spPr>
          <a:xfrm>
            <a:off x="508000" y="177800"/>
            <a:ext cx="11074400" cy="7786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           </a:t>
            </a:r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lễ Nô-en tới. Khách hàng ai cũng vui làm cho Pi-e càng đau lòng. Khi người khách cuối cùng bước ra, anh thở phào. Thế là qua được năm nay! Nhưng anh đã lầm.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 Cửa lại mở, một thiếu nữ bước vào. Cô lấy trong túi xách ra chuỗi ngọc lam: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Chuỗi ngọc này có phải của tiệm ông không ạ?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Phải.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Thưa… Có phải ngọc thật không?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Không phải thứ ngọc quý nhất, nhưng là ngọc thật.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Ông có nhớ đã bán cho ai không?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Một cô bé tên là Gioan mua tặng chị của mình.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Giá bao nhiêu ạ?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Tôi không khi nào nói giá tiền của quà tặng.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Gioan chỉ có ít tiền tiêu vặt. Làm sao em mua nổi chuỗi ngọc này?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 Pi-e gói lại chuỗi ngọc và đáp: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Em đã trả giá rất cao. Bằng toàn bộ số tiền em có.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 Hai người đều im lặng. Tiếng chuông từ một giáo đường gần đó bắt đầu đổ.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Nhưng sao ông lại làm như vậy?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Pi-e vừa đưa chuỗi ngọc cho cô gái vừa nói: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Hôm nay là ngày Nô-en. Tôi không có ai để tặng quà. Cho phép tôi đưa cô về nhà và chúc cô một lễ </a:t>
            </a:r>
            <a:endParaRPr lang="en-US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Nô-en vui vẻ nhé!</a:t>
            </a:r>
          </a:p>
          <a:p>
            <a:pPr algn="just"/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 Trong tiếng chuông đổ hồi, Pi-e và thiếu nữ cùng nhau sánh bước qua một năm mới hi vọng tràn trề.</a:t>
            </a:r>
          </a:p>
          <a:p>
            <a:pPr algn="r"/>
            <a:r>
              <a:rPr lang="vi-VN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PHUN-TƠN O-XLƠ</a:t>
            </a:r>
            <a:endParaRPr lang="vi-VN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vi-VN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vi-VN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6" descr="Phim hoạt hình ông già Noel tặng quà GIF | Công cụ đồ họa PSD Tải xuống  miễn phí - Pikbest">
            <a:extLst>
              <a:ext uri="{FF2B5EF4-FFF2-40B4-BE49-F238E27FC236}">
                <a16:creationId xmlns:a16="http://schemas.microsoft.com/office/drawing/2014/main" id="{EC53B140-DEB4-4FCB-9E57-66FF323471A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0320" y="2667000"/>
            <a:ext cx="2159000" cy="215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022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22" b="33611"/>
          <a:stretch>
            <a:fillRect/>
          </a:stretch>
        </p:blipFill>
        <p:spPr>
          <a:xfrm rot="21421997">
            <a:off x="17930" y="276873"/>
            <a:ext cx="2214824" cy="750207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364582" y="1921911"/>
            <a:ext cx="8725988" cy="16406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11" name="文本框 243"/>
          <p:cNvSpPr txBox="1"/>
          <p:nvPr/>
        </p:nvSpPr>
        <p:spPr>
          <a:xfrm>
            <a:off x="2016199" y="2067676"/>
            <a:ext cx="73494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7200" dirty="0">
                <a:solidFill>
                  <a:srgbClr val="FFFF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CHÀO TẠM BIỆT</a:t>
            </a:r>
            <a:endParaRPr lang="zh-CN" altLang="en-US" sz="7200" dirty="0">
              <a:solidFill>
                <a:srgbClr val="FFFF0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0324" y="4575038"/>
            <a:ext cx="2520701" cy="252070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93" y="4748585"/>
            <a:ext cx="2314978" cy="194911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754" y="339705"/>
            <a:ext cx="3640271" cy="364027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973" y="3302951"/>
            <a:ext cx="3313114" cy="331311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607">
            <a:off x="262534" y="-266001"/>
            <a:ext cx="9954312" cy="22860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831" y="4538395"/>
            <a:ext cx="2108131" cy="214717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646835" y="510147"/>
            <a:ext cx="9963785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sz="4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en-US" sz="40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ập</a:t>
            </a:r>
            <a:r>
              <a:rPr lang="en-US" altLang="en-US" sz="4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vi-VN" altLang="en-US" sz="36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Chuỗi</a:t>
            </a:r>
            <a:r>
              <a:rPr lang="en-US" alt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alt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lam</a:t>
            </a:r>
          </a:p>
          <a:p>
            <a:pPr algn="ctr"/>
            <a:r>
              <a:rPr lang="en-US" altLang="en-US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															</a:t>
            </a:r>
            <a:r>
              <a:rPr lang="en-US" alt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Sgk</a:t>
            </a:r>
            <a:r>
              <a:rPr lang="en-US" alt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(134)</a:t>
            </a:r>
            <a:endParaRPr lang="vi-VN" altLang="en-US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281564" y="1344722"/>
            <a:ext cx="6241606" cy="3900334"/>
          </a:xfrm>
          <a:prstGeom prst="rect">
            <a:avLst/>
          </a:prstGeom>
        </p:spPr>
      </p:pic>
      <p:sp>
        <p:nvSpPr>
          <p:cNvPr id="12" name="矩形 5"/>
          <p:cNvSpPr/>
          <p:nvPr/>
        </p:nvSpPr>
        <p:spPr>
          <a:xfrm>
            <a:off x="4433499" y="3027344"/>
            <a:ext cx="50026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4800" b="1" dirty="0">
                <a:latin typeface="Times New Roman" panose="02020603050405020304" pitchFamily="18" charset="0"/>
                <a:ea typeface="华康娃娃体W5(P)" panose="040B0500000000000000" pitchFamily="82" charset="-122"/>
                <a:cs typeface="Times New Roman" panose="02020603050405020304" pitchFamily="18" charset="0"/>
              </a:rPr>
              <a:t>I. </a:t>
            </a:r>
            <a:r>
              <a:rPr lang="en-US" altLang="en-US" sz="4800" b="1" dirty="0" err="1">
                <a:latin typeface="Times New Roman" panose="02020603050405020304" pitchFamily="18" charset="0"/>
                <a:ea typeface="华康娃娃体W5(P)" panose="040B0500000000000000" pitchFamily="82" charset="-122"/>
                <a:cs typeface="Times New Roman" panose="02020603050405020304" pitchFamily="18" charset="0"/>
              </a:rPr>
              <a:t>Luyện</a:t>
            </a:r>
            <a:r>
              <a:rPr lang="en-US" altLang="en-US" sz="4800" b="1" dirty="0">
                <a:latin typeface="Times New Roman" panose="02020603050405020304" pitchFamily="18" charset="0"/>
                <a:ea typeface="华康娃娃体W5(P)" panose="040B0500000000000000" pitchFamily="82" charset="-122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ea typeface="华康娃娃体W5(P)" panose="040B0500000000000000" pitchFamily="82" charset="-122"/>
                <a:cs typeface="Times New Roman" panose="02020603050405020304" pitchFamily="18" charset="0"/>
              </a:rPr>
              <a:t>đọc</a:t>
            </a:r>
            <a:endParaRPr lang="vi-VN" altLang="en-US" sz="4800" b="1" dirty="0" err="1">
              <a:latin typeface="Times New Roman" panose="02020603050405020304" pitchFamily="18" charset="0"/>
              <a:ea typeface="华康娃娃体W5(P)" panose="040B0500000000000000" pitchFamily="82" charset="-122"/>
              <a:cs typeface="Times New Roman" panose="02020603050405020304" pitchFamily="18" charset="0"/>
            </a:endParaRPr>
          </a:p>
        </p:txBody>
      </p:sp>
      <p:pic>
        <p:nvPicPr>
          <p:cNvPr id="13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252" y="-1770424"/>
            <a:ext cx="5451106" cy="54511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117566" y="-100924"/>
            <a:ext cx="12309566" cy="8092440"/>
          </a:xfrm>
          <a:prstGeom prst="rect">
            <a:avLst/>
          </a:prstGeom>
        </p:spPr>
      </p:pic>
      <p:sp>
        <p:nvSpPr>
          <p:cNvPr id="8" name="Flowchart: Terminator 7">
            <a:extLst>
              <a:ext uri="{FF2B5EF4-FFF2-40B4-BE49-F238E27FC236}">
                <a16:creationId xmlns:a16="http://schemas.microsoft.com/office/drawing/2014/main" id="{1AE3ED67-80AD-456D-A6C3-29C5820DA761}"/>
              </a:ext>
            </a:extLst>
          </p:cNvPr>
          <p:cNvSpPr/>
          <p:nvPr/>
        </p:nvSpPr>
        <p:spPr>
          <a:xfrm>
            <a:off x="101600" y="174072"/>
            <a:ext cx="9133840" cy="863600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11268" name="Picture 4" descr="Nye+Acen=Konace | Animal Groups Roleplay Wiki | Fandom">
            <a:extLst>
              <a:ext uri="{FF2B5EF4-FFF2-40B4-BE49-F238E27FC236}">
                <a16:creationId xmlns:a16="http://schemas.microsoft.com/office/drawing/2014/main" id="{F64630D7-E310-4BF2-9F92-4B9F0C11986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0"/>
            <a:ext cx="1201584" cy="1201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B26913A-0046-467C-9D35-EAC5CE7003EC}"/>
              </a:ext>
            </a:extLst>
          </p:cNvPr>
          <p:cNvSpPr/>
          <p:nvPr/>
        </p:nvSpPr>
        <p:spPr>
          <a:xfrm>
            <a:off x="867498" y="298096"/>
            <a:ext cx="80625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Người</a:t>
            </a:r>
            <a:r>
              <a: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dẫn</a:t>
            </a:r>
            <a:r>
              <a: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chuyện</a:t>
            </a:r>
            <a:r>
              <a: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3600" b="1" dirty="0" err="1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chậm</a:t>
            </a:r>
            <a:r>
              <a: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rãi</a:t>
            </a:r>
            <a:r>
              <a: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nhẹ</a:t>
            </a:r>
            <a:r>
              <a: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nhàng</a:t>
            </a:r>
            <a:r>
              <a: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36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8C5F110-C035-400A-A747-6460CAE1C2A8}"/>
              </a:ext>
            </a:extLst>
          </p:cNvPr>
          <p:cNvSpPr/>
          <p:nvPr/>
        </p:nvSpPr>
        <p:spPr>
          <a:xfrm>
            <a:off x="867498" y="1206664"/>
            <a:ext cx="10257702" cy="54772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77E87DA-64A3-456F-9307-633A7D1939E6}"/>
              </a:ext>
            </a:extLst>
          </p:cNvPr>
          <p:cNvGrpSpPr/>
          <p:nvPr/>
        </p:nvGrpSpPr>
        <p:grpSpPr>
          <a:xfrm>
            <a:off x="1066800" y="3919244"/>
            <a:ext cx="3150949" cy="2456157"/>
            <a:chOff x="1600199" y="5878865"/>
            <a:chExt cx="4726423" cy="3684235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24870970-76FB-42F5-9F6C-8F77DD2DA63B}"/>
                </a:ext>
              </a:extLst>
            </p:cNvPr>
            <p:cNvSpPr/>
            <p:nvPr/>
          </p:nvSpPr>
          <p:spPr>
            <a:xfrm>
              <a:off x="1600199" y="5878865"/>
              <a:ext cx="4726423" cy="3684235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3DCF3FC-BA10-4E63-9CB7-03921A39F7DC}"/>
                </a:ext>
              </a:extLst>
            </p:cNvPr>
            <p:cNvSpPr/>
            <p:nvPr/>
          </p:nvSpPr>
          <p:spPr>
            <a:xfrm>
              <a:off x="2840385" y="6284759"/>
              <a:ext cx="2239074" cy="9694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u="sng" dirty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Gioan</a:t>
              </a:r>
              <a:endParaRPr lang="en-US" sz="3600" u="sng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22945AC-2D9B-4A6C-B9B7-E31D364EE490}"/>
              </a:ext>
            </a:extLst>
          </p:cNvPr>
          <p:cNvSpPr/>
          <p:nvPr/>
        </p:nvSpPr>
        <p:spPr>
          <a:xfrm>
            <a:off x="1173480" y="4901040"/>
            <a:ext cx="29924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n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gây thơ, hồn nhiên</a:t>
            </a:r>
            <a:endParaRPr lang="en-US" sz="32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15364" name="Picture 4" descr="Premium Vector | Happy cute little kid boy and girl wearing red christmas  costume">
            <a:extLst>
              <a:ext uri="{FF2B5EF4-FFF2-40B4-BE49-F238E27FC236}">
                <a16:creationId xmlns:a16="http://schemas.microsoft.com/office/drawing/2014/main" id="{9F2C63BC-4C32-47C9-9BC8-A2D108AC1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6965" y1="34345" x2="60703" y2="343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124" y="1271533"/>
            <a:ext cx="2858099" cy="315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4309C80-4388-45C9-8E96-D9B248BCC38D}"/>
              </a:ext>
            </a:extLst>
          </p:cNvPr>
          <p:cNvGrpSpPr/>
          <p:nvPr/>
        </p:nvGrpSpPr>
        <p:grpSpPr>
          <a:xfrm>
            <a:off x="7780632" y="3865662"/>
            <a:ext cx="3150949" cy="2456157"/>
            <a:chOff x="6661912" y="5878865"/>
            <a:chExt cx="4726423" cy="368423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9E90AB16-70DB-40A2-AA7F-65420B18283B}"/>
                </a:ext>
              </a:extLst>
            </p:cNvPr>
            <p:cNvSpPr/>
            <p:nvPr/>
          </p:nvSpPr>
          <p:spPr>
            <a:xfrm>
              <a:off x="6661912" y="5878865"/>
              <a:ext cx="4726423" cy="3684235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C150133-490C-4F90-9D8F-ADB0C11C2369}"/>
                </a:ext>
              </a:extLst>
            </p:cNvPr>
            <p:cNvSpPr/>
            <p:nvPr/>
          </p:nvSpPr>
          <p:spPr>
            <a:xfrm>
              <a:off x="7566808" y="6404241"/>
              <a:ext cx="3085459" cy="9694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u="sng" dirty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Chú Pi-e</a:t>
              </a:r>
              <a:endParaRPr lang="en-US" sz="3600" u="sng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F9FA7BC-796E-4D7C-8F31-125970D38582}"/>
              </a:ext>
            </a:extLst>
          </p:cNvPr>
          <p:cNvGrpSpPr/>
          <p:nvPr/>
        </p:nvGrpSpPr>
        <p:grpSpPr>
          <a:xfrm>
            <a:off x="4417051" y="3885667"/>
            <a:ext cx="3198402" cy="2456157"/>
            <a:chOff x="11759236" y="5852230"/>
            <a:chExt cx="4797602" cy="3684235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EC377C05-FE24-4D59-8CE6-F6B0FA0F1468}"/>
                </a:ext>
              </a:extLst>
            </p:cNvPr>
            <p:cNvSpPr/>
            <p:nvPr/>
          </p:nvSpPr>
          <p:spPr>
            <a:xfrm>
              <a:off x="11759236" y="5852230"/>
              <a:ext cx="4726423" cy="3684235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6067B24-67E2-42F1-B6CF-CB04788D26E0}"/>
                </a:ext>
              </a:extLst>
            </p:cNvPr>
            <p:cNvSpPr/>
            <p:nvPr/>
          </p:nvSpPr>
          <p:spPr>
            <a:xfrm>
              <a:off x="11817080" y="6404242"/>
              <a:ext cx="4739758" cy="9694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u="sng" dirty="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Chị gái Gioan</a:t>
              </a:r>
              <a:endParaRPr lang="en-US" sz="3600" u="sng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5A607DC3-F8BC-4EA7-8D72-B62CDC84DEFC}"/>
              </a:ext>
            </a:extLst>
          </p:cNvPr>
          <p:cNvSpPr/>
          <p:nvPr/>
        </p:nvSpPr>
        <p:spPr>
          <a:xfrm>
            <a:off x="7944214" y="4856266"/>
            <a:ext cx="29924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iềm đạm, nhẹ nhàng, tế nhị</a:t>
            </a:r>
            <a:endParaRPr lang="en-US" sz="32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AF5708-1C1D-4EA8-86B2-1E312F15990C}"/>
              </a:ext>
            </a:extLst>
          </p:cNvPr>
          <p:cNvSpPr/>
          <p:nvPr/>
        </p:nvSpPr>
        <p:spPr>
          <a:xfrm>
            <a:off x="4551812" y="4901317"/>
            <a:ext cx="29924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lo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lắng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, l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ịch sự, thật thà</a:t>
            </a:r>
            <a:endParaRPr lang="en-US" sz="32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" descr="Pin on Dečji album">
            <a:extLst>
              <a:ext uri="{FF2B5EF4-FFF2-40B4-BE49-F238E27FC236}">
                <a16:creationId xmlns:a16="http://schemas.microsoft.com/office/drawing/2014/main" id="{3DD44D3F-B6F2-489A-A11E-915DA00954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605" b="89831" l="35942" r="56550">
                        <a14:foregroundMark x1="48403" y1="15537" x2="51757" y2="63842"/>
                        <a14:foregroundMark x1="51757" y1="63842" x2="51917" y2="64124"/>
                        <a14:foregroundMark x1="53674" y1="12429" x2="49361" y2="34746"/>
                        <a14:foregroundMark x1="45847" y1="20056" x2="48722" y2="25706"/>
                        <a14:foregroundMark x1="48722" y1="25706" x2="50000" y2="26271"/>
                        <a14:foregroundMark x1="38498" y1="26836" x2="39776" y2="31638"/>
                        <a14:foregroundMark x1="38498" y1="24859" x2="36901" y2="24011"/>
                        <a14:foregroundMark x1="36102" y1="25989" x2="38019" y2="23164"/>
                        <a14:foregroundMark x1="40096" y1="24859" x2="40096" y2="24859"/>
                        <a14:foregroundMark x1="56550" y1="42090" x2="56550" y2="42090"/>
                        <a14:foregroundMark x1="54952" y1="13842" x2="48243" y2="11017"/>
                        <a14:foregroundMark x1="54473" y1="30226" x2="54313" y2="23446"/>
                        <a14:backgroundMark x1="50958" y1="68644" x2="51278" y2="813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687" r="41939"/>
          <a:stretch/>
        </p:blipFill>
        <p:spPr bwMode="auto">
          <a:xfrm flipH="1">
            <a:off x="5044540" y="1070942"/>
            <a:ext cx="1663184" cy="351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BD4C997B-7355-4AC5-B129-861EA9B36CB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7238556" y="1206664"/>
            <a:ext cx="3816968" cy="290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09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40966" descr="1-39"/>
          <p:cNvPicPr>
            <a:picLocks noChangeAspect="1"/>
          </p:cNvPicPr>
          <p:nvPr/>
        </p:nvPicPr>
        <p:blipFill rotWithShape="1">
          <a:blip r:embed="rId2"/>
          <a:srcRect l="2884" t="3485" r="64577" b="6592"/>
          <a:stretch/>
        </p:blipFill>
        <p:spPr>
          <a:xfrm>
            <a:off x="254296" y="333669"/>
            <a:ext cx="2918797" cy="115225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" name="图片 40966" descr="1-39"/>
          <p:cNvPicPr>
            <a:picLocks noChangeAspect="1"/>
          </p:cNvPicPr>
          <p:nvPr/>
        </p:nvPicPr>
        <p:blipFill rotWithShape="1">
          <a:blip r:embed="rId2"/>
          <a:srcRect l="34498" t="5883" r="32210" b="7653"/>
          <a:stretch/>
        </p:blipFill>
        <p:spPr>
          <a:xfrm>
            <a:off x="3223934" y="372156"/>
            <a:ext cx="3329303" cy="11137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" name="图片 40966" descr="1-39"/>
          <p:cNvPicPr>
            <a:picLocks noChangeAspect="1"/>
          </p:cNvPicPr>
          <p:nvPr/>
        </p:nvPicPr>
        <p:blipFill rotWithShape="1">
          <a:blip r:embed="rId2"/>
          <a:srcRect l="67300" t="7131" r="537" b="8134"/>
          <a:stretch/>
        </p:blipFill>
        <p:spPr>
          <a:xfrm>
            <a:off x="6604078" y="411801"/>
            <a:ext cx="2990682" cy="10741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" name="图片 40966" descr="1-39"/>
          <p:cNvPicPr>
            <a:picLocks noChangeAspect="1"/>
          </p:cNvPicPr>
          <p:nvPr/>
        </p:nvPicPr>
        <p:blipFill rotWithShape="1">
          <a:blip r:embed="rId2"/>
          <a:srcRect l="35477" t="5883" r="32211" b="9270"/>
          <a:stretch/>
        </p:blipFill>
        <p:spPr>
          <a:xfrm>
            <a:off x="6553237" y="3561155"/>
            <a:ext cx="1902521" cy="125596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TextBox 22"/>
          <p:cNvSpPr txBox="1"/>
          <p:nvPr/>
        </p:nvSpPr>
        <p:spPr>
          <a:xfrm>
            <a:off x="6729230" y="3477302"/>
            <a:ext cx="12924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Pi-e</a:t>
            </a:r>
            <a:endParaRPr lang="en-US" sz="4000" b="1" dirty="0">
              <a:solidFill>
                <a:srgbClr val="7030A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41531" y="552090"/>
            <a:ext cx="3227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</a:t>
            </a:r>
            <a:r>
              <a:rPr lang="en-US" sz="40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ầm</a:t>
            </a:r>
            <a:r>
              <a:rPr lang="en-US" sz="40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ngâm</a:t>
            </a:r>
            <a:endParaRPr lang="en-US" sz="4000" b="1" dirty="0">
              <a:solidFill>
                <a:srgbClr val="FF0066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14487" y="580005"/>
            <a:ext cx="16171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</a:t>
            </a:r>
            <a:r>
              <a:rPr lang="en-GB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uỗi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93678" y="542226"/>
            <a:ext cx="27252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ửng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đầu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图片 40966" descr="1-39"/>
          <p:cNvPicPr>
            <a:picLocks noChangeAspect="1"/>
          </p:cNvPicPr>
          <p:nvPr/>
        </p:nvPicPr>
        <p:blipFill rotWithShape="1">
          <a:blip r:embed="rId2"/>
          <a:srcRect l="35477" t="5883" r="32211" b="9270"/>
          <a:stretch/>
        </p:blipFill>
        <p:spPr>
          <a:xfrm>
            <a:off x="9736429" y="2104366"/>
            <a:ext cx="2154438" cy="118527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" name="TextBox 28"/>
          <p:cNvSpPr txBox="1"/>
          <p:nvPr/>
        </p:nvSpPr>
        <p:spPr>
          <a:xfrm>
            <a:off x="10006438" y="2276185"/>
            <a:ext cx="16144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Gi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oan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图片 40966" descr="1-39"/>
          <p:cNvPicPr>
            <a:picLocks noChangeAspect="1"/>
          </p:cNvPicPr>
          <p:nvPr/>
        </p:nvPicPr>
        <p:blipFill rotWithShape="1">
          <a:blip r:embed="rId2"/>
          <a:srcRect l="67300" t="7131" r="537" b="8134"/>
          <a:stretch/>
        </p:blipFill>
        <p:spPr>
          <a:xfrm>
            <a:off x="6464666" y="2212501"/>
            <a:ext cx="3041523" cy="11782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" name="TextBox 30"/>
          <p:cNvSpPr txBox="1"/>
          <p:nvPr/>
        </p:nvSpPr>
        <p:spPr>
          <a:xfrm>
            <a:off x="6925035" y="2405392"/>
            <a:ext cx="2580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</a:t>
            </a:r>
            <a:r>
              <a:rPr lang="en-GB" sz="4000" b="1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àn</a:t>
            </a:r>
            <a:r>
              <a:rPr lang="en-GB" sz="40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</a:t>
            </a:r>
            <a:r>
              <a:rPr lang="en-GB" sz="4000" b="1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ề</a:t>
            </a:r>
            <a:endParaRPr lang="en-US" sz="4000"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图片 40966" descr="1-39"/>
          <p:cNvPicPr>
            <a:picLocks noChangeAspect="1"/>
          </p:cNvPicPr>
          <p:nvPr/>
        </p:nvPicPr>
        <p:blipFill rotWithShape="1">
          <a:blip r:embed="rId2"/>
          <a:srcRect l="35477" t="5883" r="32211" b="9270"/>
          <a:stretch/>
        </p:blipFill>
        <p:spPr>
          <a:xfrm>
            <a:off x="6553237" y="4900972"/>
            <a:ext cx="1902521" cy="125596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" name="TextBox 32"/>
          <p:cNvSpPr txBox="1"/>
          <p:nvPr/>
        </p:nvSpPr>
        <p:spPr>
          <a:xfrm>
            <a:off x="6727728" y="5175011"/>
            <a:ext cx="16144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Nô</a:t>
            </a:r>
            <a:r>
              <a:rPr lang="en-US" sz="40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-en</a:t>
            </a:r>
            <a:endParaRPr lang="en-US" sz="4000" b="1" dirty="0">
              <a:solidFill>
                <a:srgbClr val="7030A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244" y="3638809"/>
            <a:ext cx="2703818" cy="235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86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9" grpId="0"/>
      <p:bldP spid="31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5860"/>
            <a:ext cx="12192000" cy="61821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90192" y="5754"/>
            <a:ext cx="9501808" cy="230832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Chúa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24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Chúa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Jê-su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6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119270" y="5754"/>
            <a:ext cx="2570922" cy="70788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-en:</a:t>
            </a:r>
            <a:endParaRPr lang="en-US" sz="40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We-Wish-You-A-Merry-Christmas-The-Bell-Kid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9270" y="61821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866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752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78788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1"/>
          <p:cNvSpPr txBox="1">
            <a:spLocks noChangeArrowheads="1"/>
          </p:cNvSpPr>
          <p:nvPr/>
        </p:nvSpPr>
        <p:spPr bwMode="auto">
          <a:xfrm>
            <a:off x="211770" y="585883"/>
            <a:ext cx="2942248" cy="70788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4" y="1391478"/>
            <a:ext cx="5658812" cy="54665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226" y="1391478"/>
            <a:ext cx="6118734" cy="5466523"/>
          </a:xfrm>
          <a:prstGeom prst="rect">
            <a:avLst/>
          </a:prstGeom>
        </p:spPr>
      </p:pic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3154018" y="585883"/>
            <a:ext cx="1789176" cy="70788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en-US" sz="40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40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endParaRPr lang="en-US" sz="40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45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6" y="119270"/>
            <a:ext cx="6215270" cy="4627217"/>
          </a:xfrm>
          <a:prstGeom prst="rect">
            <a:avLst/>
          </a:prstGeom>
        </p:spPr>
      </p:pic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6466796" y="2432878"/>
            <a:ext cx="5128857" cy="17543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Chuỗi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lam: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endParaRPr lang="en-US" sz="36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70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8"/>
          <p:cNvSpPr>
            <a:spLocks noChangeArrowheads="1"/>
          </p:cNvSpPr>
          <p:nvPr/>
        </p:nvSpPr>
        <p:spPr bwMode="auto">
          <a:xfrm>
            <a:off x="141667" y="2131155"/>
            <a:ext cx="11565229" cy="230832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gái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trán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tủ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Pi-e, </a:t>
            </a: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8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8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67" y="0"/>
            <a:ext cx="1064087" cy="2009104"/>
          </a:xfrm>
          <a:prstGeom prst="rect">
            <a:avLst/>
          </a:prstGeom>
        </p:spPr>
      </p:pic>
      <p:sp>
        <p:nvSpPr>
          <p:cNvPr id="145" name="Line 39"/>
          <p:cNvSpPr>
            <a:spLocks noChangeShapeType="1"/>
          </p:cNvSpPr>
          <p:nvPr/>
        </p:nvSpPr>
        <p:spPr bwMode="auto">
          <a:xfrm flipH="1">
            <a:off x="3991549" y="2324165"/>
            <a:ext cx="241976" cy="51065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50" b="1" kern="0" dirty="0">
              <a:solidFill>
                <a:sysClr val="windowText" lastClr="000000"/>
              </a:solidFill>
              <a:latin typeface="Trebuchet MS" panose="020B0603020202020204"/>
            </a:endParaRPr>
          </a:p>
        </p:txBody>
      </p:sp>
      <p:sp>
        <p:nvSpPr>
          <p:cNvPr id="146" name="Line 39"/>
          <p:cNvSpPr>
            <a:spLocks noChangeShapeType="1"/>
          </p:cNvSpPr>
          <p:nvPr/>
        </p:nvSpPr>
        <p:spPr bwMode="auto">
          <a:xfrm flipH="1">
            <a:off x="9196588" y="2324165"/>
            <a:ext cx="241976" cy="51065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50" b="1" kern="0" dirty="0">
              <a:solidFill>
                <a:sysClr val="windowText" lastClr="000000"/>
              </a:solidFill>
              <a:latin typeface="Trebuchet MS" panose="020B0603020202020204"/>
            </a:endParaRPr>
          </a:p>
        </p:txBody>
      </p:sp>
      <p:sp>
        <p:nvSpPr>
          <p:cNvPr id="147" name="Google Shape;540;p28"/>
          <p:cNvSpPr txBox="1">
            <a:spLocks/>
          </p:cNvSpPr>
          <p:nvPr/>
        </p:nvSpPr>
        <p:spPr>
          <a:xfrm>
            <a:off x="3491698" y="1221786"/>
            <a:ext cx="5175784" cy="7873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Line 39"/>
          <p:cNvSpPr>
            <a:spLocks noChangeShapeType="1"/>
          </p:cNvSpPr>
          <p:nvPr/>
        </p:nvSpPr>
        <p:spPr bwMode="auto">
          <a:xfrm flipH="1">
            <a:off x="3198206" y="3764453"/>
            <a:ext cx="241976" cy="51065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50" b="1" kern="0" dirty="0">
              <a:solidFill>
                <a:sysClr val="windowText" lastClr="000000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41235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5" grpId="0" animBg="1"/>
      <p:bldP spid="14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684</TotalTime>
  <Words>500</Words>
  <Application>Microsoft Office PowerPoint</Application>
  <PresentationFormat>Widescreen</PresentationFormat>
  <Paragraphs>91</Paragraphs>
  <Slides>18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34" baseType="lpstr">
      <vt:lpstr>SimSun</vt:lpstr>
      <vt:lpstr>.VnTime</vt:lpstr>
      <vt:lpstr>Arial</vt:lpstr>
      <vt:lpstr>Calibri</vt:lpstr>
      <vt:lpstr>Calibri Light</vt:lpstr>
      <vt:lpstr>Cambria</vt:lpstr>
      <vt:lpstr>等线</vt:lpstr>
      <vt:lpstr>等线 Light</vt:lpstr>
      <vt:lpstr>Tahoma</vt:lpstr>
      <vt:lpstr>Times New Roman</vt:lpstr>
      <vt:lpstr>Trebuchet MS</vt:lpstr>
      <vt:lpstr>华康娃娃体W5(P)</vt:lpstr>
      <vt:lpstr>字魂59号-创粗黑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WIN7</dc:creator>
  <cp:lastModifiedBy>Admin</cp:lastModifiedBy>
  <cp:revision>115</cp:revision>
  <dcterms:created xsi:type="dcterms:W3CDTF">2017-08-18T03:02:00Z</dcterms:created>
  <dcterms:modified xsi:type="dcterms:W3CDTF">2022-12-02T06:11:34Z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1033-11.2.0.10382</vt:lpwstr>
  </property>
  <property fmtid="{D5CDD505-2E9C-101B-9397-08002B2CF9AE}" pid="3" name="ICV">
    <vt:lpwstr>1C60E017DD394D649719F71DE56A56E4</vt:lpwstr>
  </property>
</Properties>
</file>