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22"/>
  </p:notesMasterIdLst>
  <p:sldIdLst>
    <p:sldId id="311" r:id="rId2"/>
    <p:sldId id="409" r:id="rId3"/>
    <p:sldId id="410" r:id="rId4"/>
    <p:sldId id="411" r:id="rId5"/>
    <p:sldId id="280" r:id="rId6"/>
    <p:sldId id="878" r:id="rId7"/>
    <p:sldId id="807" r:id="rId8"/>
    <p:sldId id="322" r:id="rId9"/>
    <p:sldId id="283" r:id="rId10"/>
    <p:sldId id="808" r:id="rId11"/>
    <p:sldId id="528" r:id="rId12"/>
    <p:sldId id="862" r:id="rId13"/>
    <p:sldId id="863" r:id="rId14"/>
    <p:sldId id="874" r:id="rId15"/>
    <p:sldId id="867" r:id="rId16"/>
    <p:sldId id="875" r:id="rId17"/>
    <p:sldId id="864" r:id="rId18"/>
    <p:sldId id="868" r:id="rId19"/>
    <p:sldId id="335" r:id="rId20"/>
    <p:sldId id="33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0" d="100"/>
          <a:sy n="60" d="100"/>
        </p:scale>
        <p:origin x="-1680" y="-3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AB63BC-61CC-4AB9-AD1C-147496CA854C}" type="datetimeFigureOut">
              <a:rPr lang="en-US" smtClean="0"/>
              <a:t>12/12/2022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2F37A4-FD52-43C9-A22D-0CDA289223FE}" type="slidenum">
              <a:rPr lang="en-US" smtClean="0"/>
              <a:t>‹#›</a:t>
            </a:fld>
            <a:endParaRPr lang="en-US"/>
          </a:p>
        </p:txBody>
      </p:sp>
    </p:spTree>
    <p:extLst>
      <p:ext uri="{BB962C8B-B14F-4D97-AF65-F5344CB8AC3E}">
        <p14:creationId xmlns:p14="http://schemas.microsoft.com/office/powerpoint/2010/main" val="40649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687479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9031414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2427606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10187"/>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91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7825056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2106095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94" y="1778438"/>
            <a:ext cx="3655181"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90094"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839816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8591103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7078468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4765954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9518274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t="-2000" b="-2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79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solidFill>
                  <a:prstClr val="black">
                    <a:tint val="75000"/>
                  </a:prstClr>
                </a:solidFill>
              </a:rPr>
              <a:pPr/>
              <a:t>2022/12/12</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635679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635679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582111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9.wmf"/><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 Id="rId5" Type="http://schemas.openxmlformats.org/officeDocument/2006/relationships/image" Target="../media/image15.gif"/><Relationship Id="rId4" Type="http://schemas.openxmlformats.org/officeDocument/2006/relationships/image" Target="../media/image14.gif"/></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 Id="rId5" Type="http://schemas.openxmlformats.org/officeDocument/2006/relationships/image" Target="../media/image16.gif"/><Relationship Id="rId4" Type="http://schemas.openxmlformats.org/officeDocument/2006/relationships/image" Target="../media/image15.gif"/></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0.png"/><Relationship Id="rId5" Type="http://schemas.openxmlformats.org/officeDocument/2006/relationships/image" Target="../media/image19.gif"/><Relationship Id="rId4" Type="http://schemas.openxmlformats.org/officeDocument/2006/relationships/image" Target="../media/image18.wmf"/><Relationship Id="rId9" Type="http://schemas.openxmlformats.org/officeDocument/2006/relationships/image" Target="../media/image1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7" descr="rose19">
            <a:extLst>
              <a:ext uri="{FF2B5EF4-FFF2-40B4-BE49-F238E27FC236}">
                <a16:creationId xmlns="" xmlns:a16="http://schemas.microsoft.com/office/drawing/2014/main" id="{7894A892-29CD-4B58-A2BE-3F4F7228788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285383" y="2663048"/>
            <a:ext cx="1272208" cy="149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79210" y="176838"/>
            <a:ext cx="9423210" cy="1692771"/>
          </a:xfrm>
          <a:prstGeom prst="rect">
            <a:avLst/>
          </a:prstGeom>
        </p:spPr>
        <p:txBody>
          <a:bodyPr wrap="square">
            <a:spAutoFit/>
          </a:bodyPr>
          <a:lstStyle/>
          <a:p>
            <a:pPr lvl="0" algn="ctr">
              <a:defRPr/>
            </a:pPr>
            <a:r>
              <a:rPr lang="vi-VN" sz="6000" b="1" u="sng" dirty="0" smtClean="0">
                <a:solidFill>
                  <a:srgbClr val="7030A0"/>
                </a:solidFill>
                <a:effectLst>
                  <a:outerShdw blurRad="31750" dist="25400" dir="5400000" algn="tl" rotWithShape="0">
                    <a:srgbClr val="000000">
                      <a:alpha val="25000"/>
                    </a:srgbClr>
                  </a:outerShdw>
                </a:effectLst>
                <a:latin typeface="Times New Roman" pitchFamily="18" charset="0"/>
                <a:cs typeface="Times New Roman" pitchFamily="18" charset="0"/>
              </a:rPr>
              <a:t>Tập đọc</a:t>
            </a:r>
            <a:endParaRPr lang="vi-VN" sz="6000" b="1" dirty="0">
              <a:solidFill>
                <a:srgbClr val="7030A0"/>
              </a:solidFill>
              <a:effectLst>
                <a:outerShdw blurRad="31750" dist="25400" dir="5400000" algn="tl" rotWithShape="0">
                  <a:srgbClr val="000000">
                    <a:alpha val="25000"/>
                  </a:srgbClr>
                </a:outerShdw>
              </a:effectLst>
              <a:latin typeface="Times New Roman" pitchFamily="18" charset="0"/>
              <a:cs typeface="Times New Roman" pitchFamily="18" charset="0"/>
            </a:endParaRPr>
          </a:p>
          <a:p>
            <a:pPr lvl="0" algn="ctr"/>
            <a:r>
              <a:rPr lang="en-US" sz="4400" b="1" dirty="0" err="1" smtClean="0">
                <a:solidFill>
                  <a:srgbClr val="FF0000"/>
                </a:solidFill>
                <a:latin typeface="Times New Roman"/>
              </a:rPr>
              <a:t>Tiết</a:t>
            </a:r>
            <a:r>
              <a:rPr lang="en-US" sz="4400" b="1" dirty="0" smtClean="0">
                <a:solidFill>
                  <a:srgbClr val="FF0000"/>
                </a:solidFill>
                <a:latin typeface="Times New Roman"/>
              </a:rPr>
              <a:t> 29. </a:t>
            </a:r>
            <a:r>
              <a:rPr lang="vi-VN" sz="4400" b="1" dirty="0" smtClean="0">
                <a:solidFill>
                  <a:srgbClr val="FF0000"/>
                </a:solidFill>
                <a:latin typeface="Times New Roman"/>
              </a:rPr>
              <a:t>Buôn </a:t>
            </a:r>
            <a:r>
              <a:rPr lang="vi-VN" sz="4400" b="1" dirty="0">
                <a:solidFill>
                  <a:srgbClr val="FF0000"/>
                </a:solidFill>
                <a:latin typeface="Times New Roman"/>
              </a:rPr>
              <a:t>Chư Lênh đón cô giáo</a:t>
            </a:r>
          </a:p>
        </p:txBody>
      </p:sp>
    </p:spTree>
    <p:extLst>
      <p:ext uri="{BB962C8B-B14F-4D97-AF65-F5344CB8AC3E}">
        <p14:creationId xmlns:p14="http://schemas.microsoft.com/office/powerpoint/2010/main" val="2878478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304800" y="933450"/>
            <a:ext cx="8267700" cy="3657600"/>
          </a:xfrm>
          <a:prstGeom prst="cloudCallout">
            <a:avLst>
              <a:gd name="adj1" fmla="val -35669"/>
              <a:gd name="adj2" fmla="val 87289"/>
            </a:avLst>
          </a:prstGeom>
          <a:solidFill>
            <a:srgbClr val="FFFF00"/>
          </a:solidFill>
          <a:ln w="38100">
            <a:solidFill>
              <a:srgbClr val="FF0000"/>
            </a:solidFill>
            <a:round/>
            <a:headEnd/>
            <a:tailEnd/>
          </a:ln>
          <a:effectLst>
            <a:prstShdw prst="shdw13" dist="157090" dir="15357825">
              <a:srgbClr val="FF3300">
                <a:alpha val="50000"/>
              </a:srgbClr>
            </a:prstShdw>
          </a:effectLst>
        </p:spPr>
        <p:txBody>
          <a:bodyPr/>
          <a:lstStyle/>
          <a:p>
            <a:pPr lvl="0" algn="ctr"/>
            <a:r>
              <a:rPr kumimoji="0" lang="vi-VN" sz="5400" b="0" i="1" u="none" strike="noStrike" kern="1200" cap="none" spc="0" normalizeH="0" baseline="0" noProof="0" dirty="0">
                <a:ln>
                  <a:noFill/>
                </a:ln>
                <a:solidFill>
                  <a:srgbClr val="7030A0"/>
                </a:solidFill>
                <a:effectLst/>
                <a:uLnTx/>
                <a:uFillTx/>
                <a:latin typeface="OpenSans"/>
                <a:ea typeface="+mn-ea"/>
                <a:cs typeface="+mn-cs"/>
              </a:rPr>
              <a:t> </a:t>
            </a:r>
            <a:r>
              <a:rPr lang="en-US" sz="5400" b="1" dirty="0">
                <a:solidFill>
                  <a:srgbClr val="7030A0"/>
                </a:solidFill>
                <a:latin typeface="Times New Roman" pitchFamily="18" charset="0"/>
                <a:cs typeface="Times New Roman" pitchFamily="18" charset="0"/>
              </a:rPr>
              <a:t>1</a:t>
            </a:r>
            <a:r>
              <a:rPr kumimoji="0" lang="en-US" sz="5400" b="1" i="0" u="none" strike="noStrike" kern="1200" cap="none" spc="0" normalizeH="0" baseline="0" noProof="0" dirty="0">
                <a:ln>
                  <a:noFill/>
                </a:ln>
                <a:solidFill>
                  <a:srgbClr val="7030A0"/>
                </a:solidFill>
                <a:effectLst/>
                <a:uLnTx/>
                <a:uFillTx/>
                <a:latin typeface="Times New Roman" pitchFamily="18" charset="0"/>
                <a:ea typeface="+mn-ea"/>
                <a:cs typeface="Times New Roman" pitchFamily="18" charset="0"/>
              </a:rPr>
              <a:t>) </a:t>
            </a:r>
            <a:r>
              <a:rPr lang="vi-VN" sz="5400" b="1" dirty="0">
                <a:solidFill>
                  <a:srgbClr val="7030A0"/>
                </a:solidFill>
                <a:latin typeface="Times New Roman" panose="02020603050405020304" pitchFamily="18" charset="0"/>
                <a:cs typeface="Times New Roman" panose="02020603050405020304" pitchFamily="18" charset="0"/>
              </a:rPr>
              <a:t>Cô giáo Y Hoa đến buôn Chư Lênh làm gì?</a:t>
            </a:r>
            <a:br>
              <a:rPr lang="vi-VN" sz="5400" b="1" dirty="0">
                <a:solidFill>
                  <a:srgbClr val="7030A0"/>
                </a:solidFill>
                <a:latin typeface="Times New Roman" panose="02020603050405020304" pitchFamily="18" charset="0"/>
                <a:cs typeface="Times New Roman" panose="02020603050405020304" pitchFamily="18" charset="0"/>
              </a:rPr>
            </a:br>
            <a:r>
              <a:rPr lang="vi-VN" sz="5400" b="1" dirty="0">
                <a:solidFill>
                  <a:srgbClr val="7030A0"/>
                </a:solidFill>
                <a:latin typeface="Times New Roman" panose="02020603050405020304" pitchFamily="18" charset="0"/>
                <a:cs typeface="Times New Roman" panose="02020603050405020304" pitchFamily="18" charset="0"/>
              </a:rPr>
              <a:t/>
            </a:r>
            <a:br>
              <a:rPr lang="vi-VN" sz="5400" b="1" dirty="0">
                <a:solidFill>
                  <a:srgbClr val="7030A0"/>
                </a:solidFill>
                <a:latin typeface="Times New Roman" panose="02020603050405020304" pitchFamily="18" charset="0"/>
                <a:cs typeface="Times New Roman" panose="02020603050405020304" pitchFamily="18" charset="0"/>
              </a:rPr>
            </a:br>
            <a:endParaRPr kumimoji="0" lang="vi-VN" sz="54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 xmlns:a16="http://schemas.microsoft.com/office/drawing/2014/main" id="{2E2D4C29-408D-4FD1-AA79-0CA654CF74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3597" y="4720413"/>
            <a:ext cx="1440402" cy="1957118"/>
          </a:xfrm>
          <a:prstGeom prst="rect">
            <a:avLst/>
          </a:prstGeom>
        </p:spPr>
      </p:pic>
      <p:sp>
        <p:nvSpPr>
          <p:cNvPr id="11" name="Rectangular Callout 22">
            <a:extLst>
              <a:ext uri="{FF2B5EF4-FFF2-40B4-BE49-F238E27FC236}">
                <a16:creationId xmlns="" xmlns:a16="http://schemas.microsoft.com/office/drawing/2014/main" id="{E8469118-6AED-4AC0-8716-9B1578DB6BF8}"/>
              </a:ext>
            </a:extLst>
          </p:cNvPr>
          <p:cNvSpPr/>
          <p:nvPr/>
        </p:nvSpPr>
        <p:spPr>
          <a:xfrm>
            <a:off x="4038600" y="4791011"/>
            <a:ext cx="3654398" cy="591942"/>
          </a:xfrm>
          <a:prstGeom prst="wedgeRectCallout">
            <a:avLst>
              <a:gd name="adj1" fmla="val -47606"/>
              <a:gd name="adj2" fmla="val -143464"/>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Đọc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đoạn</a:t>
            </a:r>
            <a:r>
              <a:rPr lang="en-US" sz="3600" b="1" dirty="0">
                <a:solidFill>
                  <a:srgbClr val="FF0000"/>
                </a:solidFill>
                <a:latin typeface="Times New Roman" panose="02020603050405020304" pitchFamily="18" charset="0"/>
                <a:cs typeface="Times New Roman" panose="02020603050405020304" pitchFamily="18" charset="0"/>
              </a:rPr>
              <a:t> 1</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26944605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384313" y="940903"/>
            <a:ext cx="8574157" cy="3419061"/>
          </a:xfrm>
          <a:prstGeom prst="cloudCallout">
            <a:avLst>
              <a:gd name="adj1" fmla="val 36199"/>
              <a:gd name="adj2" fmla="val 61338"/>
            </a:avLst>
          </a:prstGeom>
          <a:solidFill>
            <a:srgbClr val="00B050"/>
          </a:solidFill>
          <a:ln w="76200">
            <a:solidFill>
              <a:srgbClr val="7030A0"/>
            </a:solidFill>
            <a:round/>
            <a:headEnd/>
            <a:tailEnd/>
          </a:ln>
          <a:effectLst>
            <a:prstShdw prst="shdw13" dist="157090" dir="15357825">
              <a:srgbClr val="FF3300">
                <a:alpha val="50000"/>
              </a:srgbClr>
            </a:prstShdw>
          </a:effectLst>
        </p:spPr>
        <p:txBody>
          <a:bodyPr/>
          <a:lstStyle/>
          <a:p>
            <a:pPr lvl="0" algn="ctr" defTabSz="685800">
              <a:spcBef>
                <a:spcPct val="50000"/>
              </a:spcBef>
              <a:defRPr/>
            </a:pPr>
            <a:r>
              <a:rPr lang="vi-VN" sz="4800" b="1" dirty="0">
                <a:solidFill>
                  <a:srgbClr val="FFFF00"/>
                </a:solidFill>
                <a:latin typeface="Times New Roman" panose="02020603050405020304" pitchFamily="18" charset="0"/>
                <a:cs typeface="Times New Roman" panose="02020603050405020304" pitchFamily="18" charset="0"/>
              </a:rPr>
              <a:t>1,Cô giáo Y Hoa đến buôn Chư Lênh để mở trường dạy học.</a:t>
            </a:r>
            <a:br>
              <a:rPr lang="vi-VN" sz="4800" b="1" dirty="0">
                <a:solidFill>
                  <a:srgbClr val="FFFF00"/>
                </a:solidFill>
                <a:latin typeface="Times New Roman" panose="02020603050405020304" pitchFamily="18" charset="0"/>
                <a:cs typeface="Times New Roman" panose="02020603050405020304" pitchFamily="18" charset="0"/>
              </a:rPr>
            </a:br>
            <a:r>
              <a:rPr lang="vi-VN" sz="4800" b="1" dirty="0">
                <a:solidFill>
                  <a:srgbClr val="FFFF00"/>
                </a:solidFill>
                <a:latin typeface="Times New Roman" panose="02020603050405020304" pitchFamily="18" charset="0"/>
                <a:cs typeface="Times New Roman" panose="02020603050405020304" pitchFamily="18" charset="0"/>
              </a:rPr>
              <a:t/>
            </a:r>
            <a:br>
              <a:rPr lang="vi-VN" sz="4800" b="1" dirty="0">
                <a:solidFill>
                  <a:srgbClr val="FFFF00"/>
                </a:solidFill>
                <a:latin typeface="Times New Roman" panose="02020603050405020304" pitchFamily="18" charset="0"/>
                <a:cs typeface="Times New Roman" panose="02020603050405020304" pitchFamily="18" charset="0"/>
              </a:rPr>
            </a:br>
            <a:endParaRPr kumimoji="0" lang="en-US" altLang="en-US" sz="48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6974" y="4876800"/>
            <a:ext cx="3147623" cy="189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Buon-Chu-Lenh-don-cogiao.jpg">
            <a:extLst>
              <a:ext uri="{FF2B5EF4-FFF2-40B4-BE49-F238E27FC236}">
                <a16:creationId xmlns="" xmlns:a16="http://schemas.microsoft.com/office/drawing/2014/main" id="{B77C0192-3B01-42A4-8D55-401F41A74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783" y="4235681"/>
            <a:ext cx="1747705" cy="1250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61281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amond(in)">
                                      <p:cBhvr>
                                        <p:cTn id="14" dur="25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0" fill="hold" nodeType="clickEffect">
                                  <p:stCondLst>
                                    <p:cond delay="0"/>
                                  </p:stCondLst>
                                  <p:childTnLst>
                                    <p:anim calcmode="lin" valueType="num">
                                      <p:cBhvr>
                                        <p:cTn id="18" dur="250"/>
                                        <p:tgtEl>
                                          <p:spTgt spid="9"/>
                                        </p:tgtEl>
                                        <p:attrNameLst>
                                          <p:attrName>ppt_w</p:attrName>
                                        </p:attrNameLst>
                                      </p:cBhvr>
                                      <p:tavLst>
                                        <p:tav tm="0">
                                          <p:val>
                                            <p:strVal val="ppt_w"/>
                                          </p:val>
                                        </p:tav>
                                        <p:tav tm="100000">
                                          <p:val>
                                            <p:fltVal val="0"/>
                                          </p:val>
                                        </p:tav>
                                      </p:tavLst>
                                    </p:anim>
                                    <p:anim calcmode="lin" valueType="num">
                                      <p:cBhvr>
                                        <p:cTn id="19" dur="250"/>
                                        <p:tgtEl>
                                          <p:spTgt spid="9"/>
                                        </p:tgtEl>
                                        <p:attrNameLst>
                                          <p:attrName>ppt_h</p:attrName>
                                        </p:attrNameLst>
                                      </p:cBhvr>
                                      <p:tavLst>
                                        <p:tav tm="0">
                                          <p:val>
                                            <p:strVal val="ppt_h"/>
                                          </p:val>
                                        </p:tav>
                                        <p:tav tm="100000">
                                          <p:val>
                                            <p:fltVal val="0"/>
                                          </p:val>
                                        </p:tav>
                                      </p:tavLst>
                                    </p:anim>
                                    <p:animEffect transition="out" filter="fade">
                                      <p:cBhvr>
                                        <p:cTn id="20" dur="250"/>
                                        <p:tgtEl>
                                          <p:spTgt spid="9"/>
                                        </p:tgtEl>
                                      </p:cBhvr>
                                    </p:animEffect>
                                    <p:set>
                                      <p:cBhvr>
                                        <p:cTn id="21" dur="1" fill="hold">
                                          <p:stCondLst>
                                            <p:cond delay="24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140960" y="435094"/>
            <a:ext cx="8580160" cy="4169944"/>
          </a:xfrm>
          <a:prstGeom prst="cloudCallout">
            <a:avLst>
              <a:gd name="adj1" fmla="val 38411"/>
              <a:gd name="adj2" fmla="val 53523"/>
            </a:avLst>
          </a:prstGeom>
          <a:solidFill>
            <a:srgbClr val="00B0F0"/>
          </a:solidFill>
          <a:ln w="76200">
            <a:solidFill>
              <a:srgbClr val="7030A0"/>
            </a:solidFill>
            <a:round/>
            <a:headEnd/>
            <a:tailEnd/>
          </a:ln>
          <a:effectLst>
            <a:prstShdw prst="shdw13" dist="157090" dir="15357825">
              <a:srgbClr val="FF3300">
                <a:alpha val="50000"/>
              </a:srgbClr>
            </a:prstShdw>
          </a:effectLst>
        </p:spPr>
        <p:txBody>
          <a:bodyPr/>
          <a:lstStyle/>
          <a:p>
            <a:pPr lvl="0" algn="ctr" defTabSz="685800">
              <a:spcBef>
                <a:spcPct val="50000"/>
              </a:spcBef>
              <a:defRPr/>
            </a:pPr>
            <a:r>
              <a:rPr kumimoji="0" lang="en-US" altLang="en-US" sz="4400" b="1" i="0" u="none" strike="noStrike" kern="1200" cap="none" spc="0" normalizeH="0" baseline="0" noProof="0" dirty="0">
                <a:ln>
                  <a:noFill/>
                </a:ln>
                <a:solidFill>
                  <a:srgbClr val="FFFF00"/>
                </a:solidFill>
                <a:effectLst/>
                <a:uLnTx/>
                <a:uFillTx/>
                <a:latin typeface="Times New Roman" pitchFamily="18" charset="0"/>
                <a:ea typeface="+mn-ea"/>
                <a:cs typeface="Arial" charset="0"/>
              </a:rPr>
              <a:t> </a:t>
            </a:r>
            <a:r>
              <a:rPr kumimoji="0" lang="en-US" altLang="en-US" sz="44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2</a:t>
            </a:r>
            <a:r>
              <a:rPr lang="vi-VN" sz="4400" b="1" dirty="0">
                <a:solidFill>
                  <a:srgbClr val="FFFF00"/>
                </a:solidFill>
                <a:latin typeface="Times New Roman" panose="02020603050405020304" pitchFamily="18" charset="0"/>
                <a:cs typeface="Times New Roman" panose="02020603050405020304" pitchFamily="18" charset="0"/>
              </a:rPr>
              <a:t>) Người dân Chư Lênh đón tiếp cô giáo trang trọng và thân tình như thế nào?</a:t>
            </a:r>
            <a:br>
              <a:rPr lang="vi-VN" sz="4400" b="1" dirty="0">
                <a:solidFill>
                  <a:srgbClr val="FFFF00"/>
                </a:solidFill>
                <a:latin typeface="Times New Roman" panose="02020603050405020304" pitchFamily="18" charset="0"/>
                <a:cs typeface="Times New Roman" panose="02020603050405020304" pitchFamily="18" charset="0"/>
              </a:rPr>
            </a:br>
            <a:r>
              <a:rPr lang="vi-VN" sz="4400" b="1" dirty="0">
                <a:solidFill>
                  <a:srgbClr val="FFFF00"/>
                </a:solidFill>
                <a:latin typeface="Times New Roman" panose="02020603050405020304" pitchFamily="18" charset="0"/>
                <a:cs typeface="Times New Roman" panose="02020603050405020304" pitchFamily="18" charset="0"/>
              </a:rPr>
              <a:t/>
            </a:r>
            <a:br>
              <a:rPr lang="vi-VN" sz="4400" b="1" dirty="0">
                <a:solidFill>
                  <a:srgbClr val="FFFF00"/>
                </a:solidFill>
                <a:latin typeface="Times New Roman" panose="02020603050405020304" pitchFamily="18" charset="0"/>
                <a:cs typeface="Times New Roman" panose="02020603050405020304" pitchFamily="18" charset="0"/>
              </a:rPr>
            </a:br>
            <a:endParaRPr kumimoji="0" lang="en-US" altLang="en-US" sz="44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pic>
        <p:nvPicPr>
          <p:cNvPr id="52227"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83071" y="190021"/>
            <a:ext cx="753666" cy="1028700"/>
          </a:xfrm>
          <a:prstGeom prst="rect">
            <a:avLst/>
          </a:prstGeom>
          <a:solidFill>
            <a:srgbClr val="00B050"/>
          </a:solidFill>
          <a:ln>
            <a:noFill/>
          </a:ln>
        </p:spPr>
      </p:pic>
      <p:pic>
        <p:nvPicPr>
          <p:cNvPr id="52228" name="Picture 37" descr="blumen-pflanzen10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842" y="5486400"/>
            <a:ext cx="158472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6974" y="4876800"/>
            <a:ext cx="3147623" cy="189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7" descr="rose19">
            <a:extLst>
              <a:ext uri="{FF2B5EF4-FFF2-40B4-BE49-F238E27FC236}">
                <a16:creationId xmlns="" xmlns:a16="http://schemas.microsoft.com/office/drawing/2014/main" id="{2C4F6878-EB28-4E1B-A75C-6CA4753FC7EF}"/>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709532" y="4479236"/>
            <a:ext cx="1747705" cy="2198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32557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309163C-5A82-4F3F-BF8B-562E5C8DD30D}"/>
              </a:ext>
            </a:extLst>
          </p:cNvPr>
          <p:cNvSpPr>
            <a:spLocks noChangeArrowheads="1"/>
          </p:cNvSpPr>
          <p:nvPr/>
        </p:nvSpPr>
        <p:spPr bwMode="auto">
          <a:xfrm>
            <a:off x="134716" y="117693"/>
            <a:ext cx="8829261" cy="6740307"/>
          </a:xfrm>
          <a:prstGeom prst="rect">
            <a:avLst/>
          </a:prstGeom>
          <a:solidFill>
            <a:srgbClr val="002060"/>
          </a:solidFill>
          <a:ln w="76200">
            <a:solidFill>
              <a:srgbClr val="FF0000"/>
            </a:solidFill>
            <a:miter lim="800000"/>
            <a:headEnd/>
            <a:tailEnd/>
          </a:ln>
        </p:spPr>
        <p:txBody>
          <a:bodyPr wrap="square">
            <a:spAutoFit/>
          </a:bodyPr>
          <a:lstStyle/>
          <a:p>
            <a:pPr algn="just"/>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lang="vi-VN" sz="3600" b="1" dirty="0">
                <a:solidFill>
                  <a:srgbClr val="FFFF00"/>
                </a:solidFill>
                <a:latin typeface="Times New Roman" panose="02020603050405020304" pitchFamily="18" charset="0"/>
                <a:cs typeface="Times New Roman" panose="02020603050405020304" pitchFamily="18" charset="0"/>
              </a:rPr>
              <a:t>2, Người dân Chư Lênh đón tiếp cô giáo vô cùng trang trọng và thân tình:</a:t>
            </a:r>
          </a:p>
          <a:p>
            <a:pPr algn="just"/>
            <a:r>
              <a:rPr lang="vi-VN" sz="3600" b="1" dirty="0">
                <a:solidFill>
                  <a:srgbClr val="FFFF00"/>
                </a:solidFill>
                <a:latin typeface="Times New Roman" panose="02020603050405020304" pitchFamily="18" charset="0"/>
                <a:cs typeface="Times New Roman" panose="02020603050405020304" pitchFamily="18" charset="0"/>
              </a:rPr>
              <a:t>- Mọi người tới tham dự rất đông, </a:t>
            </a:r>
            <a:r>
              <a:rPr lang="en-US" sz="3600" b="1" dirty="0" err="1">
                <a:solidFill>
                  <a:srgbClr val="FFFF00"/>
                </a:solidFill>
                <a:latin typeface="Times New Roman" panose="02020603050405020304" pitchFamily="18" charset="0"/>
                <a:cs typeface="Times New Roman" panose="02020603050405020304" pitchFamily="18" charset="0"/>
              </a:rPr>
              <a:t>họ</a:t>
            </a:r>
            <a:r>
              <a:rPr lang="en-US" sz="3600" b="1" dirty="0">
                <a:solidFill>
                  <a:srgbClr val="FFFF00"/>
                </a:solidFill>
                <a:latin typeface="Times New Roman" panose="02020603050405020304" pitchFamily="18" charset="0"/>
                <a:cs typeface="Times New Roman" panose="02020603050405020304" pitchFamily="18" charset="0"/>
              </a:rPr>
              <a:t> </a:t>
            </a:r>
            <a:r>
              <a:rPr lang="vi-VN" sz="3600" b="1" dirty="0">
                <a:solidFill>
                  <a:srgbClr val="FFFF00"/>
                </a:solidFill>
                <a:latin typeface="Times New Roman" panose="02020603050405020304" pitchFamily="18" charset="0"/>
                <a:cs typeface="Times New Roman" panose="02020603050405020304" pitchFamily="18" charset="0"/>
              </a:rPr>
              <a:t>mặc quần áo đẹp như đi hội và tề tựu ở nhà sàn khiến căn nhà chật ních.</a:t>
            </a:r>
          </a:p>
          <a:p>
            <a:pPr algn="just"/>
            <a:r>
              <a:rPr lang="vi-VN" sz="3600" b="1" dirty="0">
                <a:solidFill>
                  <a:srgbClr val="FFFF00"/>
                </a:solidFill>
                <a:latin typeface="Times New Roman" panose="02020603050405020304" pitchFamily="18" charset="0"/>
                <a:cs typeface="Times New Roman" panose="02020603050405020304" pitchFamily="18" charset="0"/>
              </a:rPr>
              <a:t>- Họ trải đường  cho cô giáo suốt từ đầu cầu thang tới cửa bếp giữa sàn bằng những tấm lông thú mịn như nhung.</a:t>
            </a:r>
          </a:p>
          <a:p>
            <a:pPr algn="just"/>
            <a:r>
              <a:rPr lang="vi-VN" sz="3600" b="1" dirty="0">
                <a:solidFill>
                  <a:srgbClr val="FFFF00"/>
                </a:solidFill>
                <a:latin typeface="Times New Roman" panose="02020603050405020304" pitchFamily="18" charset="0"/>
                <a:cs typeface="Times New Roman" panose="02020603050405020304" pitchFamily="18" charset="0"/>
              </a:rPr>
              <a:t>- Già làng đứng đón khách ở giữa sàn nhà, trao cho cô giáo một con dao để cô chém một nhát vào cây cột, thực hiện nghi lễ để trở thành người trong buôn.</a:t>
            </a:r>
          </a:p>
        </p:txBody>
      </p:sp>
    </p:spTree>
    <p:extLst>
      <p:ext uri="{BB962C8B-B14F-4D97-AF65-F5344CB8AC3E}">
        <p14:creationId xmlns:p14="http://schemas.microsoft.com/office/powerpoint/2010/main" val="35095227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Photo (2)">
            <a:extLst>
              <a:ext uri="{FF2B5EF4-FFF2-40B4-BE49-F238E27FC236}">
                <a16:creationId xmlns="" xmlns:a16="http://schemas.microsoft.com/office/drawing/2014/main" id="{207E00E9-CD9B-4B78-ACB7-310D1F4D3AC0}"/>
              </a:ext>
            </a:extLst>
          </p:cNvPr>
          <p:cNvPicPr>
            <a:picLocks noChangeAspect="1" noChangeArrowheads="1"/>
          </p:cNvPicPr>
          <p:nvPr/>
        </p:nvPicPr>
        <p:blipFill>
          <a:blip r:embed="rId2"/>
          <a:srcRect/>
          <a:stretch>
            <a:fillRect/>
          </a:stretch>
        </p:blipFill>
        <p:spPr bwMode="auto">
          <a:xfrm>
            <a:off x="76200" y="0"/>
            <a:ext cx="8915400" cy="67360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53384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309163C-5A82-4F3F-BF8B-562E5C8DD30D}"/>
              </a:ext>
            </a:extLst>
          </p:cNvPr>
          <p:cNvSpPr>
            <a:spLocks noChangeArrowheads="1"/>
          </p:cNvSpPr>
          <p:nvPr/>
        </p:nvSpPr>
        <p:spPr bwMode="auto">
          <a:xfrm>
            <a:off x="134716" y="117693"/>
            <a:ext cx="8829261" cy="6740307"/>
          </a:xfrm>
          <a:prstGeom prst="rect">
            <a:avLst/>
          </a:prstGeom>
          <a:solidFill>
            <a:srgbClr val="00B050"/>
          </a:solidFill>
          <a:ln w="76200">
            <a:solidFill>
              <a:srgbClr val="7030A0"/>
            </a:solidFill>
            <a:miter lim="800000"/>
            <a:headEnd/>
            <a:tailEnd/>
          </a:ln>
        </p:spPr>
        <p:txBody>
          <a:bodyPr wrap="square">
            <a:spAutoFit/>
          </a:bodyPr>
          <a:lstStyle/>
          <a:p>
            <a:pPr algn="just"/>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4800" b="1"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3</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Những</a:t>
            </a:r>
            <a:r>
              <a:rPr lang="en-US" sz="4800" b="1" dirty="0">
                <a:solidFill>
                  <a:srgbClr val="FFFF00"/>
                </a:solidFill>
                <a:latin typeface="Times New Roman" panose="02020603050405020304" pitchFamily="18" charset="0"/>
                <a:cs typeface="Times New Roman" panose="02020603050405020304" pitchFamily="18" charset="0"/>
              </a:rPr>
              <a:t> chi </a:t>
            </a:r>
            <a:r>
              <a:rPr lang="en-US" sz="4800" b="1" dirty="0" err="1">
                <a:solidFill>
                  <a:srgbClr val="FFFF00"/>
                </a:solidFill>
                <a:latin typeface="Times New Roman" panose="02020603050405020304" pitchFamily="18" charset="0"/>
                <a:cs typeface="Times New Roman" panose="02020603050405020304" pitchFamily="18" charset="0"/>
              </a:rPr>
              <a:t>tiết</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nào</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cho</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thấy</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dân</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làng</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rất</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háo</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hức</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chờ</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đợi</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và</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yêu</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quý</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chữ</a:t>
            </a:r>
            <a:r>
              <a:rPr lang="en-US" sz="4800" b="1" dirty="0">
                <a:solidFill>
                  <a:srgbClr val="FFFF00"/>
                </a:solidFill>
                <a:latin typeface="Times New Roman" panose="02020603050405020304" pitchFamily="18" charset="0"/>
                <a:cs typeface="Times New Roman" panose="02020603050405020304" pitchFamily="18" charset="0"/>
              </a:rPr>
              <a:t>”?</a:t>
            </a:r>
          </a:p>
          <a:p>
            <a:pPr algn="just"/>
            <a:r>
              <a:rPr lang="en-US" sz="4800" b="1" dirty="0">
                <a:solidFill>
                  <a:srgbClr val="FFFF00"/>
                </a:solidFill>
                <a:latin typeface="Times New Roman" panose="02020603050405020304" pitchFamily="18" charset="0"/>
                <a:cs typeface="Times New Roman" panose="02020603050405020304" pitchFamily="18" charset="0"/>
              </a:rPr>
              <a:t>a. </a:t>
            </a:r>
            <a:r>
              <a:rPr lang="en-US" sz="4800" b="1" dirty="0" err="1">
                <a:solidFill>
                  <a:srgbClr val="FFFF00"/>
                </a:solidFill>
                <a:latin typeface="Times New Roman" panose="02020603050405020304" pitchFamily="18" charset="0"/>
                <a:cs typeface="Times New Roman" panose="02020603050405020304" pitchFamily="18" charset="0"/>
              </a:rPr>
              <a:t>Đề</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nghị</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cô</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giáo</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cho</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xem</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cái</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chữ</a:t>
            </a:r>
            <a:r>
              <a:rPr lang="en-US" sz="4800" b="1" dirty="0">
                <a:solidFill>
                  <a:srgbClr val="FFFF00"/>
                </a:solidFill>
                <a:latin typeface="Times New Roman" panose="02020603050405020304" pitchFamily="18" charset="0"/>
                <a:cs typeface="Times New Roman" panose="02020603050405020304" pitchFamily="18" charset="0"/>
              </a:rPr>
              <a:t>.</a:t>
            </a:r>
          </a:p>
          <a:p>
            <a:pPr algn="just"/>
            <a:r>
              <a:rPr lang="en-US" sz="4800" b="1" dirty="0">
                <a:solidFill>
                  <a:srgbClr val="FFFF00"/>
                </a:solidFill>
                <a:latin typeface="Times New Roman" panose="02020603050405020304" pitchFamily="18" charset="0"/>
                <a:cs typeface="Times New Roman" panose="02020603050405020304" pitchFamily="18" charset="0"/>
              </a:rPr>
              <a:t>b) </a:t>
            </a:r>
            <a:r>
              <a:rPr lang="en-US" sz="4800" b="1" dirty="0" err="1">
                <a:solidFill>
                  <a:srgbClr val="FFFF00"/>
                </a:solidFill>
                <a:latin typeface="Times New Roman" panose="02020603050405020304" pitchFamily="18" charset="0"/>
                <a:cs typeface="Times New Roman" panose="02020603050405020304" pitchFamily="18" charset="0"/>
              </a:rPr>
              <a:t>Im</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phăng</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phắc</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khi</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xem</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cô</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giáo</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viết</a:t>
            </a:r>
            <a:r>
              <a:rPr lang="en-US" sz="4800" b="1" dirty="0">
                <a:solidFill>
                  <a:srgbClr val="FFFF00"/>
                </a:solidFill>
                <a:latin typeface="Times New Roman" panose="02020603050405020304" pitchFamily="18" charset="0"/>
                <a:cs typeface="Times New Roman" panose="02020603050405020304" pitchFamily="18" charset="0"/>
              </a:rPr>
              <a:t>.</a:t>
            </a:r>
          </a:p>
          <a:p>
            <a:pPr algn="just"/>
            <a:r>
              <a:rPr lang="en-US" sz="4800" b="1" dirty="0">
                <a:solidFill>
                  <a:srgbClr val="FFFF00"/>
                </a:solidFill>
                <a:latin typeface="Times New Roman" panose="02020603050405020304" pitchFamily="18" charset="0"/>
                <a:cs typeface="Times New Roman" panose="02020603050405020304" pitchFamily="18" charset="0"/>
              </a:rPr>
              <a:t>c)   </a:t>
            </a:r>
            <a:r>
              <a:rPr lang="en-US" sz="4800" b="1" dirty="0" err="1">
                <a:solidFill>
                  <a:srgbClr val="FFFF00"/>
                </a:solidFill>
                <a:latin typeface="Times New Roman" panose="02020603050405020304" pitchFamily="18" charset="0"/>
                <a:cs typeface="Times New Roman" panose="02020603050405020304" pitchFamily="18" charset="0"/>
              </a:rPr>
              <a:t>Reo</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hò</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khi</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cô</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giáo</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viết</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xong</a:t>
            </a:r>
            <a:r>
              <a:rPr lang="en-US" sz="4800" b="1" dirty="0">
                <a:solidFill>
                  <a:srgbClr val="FFFF00"/>
                </a:solidFill>
                <a:latin typeface="Times New Roman" panose="02020603050405020304" pitchFamily="18" charset="0"/>
                <a:cs typeface="Times New Roman" panose="02020603050405020304" pitchFamily="18" charset="0"/>
              </a:rPr>
              <a:t>.</a:t>
            </a:r>
          </a:p>
          <a:p>
            <a:pPr algn="just"/>
            <a:r>
              <a:rPr lang="en-US" sz="4800" b="1" dirty="0">
                <a:solidFill>
                  <a:srgbClr val="FFFF00"/>
                </a:solidFill>
                <a:latin typeface="Times New Roman" panose="02020603050405020304" pitchFamily="18" charset="0"/>
                <a:cs typeface="Times New Roman" panose="02020603050405020304" pitchFamily="18" charset="0"/>
              </a:rPr>
              <a:t>d)  </a:t>
            </a:r>
            <a:r>
              <a:rPr lang="en-US" sz="4800" b="1" dirty="0" err="1">
                <a:solidFill>
                  <a:srgbClr val="FFFF00"/>
                </a:solidFill>
                <a:latin typeface="Times New Roman" panose="02020603050405020304" pitchFamily="18" charset="0"/>
                <a:cs typeface="Times New Roman" panose="02020603050405020304" pitchFamily="18" charset="0"/>
              </a:rPr>
              <a:t>Cả</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ba</a:t>
            </a:r>
            <a:r>
              <a:rPr lang="en-US" sz="4800" b="1" dirty="0">
                <a:solidFill>
                  <a:srgbClr val="FFFF00"/>
                </a:solidFill>
                <a:latin typeface="Times New Roman" panose="02020603050405020304" pitchFamily="18" charset="0"/>
                <a:cs typeface="Times New Roman" panose="02020603050405020304" pitchFamily="18" charset="0"/>
              </a:rPr>
              <a:t> chi </a:t>
            </a:r>
            <a:r>
              <a:rPr lang="en-US" sz="4800" b="1" dirty="0" err="1">
                <a:solidFill>
                  <a:srgbClr val="FFFF00"/>
                </a:solidFill>
                <a:latin typeface="Times New Roman" panose="02020603050405020304" pitchFamily="18" charset="0"/>
                <a:cs typeface="Times New Roman" panose="02020603050405020304" pitchFamily="18" charset="0"/>
              </a:rPr>
              <a:t>tiết</a:t>
            </a:r>
            <a:r>
              <a:rPr lang="en-US" sz="4800" b="1" dirty="0">
                <a:solidFill>
                  <a:srgbClr val="FFFF00"/>
                </a:solidFill>
                <a:latin typeface="Times New Roman" panose="02020603050405020304" pitchFamily="18" charset="0"/>
                <a:cs typeface="Times New Roman" panose="02020603050405020304" pitchFamily="18" charset="0"/>
              </a:rPr>
              <a:t> </a:t>
            </a:r>
            <a:r>
              <a:rPr lang="en-US" sz="4800" b="1" dirty="0" err="1">
                <a:solidFill>
                  <a:srgbClr val="FFFF00"/>
                </a:solidFill>
                <a:latin typeface="Times New Roman" panose="02020603050405020304" pitchFamily="18" charset="0"/>
                <a:cs typeface="Times New Roman" panose="02020603050405020304" pitchFamily="18" charset="0"/>
              </a:rPr>
              <a:t>trên</a:t>
            </a:r>
            <a:r>
              <a:rPr lang="en-US" sz="4800" b="1" dirty="0">
                <a:solidFill>
                  <a:srgbClr val="FFFF00"/>
                </a:solidFill>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 xmlns:a16="http://schemas.microsoft.com/office/drawing/2014/main" id="{88B6FAE2-E1D7-42F2-92EF-9C504EB8B7F4}"/>
              </a:ext>
            </a:extLst>
          </p:cNvPr>
          <p:cNvSpPr txBox="1"/>
          <p:nvPr/>
        </p:nvSpPr>
        <p:spPr>
          <a:xfrm>
            <a:off x="180023" y="6011012"/>
            <a:ext cx="6517875" cy="830997"/>
          </a:xfrm>
          <a:prstGeom prst="rect">
            <a:avLst/>
          </a:prstGeom>
          <a:solidFill>
            <a:srgbClr val="FFFF00"/>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  </a:t>
            </a: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Cả</a:t>
            </a:r>
            <a:r>
              <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ba</a:t>
            </a:r>
            <a:r>
              <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chi </a:t>
            </a: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tiết</a:t>
            </a:r>
            <a:r>
              <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trên</a:t>
            </a:r>
            <a:r>
              <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p:txBody>
      </p:sp>
      <p:sp>
        <p:nvSpPr>
          <p:cNvPr id="3" name="Star: 12 Points 2">
            <a:extLst>
              <a:ext uri="{FF2B5EF4-FFF2-40B4-BE49-F238E27FC236}">
                <a16:creationId xmlns="" xmlns:a16="http://schemas.microsoft.com/office/drawing/2014/main" id="{1DC8E876-042C-4D18-8B16-FE93672A2CF8}"/>
              </a:ext>
            </a:extLst>
          </p:cNvPr>
          <p:cNvSpPr/>
          <p:nvPr/>
        </p:nvSpPr>
        <p:spPr>
          <a:xfrm>
            <a:off x="45313" y="6097368"/>
            <a:ext cx="927653" cy="768626"/>
          </a:xfrm>
          <a:prstGeom prst="star12">
            <a:avLst>
              <a:gd name="adj" fmla="val 3950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a:p>
            <a:pPr algn="ctr"/>
            <a:r>
              <a:rPr lang="en-US" sz="4400" b="1" dirty="0">
                <a:solidFill>
                  <a:srgbClr val="FF0000"/>
                </a:solidFill>
                <a:latin typeface="Times New Roman" panose="02020603050405020304" pitchFamily="18" charset="0"/>
                <a:cs typeface="Times New Roman" panose="02020603050405020304" pitchFamily="18" charset="0"/>
              </a:rPr>
              <a:t>d</a:t>
            </a:r>
            <a:r>
              <a:rPr lang="en-US" sz="3200" dirty="0"/>
              <a:t>, </a:t>
            </a:r>
          </a:p>
        </p:txBody>
      </p:sp>
    </p:spTree>
    <p:extLst>
      <p:ext uri="{BB962C8B-B14F-4D97-AF65-F5344CB8AC3E}">
        <p14:creationId xmlns:p14="http://schemas.microsoft.com/office/powerpoint/2010/main" val="36588900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hoto">
            <a:extLst>
              <a:ext uri="{FF2B5EF4-FFF2-40B4-BE49-F238E27FC236}">
                <a16:creationId xmlns="" xmlns:a16="http://schemas.microsoft.com/office/drawing/2014/main" id="{CEA6D022-6B99-4FE7-9ED9-1D0AA1A4E2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833" t="2702" r="12500"/>
          <a:stretch>
            <a:fillRect/>
          </a:stretch>
        </p:blipFill>
        <p:spPr bwMode="auto">
          <a:xfrm>
            <a:off x="0" y="1"/>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64523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185754" y="490330"/>
            <a:ext cx="8874650" cy="3807539"/>
          </a:xfrm>
          <a:prstGeom prst="cloudCallout">
            <a:avLst>
              <a:gd name="adj1" fmla="val -35669"/>
              <a:gd name="adj2" fmla="val 87289"/>
            </a:avLst>
          </a:prstGeom>
          <a:solidFill>
            <a:srgbClr val="FFFF00"/>
          </a:solidFill>
          <a:ln w="38100">
            <a:solidFill>
              <a:srgbClr val="FF0000"/>
            </a:solidFill>
            <a:round/>
            <a:headEnd/>
            <a:tailEnd/>
          </a:ln>
          <a:effectLst>
            <a:prstShdw prst="shdw13" dist="157090" dir="15357825">
              <a:srgbClr val="FF3300">
                <a:alpha val="50000"/>
              </a:srgbClr>
            </a:prstShdw>
          </a:effectLst>
        </p:spPr>
        <p:txBody>
          <a:bodyPr/>
          <a:lstStyle/>
          <a:p>
            <a:pPr lvl="0" algn="ctr"/>
            <a:r>
              <a:rPr kumimoji="0" lang="vi-VN" sz="5400" b="0" i="1" u="none" strike="noStrike" kern="1200" cap="none" spc="0" normalizeH="0" baseline="0" noProof="0" dirty="0">
                <a:ln>
                  <a:noFill/>
                </a:ln>
                <a:solidFill>
                  <a:srgbClr val="7030A0"/>
                </a:solidFill>
                <a:effectLst/>
                <a:uLnTx/>
                <a:uFillTx/>
                <a:latin typeface="OpenSans"/>
                <a:ea typeface="+mn-ea"/>
                <a:cs typeface="+mn-cs"/>
              </a:rPr>
              <a:t> </a:t>
            </a:r>
            <a:r>
              <a:rPr lang="en-US" sz="3600" b="1" dirty="0">
                <a:solidFill>
                  <a:srgbClr val="7030A0"/>
                </a:solidFill>
                <a:latin typeface="Times New Roman" pitchFamily="18" charset="0"/>
                <a:cs typeface="Times New Roman" pitchFamily="18" charset="0"/>
              </a:rPr>
              <a:t>4</a:t>
            </a:r>
            <a:r>
              <a:rPr kumimoji="0" lang="en-US" sz="3600" b="1" i="0" u="none" strike="noStrike" kern="1200" cap="none" spc="0" normalizeH="0" baseline="0" noProof="0" dirty="0">
                <a:ln>
                  <a:noFill/>
                </a:ln>
                <a:solidFill>
                  <a:srgbClr val="7030A0"/>
                </a:solidFill>
                <a:effectLst/>
                <a:uLnTx/>
                <a:uFillTx/>
                <a:latin typeface="Times New Roman" pitchFamily="18" charset="0"/>
                <a:cs typeface="Times New Roman" pitchFamily="18" charset="0"/>
              </a:rPr>
              <a:t>) </a:t>
            </a:r>
            <a:r>
              <a:rPr lang="vi-VN" sz="3600" b="1" dirty="0">
                <a:solidFill>
                  <a:srgbClr val="7030A0"/>
                </a:solidFill>
                <a:latin typeface="Times New Roman" panose="02020603050405020304" pitchFamily="18" charset="0"/>
                <a:cs typeface="Times New Roman" panose="02020603050405020304" pitchFamily="18" charset="0"/>
              </a:rPr>
              <a:t>Tình cảm của người Tây Nguyên với cô giáo, với cái chữ nói lên </a:t>
            </a:r>
            <a:r>
              <a:rPr lang="en-US" sz="3600" b="1" dirty="0" err="1">
                <a:solidFill>
                  <a:srgbClr val="7030A0"/>
                </a:solidFill>
                <a:latin typeface="Times New Roman" panose="02020603050405020304" pitchFamily="18" charset="0"/>
                <a:cs typeface="Times New Roman" panose="02020603050405020304" pitchFamily="18" charset="0"/>
              </a:rPr>
              <a:t>nguyện</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vọng</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gì</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của</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đồng</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bào</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Tây</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Nguyên</a:t>
            </a:r>
            <a:r>
              <a:rPr lang="vi-VN" sz="3600" b="1" dirty="0">
                <a:solidFill>
                  <a:srgbClr val="7030A0"/>
                </a:solidFill>
                <a:latin typeface="Times New Roman" panose="02020603050405020304" pitchFamily="18" charset="0"/>
                <a:cs typeface="Times New Roman" panose="02020603050405020304" pitchFamily="18" charset="0"/>
              </a:rPr>
              <a:t>?</a:t>
            </a:r>
            <a:br>
              <a:rPr lang="vi-VN" sz="3600" b="1" dirty="0">
                <a:solidFill>
                  <a:srgbClr val="7030A0"/>
                </a:solidFill>
                <a:latin typeface="Times New Roman" panose="02020603050405020304" pitchFamily="18" charset="0"/>
                <a:cs typeface="Times New Roman" panose="02020603050405020304" pitchFamily="18" charset="0"/>
              </a:rPr>
            </a:br>
            <a:r>
              <a:rPr lang="vi-VN" sz="4000" dirty="0"/>
              <a:t/>
            </a:r>
            <a:br>
              <a:rPr lang="vi-VN" sz="4000" dirty="0"/>
            </a:br>
            <a:endParaRPr kumimoji="0" lang="vi-VN" sz="4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 xmlns:a16="http://schemas.microsoft.com/office/drawing/2014/main" id="{2E2D4C29-408D-4FD1-AA79-0CA654CF74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3597" y="4720413"/>
            <a:ext cx="1440402" cy="1957118"/>
          </a:xfrm>
          <a:prstGeom prst="rect">
            <a:avLst/>
          </a:prstGeom>
        </p:spPr>
      </p:pic>
      <p:sp>
        <p:nvSpPr>
          <p:cNvPr id="11" name="Rectangular Callout 22">
            <a:extLst>
              <a:ext uri="{FF2B5EF4-FFF2-40B4-BE49-F238E27FC236}">
                <a16:creationId xmlns="" xmlns:a16="http://schemas.microsoft.com/office/drawing/2014/main" id="{E8469118-6AED-4AC0-8716-9B1578DB6BF8}"/>
              </a:ext>
            </a:extLst>
          </p:cNvPr>
          <p:cNvSpPr/>
          <p:nvPr/>
        </p:nvSpPr>
        <p:spPr>
          <a:xfrm>
            <a:off x="4368025" y="4488751"/>
            <a:ext cx="3654398" cy="591942"/>
          </a:xfrm>
          <a:prstGeom prst="wedgeRectCallout">
            <a:avLst>
              <a:gd name="adj1" fmla="val -47606"/>
              <a:gd name="adj2" fmla="val -143464"/>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Đọc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kĩ</a:t>
            </a:r>
            <a:r>
              <a:rPr kumimoji="0" lang="en-US" sz="36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36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36189532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309163C-5A82-4F3F-BF8B-562E5C8DD30D}"/>
              </a:ext>
            </a:extLst>
          </p:cNvPr>
          <p:cNvSpPr>
            <a:spLocks noChangeArrowheads="1"/>
          </p:cNvSpPr>
          <p:nvPr/>
        </p:nvSpPr>
        <p:spPr bwMode="auto">
          <a:xfrm>
            <a:off x="157369" y="273076"/>
            <a:ext cx="8829261" cy="6247864"/>
          </a:xfrm>
          <a:prstGeom prst="rect">
            <a:avLst/>
          </a:prstGeom>
          <a:solidFill>
            <a:schemeClr val="accent1">
              <a:lumMod val="40000"/>
              <a:lumOff val="60000"/>
            </a:schemeClr>
          </a:solidFill>
          <a:ln w="76200">
            <a:solidFill>
              <a:srgbClr val="FF0000"/>
            </a:solidFill>
            <a:miter lim="800000"/>
            <a:headEnd/>
            <a:tailEnd/>
          </a:ln>
        </p:spPr>
        <p:txBody>
          <a:bodyPr wrap="square">
            <a:spAutoFit/>
          </a:bodyPr>
          <a:lstStyle/>
          <a:p>
            <a:pPr algn="just"/>
            <a:r>
              <a:rPr lang="vi-VN" sz="4000" b="1" dirty="0">
                <a:solidFill>
                  <a:srgbClr val="7030A0"/>
                </a:solidFill>
                <a:latin typeface="Times New Roman" panose="02020603050405020304" pitchFamily="18" charset="0"/>
                <a:cs typeface="Times New Roman" panose="02020603050405020304" pitchFamily="18" charset="0"/>
              </a:rPr>
              <a:t>4, Tình cảm của người Tây Nguyên với cô giáo, với cái chữ nói lên rằng:</a:t>
            </a:r>
          </a:p>
          <a:p>
            <a:pPr algn="just"/>
            <a:r>
              <a:rPr lang="vi-VN" sz="4000" b="1" dirty="0">
                <a:solidFill>
                  <a:srgbClr val="002060"/>
                </a:solidFill>
                <a:latin typeface="Times New Roman" panose="02020603050405020304" pitchFamily="18" charset="0"/>
                <a:cs typeface="Times New Roman" panose="02020603050405020304" pitchFamily="18" charset="0"/>
              </a:rPr>
              <a:t>- Người Tây Nguyên rất ham học, ham hiểu biết.</a:t>
            </a:r>
          </a:p>
          <a:p>
            <a:pPr algn="just"/>
            <a:r>
              <a:rPr lang="vi-VN" sz="4000" b="1" dirty="0">
                <a:solidFill>
                  <a:srgbClr val="002060"/>
                </a:solidFill>
                <a:latin typeface="Times New Roman" panose="02020603050405020304" pitchFamily="18" charset="0"/>
                <a:cs typeface="Times New Roman" panose="02020603050405020304" pitchFamily="18" charset="0"/>
              </a:rPr>
              <a:t>- Người Tây Nguyên muốn cho con em mình biết chữ, học hỏi được nhiều điều lạ điều hay.</a:t>
            </a:r>
          </a:p>
          <a:p>
            <a:pPr algn="just"/>
            <a:r>
              <a:rPr lang="vi-VN" sz="4000" b="1" dirty="0">
                <a:solidFill>
                  <a:srgbClr val="002060"/>
                </a:solidFill>
                <a:latin typeface="Times New Roman" panose="02020603050405020304" pitchFamily="18" charset="0"/>
                <a:cs typeface="Times New Roman" panose="02020603050405020304" pitchFamily="18" charset="0"/>
              </a:rPr>
              <a:t>- Người Tây Nguyên hiểu: </a:t>
            </a:r>
            <a:r>
              <a:rPr lang="vi-VN" sz="4000" b="1" dirty="0">
                <a:solidFill>
                  <a:srgbClr val="00B050"/>
                </a:solidFill>
                <a:latin typeface="Times New Roman" panose="02020603050405020304" pitchFamily="18" charset="0"/>
                <a:cs typeface="Times New Roman" panose="02020603050405020304" pitchFamily="18" charset="0"/>
              </a:rPr>
              <a:t>Chữ viết mang lại sự hiểu biết, mang lại sự hạnh phúc, ấm no.</a:t>
            </a:r>
          </a:p>
        </p:txBody>
      </p:sp>
    </p:spTree>
    <p:extLst>
      <p:ext uri="{BB962C8B-B14F-4D97-AF65-F5344CB8AC3E}">
        <p14:creationId xmlns:p14="http://schemas.microsoft.com/office/powerpoint/2010/main" val="35845266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400255" y="1125700"/>
            <a:ext cx="8438945" cy="3695700"/>
          </a:xfrm>
          <a:prstGeom prst="cloudCallout">
            <a:avLst>
              <a:gd name="adj1" fmla="val 28870"/>
              <a:gd name="adj2" fmla="val 50368"/>
            </a:avLst>
          </a:prstGeom>
          <a:solidFill>
            <a:srgbClr val="0070C0"/>
          </a:solidFill>
          <a:ln w="38100">
            <a:solidFill>
              <a:srgbClr val="FF0000"/>
            </a:solidFill>
            <a:round/>
            <a:headEnd/>
            <a:tailEnd/>
          </a:ln>
          <a:effectLst>
            <a:prstShdw prst="shdw13" dist="157090" dir="15357825">
              <a:srgbClr val="FF3300">
                <a:alpha val="50000"/>
              </a:srgbClr>
            </a:prstShdw>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imes New Roman" pitchFamily="18" charset="0"/>
                <a:ea typeface="+mn-ea"/>
                <a:cs typeface="+mn-cs"/>
              </a:rPr>
              <a:t>Qua </a:t>
            </a:r>
            <a:r>
              <a:rPr kumimoji="0" lang="en-US" sz="6000" b="1" i="0" u="none" strike="noStrike" kern="1200" cap="none" spc="0" normalizeH="0" baseline="0" noProof="0" dirty="0" err="1">
                <a:ln>
                  <a:noFill/>
                </a:ln>
                <a:solidFill>
                  <a:srgbClr val="FFFF00"/>
                </a:solidFill>
                <a:effectLst/>
                <a:uLnTx/>
                <a:uFillTx/>
                <a:latin typeface="Times New Roman" pitchFamily="18" charset="0"/>
                <a:ea typeface="+mn-ea"/>
                <a:cs typeface="+mn-cs"/>
              </a:rPr>
              <a:t>bài</a:t>
            </a:r>
            <a:r>
              <a:rPr kumimoji="0" lang="en-US" sz="6000" b="1" i="0" u="none" strike="noStrike" kern="1200" cap="none" spc="0" normalizeH="0" baseline="0" noProof="0" dirty="0">
                <a:ln>
                  <a:noFill/>
                </a:ln>
                <a:solidFill>
                  <a:srgbClr val="FFFF00"/>
                </a:solidFill>
                <a:effectLst/>
                <a:uLnTx/>
                <a:uFillTx/>
                <a:latin typeface="Times New Roman" pitchFamily="18" charset="0"/>
                <a:ea typeface="+mn-ea"/>
                <a:cs typeface="+mn-cs"/>
              </a:rPr>
              <a:t> </a:t>
            </a:r>
            <a:r>
              <a:rPr kumimoji="0" lang="en-US" sz="6000" b="1" i="0" u="none" strike="noStrike" kern="1200" cap="none" spc="0" normalizeH="0" baseline="0" noProof="0" dirty="0" err="1">
                <a:ln>
                  <a:noFill/>
                </a:ln>
                <a:solidFill>
                  <a:srgbClr val="FFFF00"/>
                </a:solidFill>
                <a:effectLst/>
                <a:uLnTx/>
                <a:uFillTx/>
                <a:latin typeface="Times New Roman" pitchFamily="18" charset="0"/>
                <a:ea typeface="+mn-ea"/>
                <a:cs typeface="+mn-cs"/>
              </a:rPr>
              <a:t>học</a:t>
            </a:r>
            <a:r>
              <a:rPr kumimoji="0" lang="en-US" sz="6000" b="1" i="0" u="none" strike="noStrike" kern="1200" cap="none" spc="0" normalizeH="0" baseline="0" noProof="0" dirty="0">
                <a:ln>
                  <a:noFill/>
                </a:ln>
                <a:solidFill>
                  <a:srgbClr val="FFFF00"/>
                </a:solidFill>
                <a:effectLst/>
                <a:uLnTx/>
                <a:uFillTx/>
                <a:latin typeface="Times New Roman" pitchFamily="18" charset="0"/>
                <a:ea typeface="+mn-ea"/>
                <a:cs typeface="+mn-cs"/>
              </a:rPr>
              <a:t>, </a:t>
            </a:r>
            <a:r>
              <a:rPr kumimoji="0" lang="en-US" sz="6000" b="1" i="0" u="none" strike="noStrike" kern="1200" cap="none" spc="0" normalizeH="0" baseline="0" noProof="0" dirty="0" err="1">
                <a:ln>
                  <a:noFill/>
                </a:ln>
                <a:solidFill>
                  <a:srgbClr val="FFFF00"/>
                </a:solidFill>
                <a:effectLst/>
                <a:uLnTx/>
                <a:uFillTx/>
                <a:latin typeface="Times New Roman" pitchFamily="18" charset="0"/>
                <a:ea typeface="+mn-ea"/>
                <a:cs typeface="+mn-cs"/>
              </a:rPr>
              <a:t>bản</a:t>
            </a:r>
            <a:r>
              <a:rPr kumimoji="0" lang="en-US" sz="6000" b="1" i="0" u="none" strike="noStrike" kern="1200" cap="none" spc="0" normalizeH="0" baseline="0" noProof="0" dirty="0">
                <a:ln>
                  <a:noFill/>
                </a:ln>
                <a:solidFill>
                  <a:srgbClr val="FFFF00"/>
                </a:solidFill>
                <a:effectLst/>
                <a:uLnTx/>
                <a:uFillTx/>
                <a:latin typeface="Times New Roman" pitchFamily="18" charset="0"/>
                <a:ea typeface="+mn-ea"/>
                <a:cs typeface="+mn-cs"/>
              </a:rPr>
              <a:t> </a:t>
            </a:r>
            <a:r>
              <a:rPr kumimoji="0" lang="en-US" sz="6000" b="1" i="0" u="none" strike="noStrike" kern="1200" cap="none" spc="0" normalizeH="0" baseline="0" noProof="0" dirty="0" err="1">
                <a:ln>
                  <a:noFill/>
                </a:ln>
                <a:solidFill>
                  <a:srgbClr val="FFFF00"/>
                </a:solidFill>
                <a:effectLst/>
                <a:uLnTx/>
                <a:uFillTx/>
                <a:latin typeface="Times New Roman" pitchFamily="18" charset="0"/>
                <a:ea typeface="+mn-ea"/>
                <a:cs typeface="+mn-cs"/>
              </a:rPr>
              <a:t>thân</a:t>
            </a:r>
            <a:r>
              <a:rPr kumimoji="0" lang="en-US" sz="6000" b="1" i="0" u="none" strike="noStrike" kern="1200" cap="none" spc="0" normalizeH="0" baseline="0" noProof="0" dirty="0">
                <a:ln>
                  <a:noFill/>
                </a:ln>
                <a:solidFill>
                  <a:srgbClr val="FFFF00"/>
                </a:solidFill>
                <a:effectLst/>
                <a:uLnTx/>
                <a:uFillTx/>
                <a:latin typeface="Times New Roman" pitchFamily="18" charset="0"/>
                <a:ea typeface="+mn-ea"/>
                <a:cs typeface="+mn-cs"/>
              </a:rPr>
              <a:t> </a:t>
            </a:r>
            <a:r>
              <a:rPr kumimoji="0" lang="en-US" sz="6000" b="1" i="0" u="none" strike="noStrike" kern="1200" cap="none" spc="0" normalizeH="0" baseline="0" noProof="0" dirty="0" err="1">
                <a:ln>
                  <a:noFill/>
                </a:ln>
                <a:solidFill>
                  <a:srgbClr val="FFFF00"/>
                </a:solidFill>
                <a:effectLst/>
                <a:uLnTx/>
                <a:uFillTx/>
                <a:latin typeface="Times New Roman" pitchFamily="18" charset="0"/>
                <a:ea typeface="+mn-ea"/>
                <a:cs typeface="+mn-cs"/>
              </a:rPr>
              <a:t>em</a:t>
            </a:r>
            <a:r>
              <a:rPr kumimoji="0" lang="en-US" sz="6000" b="1" i="0" u="none" strike="noStrike" kern="1200" cap="none" spc="0" normalizeH="0" baseline="0" noProof="0" dirty="0">
                <a:ln>
                  <a:noFill/>
                </a:ln>
                <a:solidFill>
                  <a:srgbClr val="FFFF00"/>
                </a:solidFill>
                <a:effectLst/>
                <a:uLnTx/>
                <a:uFillTx/>
                <a:latin typeface="Times New Roman" pitchFamily="18" charset="0"/>
                <a:ea typeface="+mn-ea"/>
                <a:cs typeface="+mn-cs"/>
              </a:rPr>
              <a:t> </a:t>
            </a:r>
            <a:r>
              <a:rPr kumimoji="0" lang="en-US" sz="6000" b="1" i="0" u="none" strike="noStrike" kern="1200" cap="none" spc="0" normalizeH="0" baseline="0" noProof="0" dirty="0" err="1">
                <a:ln>
                  <a:noFill/>
                </a:ln>
                <a:solidFill>
                  <a:srgbClr val="FFFF00"/>
                </a:solidFill>
                <a:effectLst/>
                <a:uLnTx/>
                <a:uFillTx/>
                <a:latin typeface="Times New Roman" pitchFamily="18" charset="0"/>
                <a:ea typeface="+mn-ea"/>
                <a:cs typeface="+mn-cs"/>
              </a:rPr>
              <a:t>cần</a:t>
            </a:r>
            <a:r>
              <a:rPr kumimoji="0" lang="en-US" sz="6000" b="1" i="0" u="none" strike="noStrike" kern="1200" cap="none" spc="0" normalizeH="0" baseline="0" noProof="0" dirty="0">
                <a:ln>
                  <a:noFill/>
                </a:ln>
                <a:solidFill>
                  <a:srgbClr val="FFFF00"/>
                </a:solidFill>
                <a:effectLst/>
                <a:uLnTx/>
                <a:uFillTx/>
                <a:latin typeface="Times New Roman" pitchFamily="18" charset="0"/>
                <a:ea typeface="+mn-ea"/>
                <a:cs typeface="+mn-cs"/>
              </a:rPr>
              <a:t> </a:t>
            </a:r>
            <a:r>
              <a:rPr kumimoji="0" lang="en-US" sz="6000" b="1" i="0" u="none" strike="noStrike" kern="1200" cap="none" spc="0" normalizeH="0" baseline="0" noProof="0" dirty="0" err="1">
                <a:ln>
                  <a:noFill/>
                </a:ln>
                <a:solidFill>
                  <a:srgbClr val="FFFF00"/>
                </a:solidFill>
                <a:effectLst/>
                <a:uLnTx/>
                <a:uFillTx/>
                <a:latin typeface="Times New Roman" pitchFamily="18" charset="0"/>
                <a:ea typeface="+mn-ea"/>
                <a:cs typeface="+mn-cs"/>
              </a:rPr>
              <a:t>làm</a:t>
            </a:r>
            <a:r>
              <a:rPr kumimoji="0" lang="en-US" sz="6000" b="1" i="0" u="none" strike="noStrike" kern="1200" cap="none" spc="0" normalizeH="0" baseline="0" noProof="0" dirty="0">
                <a:ln>
                  <a:noFill/>
                </a:ln>
                <a:solidFill>
                  <a:srgbClr val="FFFF00"/>
                </a:solidFill>
                <a:effectLst/>
                <a:uLnTx/>
                <a:uFillTx/>
                <a:latin typeface="Times New Roman" pitchFamily="18" charset="0"/>
                <a:ea typeface="+mn-ea"/>
                <a:cs typeface="+mn-cs"/>
              </a:rPr>
              <a:t> </a:t>
            </a:r>
            <a:r>
              <a:rPr kumimoji="0" lang="en-US" sz="6000" b="1" i="0" u="none" strike="noStrike" kern="1200" cap="none" spc="0" normalizeH="0" baseline="0" noProof="0" dirty="0" err="1">
                <a:ln>
                  <a:noFill/>
                </a:ln>
                <a:solidFill>
                  <a:srgbClr val="FFFF00"/>
                </a:solidFill>
                <a:effectLst/>
                <a:uLnTx/>
                <a:uFillTx/>
                <a:latin typeface="Times New Roman" pitchFamily="18" charset="0"/>
                <a:ea typeface="+mn-ea"/>
                <a:cs typeface="+mn-cs"/>
              </a:rPr>
              <a:t>gì</a:t>
            </a:r>
            <a:r>
              <a:rPr kumimoji="0" lang="en-US" sz="6000" b="1" i="0" u="none" strike="noStrike" kern="1200" cap="none" spc="0" normalizeH="0" baseline="0" noProof="0" dirty="0">
                <a:ln>
                  <a:noFill/>
                </a:ln>
                <a:solidFill>
                  <a:srgbClr val="FFFF00"/>
                </a:solidFill>
                <a:effectLst/>
                <a:uLnTx/>
                <a:uFillTx/>
                <a:latin typeface="Times New Roman" pitchFamily="18" charset="0"/>
                <a:ea typeface="+mn-ea"/>
                <a:cs typeface="+mn-cs"/>
              </a:rPr>
              <a:t>?</a:t>
            </a:r>
          </a:p>
        </p:txBody>
      </p:sp>
      <p:pic>
        <p:nvPicPr>
          <p:cNvPr id="52227"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452795"/>
            <a:ext cx="1004888" cy="1371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2228" name="Picture 37" descr="blumen-pflanzen10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4974149"/>
            <a:ext cx="211296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 xmlns:a16="http://schemas.microsoft.com/office/drawing/2014/main" id="{C2BCA601-E5DA-4CCE-A319-D394A012713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32932" y="4537097"/>
            <a:ext cx="2034868" cy="2279628"/>
          </a:xfrm>
          <a:prstGeom prst="rect">
            <a:avLst/>
          </a:prstGeom>
          <a:noFill/>
          <a:ln>
            <a:noFill/>
          </a:ln>
        </p:spPr>
      </p:pic>
      <p:pic>
        <p:nvPicPr>
          <p:cNvPr id="9" name="Picture 6" descr="2 chuong">
            <a:extLst>
              <a:ext uri="{FF2B5EF4-FFF2-40B4-BE49-F238E27FC236}">
                <a16:creationId xmlns="" xmlns:a16="http://schemas.microsoft.com/office/drawing/2014/main" id="{0C4F9A78-8F79-44A7-87D7-DE37492456B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0383" y="5494305"/>
            <a:ext cx="2034868" cy="1308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36152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FAF60519-51A2-4349-B251-BF7C393207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5696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1" y="285136"/>
            <a:ext cx="9051235" cy="4689014"/>
          </a:xfrm>
          <a:prstGeom prst="cloudCallout">
            <a:avLst>
              <a:gd name="adj1" fmla="val 35836"/>
              <a:gd name="adj2" fmla="val 61664"/>
            </a:avLst>
          </a:prstGeom>
          <a:solidFill>
            <a:srgbClr val="00B050"/>
          </a:solidFill>
          <a:ln w="38100">
            <a:solidFill>
              <a:srgbClr val="7030A0"/>
            </a:solidFill>
            <a:round/>
            <a:headEnd/>
            <a:tailEnd/>
          </a:ln>
          <a:effectLst>
            <a:prstShdw prst="shdw13" dist="157090" dir="15357825">
              <a:srgbClr val="FF3300">
                <a:alpha val="50000"/>
              </a:srgbClr>
            </a:prstShdw>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nl-NL"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Qua bài học, chúng ta cần phải kính trọng, biết ơn thầy</a:t>
            </a:r>
            <a:r>
              <a:rPr kumimoji="0" lang="nl-NL" sz="36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cô giáo, ngoan ngoãn, chăm chỉ học tập, rèn luyện để thầy cô vui lòng, ...</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502971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475F10D7-9738-4EDD-8E3C-9AC6C4B13786}"/>
              </a:ext>
            </a:extLst>
          </p:cNvPr>
          <p:cNvSpPr txBox="1"/>
          <p:nvPr/>
        </p:nvSpPr>
        <p:spPr>
          <a:xfrm>
            <a:off x="99391" y="0"/>
            <a:ext cx="8945218" cy="6555641"/>
          </a:xfrm>
          <a:prstGeom prst="rect">
            <a:avLst/>
          </a:prstGeom>
          <a:solidFill>
            <a:schemeClr val="bg2"/>
          </a:solidFill>
        </p:spPr>
        <p:txBody>
          <a:bodyPr wrap="square">
            <a:spAutoFit/>
          </a:bodyPr>
          <a:lstStyle/>
          <a:p>
            <a:pPr algn="ctr"/>
            <a:r>
              <a:rPr lang="vi-VN" sz="3200" b="1" i="0" dirty="0">
                <a:solidFill>
                  <a:srgbClr val="FF0000"/>
                </a:solidFill>
                <a:effectLst/>
                <a:latin typeface="+mj-lt"/>
              </a:rPr>
              <a:t>Buôn Chư Lênh đón cô giáo</a:t>
            </a:r>
          </a:p>
          <a:p>
            <a:pPr algn="just"/>
            <a:r>
              <a:rPr lang="en-US" sz="2800" b="1" i="0" dirty="0">
                <a:solidFill>
                  <a:srgbClr val="C00000"/>
                </a:solidFill>
                <a:effectLst/>
                <a:latin typeface="+mj-lt"/>
              </a:rPr>
              <a:t>1.</a:t>
            </a:r>
            <a:r>
              <a:rPr lang="en-US" sz="2800" b="1" i="0" dirty="0">
                <a:solidFill>
                  <a:srgbClr val="002060"/>
                </a:solidFill>
                <a:effectLst/>
                <a:latin typeface="+mj-lt"/>
              </a:rPr>
              <a:t> </a:t>
            </a:r>
            <a:r>
              <a:rPr lang="vi-VN" sz="2800" b="1" i="0" dirty="0">
                <a:solidFill>
                  <a:srgbClr val="002060"/>
                </a:solidFill>
                <a:effectLst/>
                <a:latin typeface="+mj-lt"/>
              </a:rPr>
              <a:t>Căn nhà sàn chật ních người mặc quần áo như đi hội. Mấy cô gái vừa lùi vừa trải những tấm lông thú thẳng tắp từ đầu cầu thang tới cửa bếp giữa sàn. Bấy giờ, người già mới ra hiệu dẫn Y Hoa bước lên lối đi bằng lông thú mịn như nhung. Buôn Chư Lênh đã đón tiếp cô giáo đến mở trường bằng nghi thức trang trọng nhất dành cho khách quý.</a:t>
            </a:r>
          </a:p>
          <a:p>
            <a:pPr algn="just"/>
            <a:r>
              <a:rPr lang="en-US" sz="2800" b="1" dirty="0">
                <a:solidFill>
                  <a:srgbClr val="C00000"/>
                </a:solidFill>
                <a:latin typeface="+mj-lt"/>
              </a:rPr>
              <a:t>2. </a:t>
            </a:r>
            <a:r>
              <a:rPr lang="vi-VN" sz="2800" b="1" i="0" dirty="0">
                <a:solidFill>
                  <a:srgbClr val="002060"/>
                </a:solidFill>
                <a:effectLst/>
                <a:latin typeface="+mj-lt"/>
              </a:rPr>
              <a:t>Y Hoa đến bên già Rok, trưởng buôn, đang đứng đón khách ở giữa nhà sàn. Nhận con dao mà già giao cho, nhằm vào cây cột nóc, Y Hoa chém một nhát thật sâu vào cột. Đó là lời thề của người lạ đến buôn, theo tục lệ, lời thề ấy không thể nói ra mà phải khắc vào cột. Y Hoa được coi là người trong buôn sau khi chém nhát dao.</a:t>
            </a:r>
            <a:endParaRPr lang="en-US" sz="2800" b="1" dirty="0">
              <a:solidFill>
                <a:srgbClr val="002060"/>
              </a:solidFill>
              <a:latin typeface="+mj-lt"/>
            </a:endParaRPr>
          </a:p>
        </p:txBody>
      </p:sp>
    </p:spTree>
    <p:extLst>
      <p:ext uri="{BB962C8B-B14F-4D97-AF65-F5344CB8AC3E}">
        <p14:creationId xmlns:p14="http://schemas.microsoft.com/office/powerpoint/2010/main" val="14051566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4458E775-B66D-4E68-9AC0-F381FCF8351E}"/>
              </a:ext>
            </a:extLst>
          </p:cNvPr>
          <p:cNvSpPr txBox="1"/>
          <p:nvPr/>
        </p:nvSpPr>
        <p:spPr>
          <a:xfrm>
            <a:off x="0" y="0"/>
            <a:ext cx="9236765" cy="6986528"/>
          </a:xfrm>
          <a:prstGeom prst="rect">
            <a:avLst/>
          </a:prstGeom>
          <a:solidFill>
            <a:schemeClr val="bg2"/>
          </a:solidFill>
        </p:spPr>
        <p:txBody>
          <a:bodyPr wrap="square">
            <a:spAutoFit/>
          </a:bodyPr>
          <a:lstStyle/>
          <a:p>
            <a:pPr algn="just"/>
            <a:r>
              <a:rPr lang="en-US" sz="2800" b="1" i="0" dirty="0">
                <a:solidFill>
                  <a:srgbClr val="C00000"/>
                </a:solidFill>
                <a:effectLst/>
                <a:latin typeface="+mj-lt"/>
              </a:rPr>
              <a:t>3.</a:t>
            </a:r>
            <a:r>
              <a:rPr lang="en-US" sz="2800" b="1" i="0" dirty="0">
                <a:solidFill>
                  <a:srgbClr val="002060"/>
                </a:solidFill>
                <a:effectLst/>
                <a:latin typeface="+mj-lt"/>
              </a:rPr>
              <a:t> </a:t>
            </a:r>
            <a:r>
              <a:rPr lang="vi-VN" sz="2800" b="1" i="0" dirty="0">
                <a:solidFill>
                  <a:srgbClr val="002060"/>
                </a:solidFill>
                <a:effectLst/>
                <a:latin typeface="+mj-lt"/>
              </a:rPr>
              <a:t>Già Rok xoa tay lên vết chém, khen:</a:t>
            </a:r>
          </a:p>
          <a:p>
            <a:pPr algn="just"/>
            <a:r>
              <a:rPr lang="en-US" sz="2800" b="1" dirty="0">
                <a:solidFill>
                  <a:srgbClr val="002060"/>
                </a:solidFill>
                <a:latin typeface="+mj-lt"/>
              </a:rPr>
              <a:t>     - </a:t>
            </a:r>
            <a:r>
              <a:rPr lang="vi-VN" sz="2800" b="1" i="0" dirty="0">
                <a:solidFill>
                  <a:srgbClr val="002060"/>
                </a:solidFill>
                <a:effectLst/>
                <a:latin typeface="+mj-lt"/>
              </a:rPr>
              <a:t>Tốt cái bụng đó, cô giáo ạ!</a:t>
            </a:r>
          </a:p>
          <a:p>
            <a:pPr algn="just"/>
            <a:r>
              <a:rPr lang="en-US" sz="2800" b="1" i="0" dirty="0">
                <a:solidFill>
                  <a:srgbClr val="002060"/>
                </a:solidFill>
                <a:effectLst/>
                <a:latin typeface="+mj-lt"/>
              </a:rPr>
              <a:t>    </a:t>
            </a:r>
            <a:r>
              <a:rPr lang="vi-VN" sz="2800" b="1" i="0" dirty="0">
                <a:solidFill>
                  <a:srgbClr val="002060"/>
                </a:solidFill>
                <a:effectLst/>
                <a:latin typeface="+mj-lt"/>
              </a:rPr>
              <a:t>Rồi giọng già vui hẳn lên:</a:t>
            </a:r>
          </a:p>
          <a:p>
            <a:pPr algn="just"/>
            <a:r>
              <a:rPr lang="en-US" sz="2800" b="1" dirty="0">
                <a:solidFill>
                  <a:srgbClr val="002060"/>
                </a:solidFill>
                <a:latin typeface="+mj-lt"/>
              </a:rPr>
              <a:t>    - </a:t>
            </a:r>
            <a:r>
              <a:rPr lang="vi-VN" sz="2800" b="1" i="0" dirty="0">
                <a:solidFill>
                  <a:srgbClr val="002060"/>
                </a:solidFill>
                <a:effectLst/>
                <a:latin typeface="+mj-lt"/>
              </a:rPr>
              <a:t>Bây giờ cho người già xem cái chữ của cô giáo đi!</a:t>
            </a:r>
          </a:p>
          <a:p>
            <a:pPr algn="just"/>
            <a:r>
              <a:rPr lang="en-US" sz="2800" b="1" i="0" dirty="0">
                <a:solidFill>
                  <a:srgbClr val="002060"/>
                </a:solidFill>
                <a:effectLst/>
                <a:latin typeface="+mj-lt"/>
              </a:rPr>
              <a:t>    </a:t>
            </a:r>
            <a:r>
              <a:rPr lang="vi-VN" sz="2800" b="1" i="0" dirty="0">
                <a:solidFill>
                  <a:srgbClr val="002060"/>
                </a:solidFill>
                <a:effectLst/>
                <a:latin typeface="+mj-lt"/>
              </a:rPr>
              <a:t>Bao nhiêu tiếng người cùng ùa theo:</a:t>
            </a:r>
          </a:p>
          <a:p>
            <a:pPr algn="just"/>
            <a:r>
              <a:rPr lang="en-US" sz="2800" b="1" dirty="0">
                <a:solidFill>
                  <a:srgbClr val="002060"/>
                </a:solidFill>
                <a:latin typeface="+mj-lt"/>
              </a:rPr>
              <a:t>    - </a:t>
            </a:r>
            <a:r>
              <a:rPr lang="vi-VN" sz="2800" b="1" i="0" dirty="0">
                <a:solidFill>
                  <a:srgbClr val="002060"/>
                </a:solidFill>
                <a:effectLst/>
                <a:latin typeface="+mj-lt"/>
              </a:rPr>
              <a:t>Phải đấy! Cô giáo cho lũ làng xem cái chữ nào!</a:t>
            </a:r>
          </a:p>
          <a:p>
            <a:pPr algn="just"/>
            <a:r>
              <a:rPr lang="vi-VN" sz="2800" b="1" i="0" dirty="0">
                <a:solidFill>
                  <a:srgbClr val="002060"/>
                </a:solidFill>
                <a:effectLst/>
                <a:latin typeface="+mj-lt"/>
              </a:rPr>
              <a:t>   Y Hoa lấy trong gùi ra một trang giấy, trải lên sàn nhà. Mọi người im phăng phắc. Y Hoa nghe thấy rõ cả tiếng tim đập trong lồng ngực mình. Quỳ hai gối lên sàn, cô giáo viết thật to, thật đậm hai chữ: “Bác Hồ”. Y Hoa viết xong, bỗng bao nhiêu tiếng cùng hò reo:</a:t>
            </a:r>
          </a:p>
          <a:p>
            <a:pPr algn="just"/>
            <a:r>
              <a:rPr lang="en-US" sz="2800" b="1" dirty="0">
                <a:solidFill>
                  <a:srgbClr val="002060"/>
                </a:solidFill>
                <a:latin typeface="+mj-lt"/>
              </a:rPr>
              <a:t>    - </a:t>
            </a:r>
            <a:r>
              <a:rPr lang="vi-VN" sz="2800" b="1" i="0" dirty="0">
                <a:solidFill>
                  <a:srgbClr val="002060"/>
                </a:solidFill>
                <a:effectLst/>
                <a:latin typeface="+mj-lt"/>
              </a:rPr>
              <a:t>Ôi! Chữ cô giáo này! Nhìn kìa!</a:t>
            </a:r>
          </a:p>
          <a:p>
            <a:pPr algn="just"/>
            <a:r>
              <a:rPr lang="en-US" sz="2800" b="1" dirty="0">
                <a:solidFill>
                  <a:srgbClr val="002060"/>
                </a:solidFill>
                <a:latin typeface="+mj-lt"/>
              </a:rPr>
              <a:t>    - </a:t>
            </a:r>
            <a:r>
              <a:rPr lang="vi-VN" sz="2800" b="1" i="0" dirty="0">
                <a:solidFill>
                  <a:srgbClr val="002060"/>
                </a:solidFill>
                <a:effectLst/>
                <a:latin typeface="+mj-lt"/>
              </a:rPr>
              <a:t>A, chữ, chữ cô giáo!</a:t>
            </a:r>
          </a:p>
          <a:p>
            <a:pPr algn="r"/>
            <a:r>
              <a:rPr lang="en-US" sz="2800" b="1" i="1" dirty="0">
                <a:solidFill>
                  <a:srgbClr val="002060"/>
                </a:solidFill>
                <a:effectLst/>
                <a:latin typeface="+mj-lt"/>
              </a:rPr>
              <a:t>(</a:t>
            </a:r>
            <a:r>
              <a:rPr lang="vi-VN" sz="2800" b="1" i="1" dirty="0">
                <a:solidFill>
                  <a:srgbClr val="002060"/>
                </a:solidFill>
                <a:effectLst/>
                <a:latin typeface="+mj-lt"/>
              </a:rPr>
              <a:t>Theo</a:t>
            </a:r>
            <a:r>
              <a:rPr lang="vi-VN" sz="2800" b="1" i="0" dirty="0">
                <a:solidFill>
                  <a:srgbClr val="002060"/>
                </a:solidFill>
                <a:effectLst/>
                <a:latin typeface="+mj-lt"/>
              </a:rPr>
              <a:t> HÀ ĐÌNH CẨN</a:t>
            </a:r>
            <a:r>
              <a:rPr lang="en-US" sz="2800" b="1" i="0" dirty="0">
                <a:solidFill>
                  <a:srgbClr val="002060"/>
                </a:solidFill>
                <a:effectLst/>
                <a:latin typeface="+mj-lt"/>
              </a:rPr>
              <a:t>)</a:t>
            </a:r>
            <a:endParaRPr lang="vi-VN" sz="2800" b="1" i="0" dirty="0">
              <a:solidFill>
                <a:srgbClr val="002060"/>
              </a:solidFill>
              <a:effectLst/>
              <a:latin typeface="+mj-lt"/>
            </a:endParaRPr>
          </a:p>
        </p:txBody>
      </p:sp>
    </p:spTree>
    <p:extLst>
      <p:ext uri="{BB962C8B-B14F-4D97-AF65-F5344CB8AC3E}">
        <p14:creationId xmlns:p14="http://schemas.microsoft.com/office/powerpoint/2010/main" val="9770513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11FC6D77-11ED-489F-B6AA-AF42A7B5AA7E}"/>
              </a:ext>
            </a:extLst>
          </p:cNvPr>
          <p:cNvSpPr txBox="1"/>
          <p:nvPr/>
        </p:nvSpPr>
        <p:spPr>
          <a:xfrm>
            <a:off x="81962" y="1537252"/>
            <a:ext cx="5574267" cy="3970318"/>
          </a:xfrm>
          <a:prstGeom prst="rect">
            <a:avLst/>
          </a:prstGeom>
          <a:solidFill>
            <a:schemeClr val="bg2"/>
          </a:solidFill>
          <a:ln w="57150">
            <a:solidFill>
              <a:srgbClr val="00B050"/>
            </a:solidFill>
          </a:ln>
        </p:spPr>
        <p:txBody>
          <a:bodyPr wrap="square">
            <a:spAutoFit/>
          </a:bodyPr>
          <a:lstStyle/>
          <a:p>
            <a:pPr algn="just"/>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Buôn</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làng</a:t>
            </a:r>
            <a:r>
              <a:rPr lang="en-US" sz="3600" b="1" dirty="0">
                <a:solidFill>
                  <a:srgbClr val="7030A0"/>
                </a:solidFill>
                <a:latin typeface="Times New Roman" panose="02020603050405020304" pitchFamily="18" charset="0"/>
                <a:cs typeface="Times New Roman" panose="02020603050405020304" pitchFamily="18" charset="0"/>
              </a:rPr>
              <a:t> ở </a:t>
            </a:r>
            <a:r>
              <a:rPr lang="en-US" sz="3600" b="1" dirty="0" err="1">
                <a:solidFill>
                  <a:srgbClr val="7030A0"/>
                </a:solidFill>
                <a:latin typeface="Times New Roman" panose="02020603050405020304" pitchFamily="18" charset="0"/>
                <a:cs typeface="Times New Roman" panose="02020603050405020304" pitchFamily="18" charset="0"/>
              </a:rPr>
              <a:t>Tây</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Nguyên</a:t>
            </a:r>
            <a:r>
              <a:rPr lang="en-US" sz="3600" b="1" dirty="0">
                <a:solidFill>
                  <a:srgbClr val="7030A0"/>
                </a:solidFill>
                <a:latin typeface="Times New Roman" panose="02020603050405020304" pitchFamily="18" charset="0"/>
                <a:cs typeface="Times New Roman" panose="02020603050405020304" pitchFamily="18" charset="0"/>
              </a:rPr>
              <a:t>.</a:t>
            </a:r>
          </a:p>
          <a:p>
            <a:pPr algn="just"/>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a:solidFill>
                  <a:srgbClr val="FF0000"/>
                </a:solidFill>
                <a:latin typeface="Times New Roman" panose="02020603050405020304" pitchFamily="18" charset="0"/>
                <a:cs typeface="Times New Roman" panose="02020603050405020304" pitchFamily="18" charset="0"/>
              </a:rPr>
              <a:t>Nghi </a:t>
            </a:r>
            <a:r>
              <a:rPr lang="en-US" sz="3600" b="1" dirty="0" err="1">
                <a:solidFill>
                  <a:srgbClr val="FF0000"/>
                </a:solidFill>
                <a:latin typeface="Times New Roman" panose="02020603050405020304" pitchFamily="18" charset="0"/>
                <a:cs typeface="Times New Roman" panose="02020603050405020304" pitchFamily="18" charset="0"/>
              </a:rPr>
              <a:t>thức</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quy</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định</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về</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cách</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thức</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tiếp</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khách</a:t>
            </a:r>
            <a:r>
              <a:rPr lang="en-US" sz="3600" b="1" dirty="0">
                <a:solidFill>
                  <a:srgbClr val="7030A0"/>
                </a:solidFill>
                <a:latin typeface="Times New Roman" panose="02020603050405020304" pitchFamily="18" charset="0"/>
                <a:cs typeface="Times New Roman" panose="02020603050405020304" pitchFamily="18" charset="0"/>
              </a:rPr>
              <a:t> hay </a:t>
            </a:r>
            <a:r>
              <a:rPr lang="en-US" sz="3600" b="1" dirty="0" err="1">
                <a:solidFill>
                  <a:srgbClr val="7030A0"/>
                </a:solidFill>
                <a:latin typeface="Times New Roman" panose="02020603050405020304" pitchFamily="18" charset="0"/>
                <a:cs typeface="Times New Roman" panose="02020603050405020304" pitchFamily="18" charset="0"/>
              </a:rPr>
              <a:t>tiến</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hành</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các</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buổi</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lễ</a:t>
            </a:r>
            <a:r>
              <a:rPr lang="en-US" sz="3600" b="1" dirty="0">
                <a:solidFill>
                  <a:srgbClr val="7030A0"/>
                </a:solidFill>
                <a:latin typeface="Times New Roman" panose="02020603050405020304" pitchFamily="18" charset="0"/>
                <a:cs typeface="Times New Roman" panose="02020603050405020304" pitchFamily="18" charset="0"/>
              </a:rPr>
              <a:t>.</a:t>
            </a:r>
          </a:p>
          <a:p>
            <a:pPr algn="just"/>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Gùi</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đồ</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đan</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bằng</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mây</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tre</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đeo</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trên</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gùi</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để</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mang</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đồ</a:t>
            </a:r>
            <a:r>
              <a:rPr lang="en-US" sz="3600" b="1" dirty="0">
                <a:solidFill>
                  <a:srgbClr val="7030A0"/>
                </a:solidFill>
                <a:latin typeface="Times New Roman" panose="02020603050405020304" pitchFamily="18" charset="0"/>
                <a:cs typeface="Times New Roman" panose="02020603050405020304" pitchFamily="18" charset="0"/>
              </a:rPr>
              <a:t> </a:t>
            </a:r>
            <a:r>
              <a:rPr lang="en-US" sz="3600" b="1" dirty="0" err="1">
                <a:solidFill>
                  <a:srgbClr val="7030A0"/>
                </a:solidFill>
                <a:latin typeface="Times New Roman" panose="02020603050405020304" pitchFamily="18" charset="0"/>
                <a:cs typeface="Times New Roman" panose="02020603050405020304" pitchFamily="18" charset="0"/>
              </a:rPr>
              <a:t>đạc</a:t>
            </a:r>
            <a:r>
              <a:rPr lang="en-US" sz="3600" b="1" dirty="0">
                <a:solidFill>
                  <a:srgbClr val="7030A0"/>
                </a:solidFill>
                <a:latin typeface="Times New Roman" panose="02020603050405020304" pitchFamily="18" charset="0"/>
                <a:cs typeface="Times New Roman" panose="02020603050405020304" pitchFamily="18" charset="0"/>
              </a:rPr>
              <a:t>.</a:t>
            </a:r>
          </a:p>
        </p:txBody>
      </p:sp>
      <p:sp>
        <p:nvSpPr>
          <p:cNvPr id="4" name="WordArt 2">
            <a:extLst>
              <a:ext uri="{FF2B5EF4-FFF2-40B4-BE49-F238E27FC236}">
                <a16:creationId xmlns="" xmlns:a16="http://schemas.microsoft.com/office/drawing/2014/main" id="{52ECD994-A3C5-42A5-B16D-7F1A84684230}"/>
              </a:ext>
            </a:extLst>
          </p:cNvPr>
          <p:cNvSpPr>
            <a:spLocks noChangeArrowheads="1" noChangeShapeType="1" noTextEdit="1"/>
          </p:cNvSpPr>
          <p:nvPr/>
        </p:nvSpPr>
        <p:spPr bwMode="auto">
          <a:xfrm>
            <a:off x="81963" y="144581"/>
            <a:ext cx="8980074" cy="1392671"/>
          </a:xfrm>
          <a:prstGeom prst="rect">
            <a:avLst/>
          </a:prstGeom>
          <a:solidFill>
            <a:srgbClr val="00B0F0"/>
          </a:solidFill>
        </p:spPr>
        <p:txBody>
          <a:bodyPr wrap="none" fromWordArt="1">
            <a:prstTxWarp prst="textInflateBottom">
              <a:avLst>
                <a:gd name="adj" fmla="val 68083"/>
              </a:avLst>
            </a:prstTxWarp>
            <a:scene3d>
              <a:camera prst="legacyPerspectiveBottom"/>
              <a:lightRig rig="legacyFlat3" dir="t"/>
            </a:scene3d>
            <a:sp3d extrusionH="1801800" prstMaterial="legacyMatte">
              <a:extrusionClr>
                <a:srgbClr val="FFFF00"/>
              </a:extrusion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w="9525">
                  <a:round/>
                  <a:headEnd/>
                  <a:tailEnd/>
                </a:ln>
                <a:solidFill>
                  <a:srgbClr val="000000"/>
                </a:solidFill>
                <a:effectLst/>
                <a:uLnTx/>
                <a:uFillTx/>
                <a:latin typeface="Times New Roman"/>
                <a:ea typeface="+mn-ea"/>
                <a:cs typeface="Times New Roman"/>
              </a:rPr>
              <a:t> </a:t>
            </a:r>
            <a:r>
              <a:rPr kumimoji="0" lang="en-US" sz="3600" b="0" i="0" u="none" strike="noStrike" kern="10" cap="none" spc="0" normalizeH="0" baseline="0" noProof="0" dirty="0">
                <a:ln w="9525">
                  <a:round/>
                  <a:headEnd/>
                  <a:tailEnd/>
                </a:ln>
                <a:solidFill>
                  <a:srgbClr val="FF0000"/>
                </a:solidFill>
                <a:effectLst/>
                <a:uLnTx/>
                <a:uFillTx/>
                <a:latin typeface="Times New Roman"/>
                <a:ea typeface="+mn-ea"/>
                <a:cs typeface="Times New Roman"/>
              </a:rPr>
              <a:t> </a:t>
            </a:r>
            <a:r>
              <a:rPr kumimoji="0" lang="vi-VN" sz="3600" b="1" i="0" u="none" strike="noStrike" kern="10" cap="none" spc="0" normalizeH="0" baseline="0" noProof="0" dirty="0">
                <a:ln w="9525">
                  <a:round/>
                  <a:headEnd/>
                  <a:tailEnd/>
                </a:ln>
                <a:solidFill>
                  <a:srgbClr val="FF0000"/>
                </a:solidFill>
                <a:effectLst/>
                <a:uLnTx/>
                <a:uFillTx/>
                <a:latin typeface="Tahoma" panose="020B0604030504040204" pitchFamily="34" charset="0"/>
                <a:ea typeface="+mn-ea"/>
                <a:cs typeface="Times New Roman"/>
              </a:rPr>
              <a:t>3. Đọc từ ngữ và lời giải nghĩa:</a:t>
            </a:r>
            <a:endParaRPr kumimoji="0" lang="en-US" sz="3600" b="1" i="0" u="none" strike="noStrike" kern="10" cap="none" spc="0" normalizeH="0" baseline="0" noProof="0" dirty="0">
              <a:ln w="9525">
                <a:round/>
                <a:headEnd/>
                <a:tailEnd/>
              </a:ln>
              <a:solidFill>
                <a:srgbClr val="FF0000"/>
              </a:solidFill>
              <a:effectLst/>
              <a:uLnTx/>
              <a:uFillTx/>
              <a:latin typeface="Franklin Gothic Book"/>
              <a:ea typeface="+mn-ea"/>
              <a:cs typeface="Arial" pitchFamily="34" charset="0"/>
            </a:endParaRPr>
          </a:p>
        </p:txBody>
      </p:sp>
      <p:pic>
        <p:nvPicPr>
          <p:cNvPr id="6146" name="Picture 2" descr="Khám phá ngôi làng Cù Lần độc đáo ở Tây Nguyên - Vé máy bay đi Phú Quốc  Vietjetair">
            <a:extLst>
              <a:ext uri="{FF2B5EF4-FFF2-40B4-BE49-F238E27FC236}">
                <a16:creationId xmlns="" xmlns:a16="http://schemas.microsoft.com/office/drawing/2014/main" id="{48D9F6A7-957B-4FFA-93E5-0FB197DE3C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6230" y="1842052"/>
            <a:ext cx="3405808" cy="246659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ổng hợp Hình Ảnh Cái Gùi giá rẻ, bán chạy tháng 12/2021 - BeeCost">
            <a:extLst>
              <a:ext uri="{FF2B5EF4-FFF2-40B4-BE49-F238E27FC236}">
                <a16:creationId xmlns="" xmlns:a16="http://schemas.microsoft.com/office/drawing/2014/main" id="{945788EF-9269-49E2-8D11-526E47F968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6229" y="4490020"/>
            <a:ext cx="3405808" cy="2317646"/>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hiếc gùi độc đáo của người Ê Đê ở Tây nguyên">
            <a:extLst>
              <a:ext uri="{FF2B5EF4-FFF2-40B4-BE49-F238E27FC236}">
                <a16:creationId xmlns="" xmlns:a16="http://schemas.microsoft.com/office/drawing/2014/main" id="{5B430319-1D35-4097-BF59-F443C55DDC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3573" y="5694909"/>
            <a:ext cx="2078141" cy="1091068"/>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Đặc sắc chiếc gùi Bahnar - Kênh truyền hình Đài Tiếng nói Việt Nam - VOVTV">
            <a:extLst>
              <a:ext uri="{FF2B5EF4-FFF2-40B4-BE49-F238E27FC236}">
                <a16:creationId xmlns="" xmlns:a16="http://schemas.microsoft.com/office/drawing/2014/main" id="{7397C287-3B9F-4F93-92D4-B341568522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192" y="5703277"/>
            <a:ext cx="1972123" cy="1104389"/>
          </a:xfrm>
          <a:prstGeom prst="rect">
            <a:avLst/>
          </a:prstGeom>
          <a:noFill/>
          <a:extLst>
            <a:ext uri="{909E8E84-426E-40DD-AFC4-6F175D3DCCD1}">
              <a14:hiddenFill xmlns:a14="http://schemas.microsoft.com/office/drawing/2010/main">
                <a:solidFill>
                  <a:srgbClr val="FFFFFF"/>
                </a:solidFill>
              </a14:hiddenFill>
            </a:ext>
          </a:extLst>
        </p:spPr>
      </p:pic>
      <p:sp>
        <p:nvSpPr>
          <p:cNvPr id="6" name="Arrow: Right 5">
            <a:extLst>
              <a:ext uri="{FF2B5EF4-FFF2-40B4-BE49-F238E27FC236}">
                <a16:creationId xmlns="" xmlns:a16="http://schemas.microsoft.com/office/drawing/2014/main" id="{8543A0F7-DD0B-421C-BC58-07B6924A91F7}"/>
              </a:ext>
            </a:extLst>
          </p:cNvPr>
          <p:cNvSpPr/>
          <p:nvPr/>
        </p:nvSpPr>
        <p:spPr>
          <a:xfrm rot="5400000">
            <a:off x="7964056" y="5026428"/>
            <a:ext cx="832437" cy="3048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24010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 xmlns:a16="http://schemas.microsoft.com/office/drawing/2014/main" id="{9225952B-8D7F-430C-ACC8-FE93907AE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3246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descr="C:\Users\Administrator\Desktop\tây nguyên\0anha-trinh-tuong13.jpg">
            <a:extLst>
              <a:ext uri="{FF2B5EF4-FFF2-40B4-BE49-F238E27FC236}">
                <a16:creationId xmlns="" xmlns:a16="http://schemas.microsoft.com/office/drawing/2014/main" id="{5CA17E51-C306-4BA3-9A30-10BFC11D42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4412974" cy="3246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C:\Users\Administrator\Desktop\tây nguyên\4-2.jpg">
            <a:extLst>
              <a:ext uri="{FF2B5EF4-FFF2-40B4-BE49-F238E27FC236}">
                <a16:creationId xmlns="" xmlns:a16="http://schemas.microsoft.com/office/drawing/2014/main" id="{8A83C759-8B19-4804-94FE-D7C132AF10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46783"/>
            <a:ext cx="4572000" cy="3611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Di sản nhà Rông Tây Nguyên và kiến trúc độc đáo không thể bỏ qua">
            <a:extLst>
              <a:ext uri="{FF2B5EF4-FFF2-40B4-BE49-F238E27FC236}">
                <a16:creationId xmlns="" xmlns:a16="http://schemas.microsoft.com/office/drawing/2014/main" id="{5E85C244-093C-4147-8CC9-EEE509DE38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246782"/>
            <a:ext cx="4412974" cy="3611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4314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barn(inVertical)">
                                      <p:cBhvr>
                                        <p:cTn id="2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9" name="Text Box 4"/>
          <p:cNvSpPr txBox="1">
            <a:spLocks noChangeArrowheads="1"/>
          </p:cNvSpPr>
          <p:nvPr/>
        </p:nvSpPr>
        <p:spPr bwMode="auto">
          <a:xfrm>
            <a:off x="685800" y="2133600"/>
            <a:ext cx="8850947" cy="523220"/>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Đoạn</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Từ</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đầu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lang="en-US" sz="2800" b="1" i="1" dirty="0">
                <a:solidFill>
                  <a:srgbClr val="FF0000"/>
                </a:solidFill>
                <a:latin typeface="Times New Roman" panose="02020603050405020304" pitchFamily="18" charset="0"/>
                <a:cs typeface="Times New Roman" panose="02020603050405020304" pitchFamily="18" charset="0"/>
              </a:rPr>
              <a:t>d</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ành</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cho</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lang="en-US" sz="2800" b="1" i="1" dirty="0">
                <a:solidFill>
                  <a:srgbClr val="FF0000"/>
                </a:solidFill>
                <a:latin typeface="Times New Roman" panose="02020603050405020304" pitchFamily="18" charset="0"/>
                <a:cs typeface="Times New Roman" panose="02020603050405020304" pitchFamily="18" charset="0"/>
              </a:rPr>
              <a:t>k</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hách</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quý</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p:txBody>
      </p:sp>
      <p:sp>
        <p:nvSpPr>
          <p:cNvPr id="10" name="Text Box 5"/>
          <p:cNvSpPr txBox="1">
            <a:spLocks noChangeArrowheads="1"/>
          </p:cNvSpPr>
          <p:nvPr/>
        </p:nvSpPr>
        <p:spPr bwMode="auto">
          <a:xfrm>
            <a:off x="658812" y="2667074"/>
            <a:ext cx="8485188" cy="523220"/>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Đoạn</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Y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Hoa</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đến</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bên</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già</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Rok</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nhát</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dao</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Text Box 6"/>
          <p:cNvSpPr txBox="1">
            <a:spLocks noChangeArrowheads="1"/>
          </p:cNvSpPr>
          <p:nvPr/>
        </p:nvSpPr>
        <p:spPr bwMode="auto">
          <a:xfrm>
            <a:off x="685800" y="3288268"/>
            <a:ext cx="7936547" cy="523220"/>
          </a:xfrm>
          <a:prstGeom prst="rect">
            <a:avLst/>
          </a:prstGeom>
          <a:noFill/>
          <a:ln w="9525">
            <a:noFill/>
            <a:miter lim="800000"/>
            <a:headEnd/>
            <a:tailEnd/>
          </a:ln>
          <a:effectLst/>
        </p:spPr>
        <p:txBody>
          <a:bodyPr wrap="square">
            <a:spAutoFit/>
          </a:bodyPr>
          <a:lstStyle/>
          <a:p>
            <a:pPr lvl="0">
              <a:spcBef>
                <a:spcPct val="50000"/>
              </a:spcBef>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Đoạn</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3</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Già</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Rok</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xoa</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tay</a:t>
            </a:r>
            <a:r>
              <a:rPr kumimoji="0" lang="en-US" sz="2800" b="1" i="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xem</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cái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chữ</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nào</a:t>
            </a:r>
            <a:r>
              <a:rPr lang="en-US" sz="2800" b="1" i="1" dirty="0">
                <a:solidFill>
                  <a:srgbClr val="FF0000"/>
                </a:solidFill>
                <a:latin typeface="Times New Roman" panose="02020603050405020304" pitchFamily="18" charset="0"/>
                <a:cs typeface="Times New Roman" panose="02020603050405020304" pitchFamily="18" charset="0"/>
              </a:rPr>
              <a:t>! </a:t>
            </a:r>
            <a:endPar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6" name="Text Box 7"/>
          <p:cNvSpPr txBox="1">
            <a:spLocks noChangeArrowheads="1"/>
          </p:cNvSpPr>
          <p:nvPr/>
        </p:nvSpPr>
        <p:spPr bwMode="auto">
          <a:xfrm>
            <a:off x="685800" y="3865602"/>
            <a:ext cx="8165147" cy="523220"/>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Đoạn</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4</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Còn</a:t>
            </a:r>
            <a:r>
              <a:rPr kumimoji="0" lang="en-US" sz="2800" b="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lại</a:t>
            </a:r>
            <a:r>
              <a:rPr kumimoji="0" lang="en-US" sz="2800" b="1"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endParaRPr kumimoji="0" lang="en-US" sz="2800" b="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5" name="12-Point Star 4"/>
          <p:cNvSpPr/>
          <p:nvPr/>
        </p:nvSpPr>
        <p:spPr>
          <a:xfrm>
            <a:off x="13492" y="1577009"/>
            <a:ext cx="8698546" cy="3379303"/>
          </a:xfrm>
          <a:prstGeom prst="star12">
            <a:avLst/>
          </a:prstGeom>
          <a:solidFill>
            <a:srgbClr val="00B05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Bài</a:t>
            </a:r>
            <a:r>
              <a:rPr kumimoji="0" lang="en-US"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vi-VN"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văn </a:t>
            </a:r>
            <a:r>
              <a:rPr kumimoji="0" lang="en-US" sz="48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có</a:t>
            </a:r>
            <a:r>
              <a:rPr kumimoji="0" lang="en-US"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mấy</a:t>
            </a:r>
            <a:r>
              <a:rPr kumimoji="0" lang="en-US"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đoạn</a:t>
            </a:r>
            <a:r>
              <a:rPr kumimoji="0" lang="en-US"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a:t>
            </a:r>
          </a:p>
        </p:txBody>
      </p:sp>
      <p:pic>
        <p:nvPicPr>
          <p:cNvPr id="1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19130" y="4956312"/>
            <a:ext cx="4346714" cy="1329699"/>
          </a:xfrm>
          <a:prstGeom prst="rect">
            <a:avLst/>
          </a:prstGeom>
          <a:noFill/>
          <a:ln>
            <a:noFill/>
          </a:ln>
        </p:spPr>
      </p:pic>
      <p:sp>
        <p:nvSpPr>
          <p:cNvPr id="13" name="WordArt 2"/>
          <p:cNvSpPr>
            <a:spLocks noChangeArrowheads="1" noChangeShapeType="1" noTextEdit="1"/>
          </p:cNvSpPr>
          <p:nvPr/>
        </p:nvSpPr>
        <p:spPr bwMode="auto">
          <a:xfrm>
            <a:off x="152400" y="19665"/>
            <a:ext cx="8712039" cy="2203702"/>
          </a:xfrm>
          <a:prstGeom prst="rect">
            <a:avLst/>
          </a:prstGeom>
          <a:noFill/>
        </p:spPr>
        <p:txBody>
          <a:bodyPr wrap="none" fromWordArt="1">
            <a:prstTxWarp prst="textInflateBottom">
              <a:avLst>
                <a:gd name="adj" fmla="val 68083"/>
              </a:avLst>
            </a:prstTxWarp>
            <a:scene3d>
              <a:camera prst="legacyPerspectiveBottom"/>
              <a:lightRig rig="legacyFlat3" dir="t"/>
            </a:scene3d>
            <a:sp3d extrusionH="1801800" prstMaterial="legacyMatte">
              <a:extrusionClr>
                <a:srgbClr val="FFFF00"/>
              </a:extrusion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w="9525">
                  <a:round/>
                  <a:headEnd/>
                  <a:tailEnd/>
                </a:ln>
                <a:solidFill>
                  <a:srgbClr val="7030A0"/>
                </a:solidFill>
                <a:effectLst/>
                <a:uLnTx/>
                <a:uFillTx/>
                <a:latin typeface="Times New Roman"/>
                <a:ea typeface="+mn-ea"/>
                <a:cs typeface="Times New Roman"/>
              </a:rPr>
              <a:t> </a:t>
            </a:r>
            <a:r>
              <a:rPr kumimoji="0" lang="vi-VN" sz="3600" b="1" i="0" u="none" strike="noStrike" kern="10" cap="none" spc="0" normalizeH="0" baseline="0" noProof="0" dirty="0">
                <a:ln w="9525">
                  <a:round/>
                  <a:headEnd/>
                  <a:tailEnd/>
                </a:ln>
                <a:solidFill>
                  <a:srgbClr val="7030A0"/>
                </a:solidFill>
                <a:effectLst/>
                <a:uLnTx/>
                <a:uFillTx/>
                <a:latin typeface="Times New Roman"/>
                <a:ea typeface="+mn-ea"/>
                <a:cs typeface="Times New Roman"/>
              </a:rPr>
              <a:t>4</a:t>
            </a:r>
            <a:r>
              <a:rPr kumimoji="0" lang="en-US" sz="3600" b="1" i="0" u="none" strike="noStrike" kern="10" cap="none" spc="0" normalizeH="0" baseline="0" noProof="0" dirty="0">
                <a:ln w="9525">
                  <a:round/>
                  <a:headEnd/>
                  <a:tailEnd/>
                </a:ln>
                <a:solidFill>
                  <a:srgbClr val="7030A0"/>
                </a:solidFill>
                <a:effectLst/>
                <a:uLnTx/>
                <a:uFillTx/>
                <a:latin typeface="Times New Roman"/>
                <a:ea typeface="+mn-ea"/>
                <a:cs typeface="Times New Roman"/>
              </a:rPr>
              <a:t>.</a:t>
            </a:r>
            <a:r>
              <a:rPr kumimoji="0" lang="en-US" sz="3600" b="0" i="0" u="none" strike="noStrike" kern="10" cap="none" spc="0" normalizeH="0" baseline="0" noProof="0" dirty="0">
                <a:ln w="9525">
                  <a:round/>
                  <a:headEnd/>
                  <a:tailEnd/>
                </a:ln>
                <a:solidFill>
                  <a:srgbClr val="7030A0"/>
                </a:solidFill>
                <a:effectLst/>
                <a:uLnTx/>
                <a:uFillTx/>
                <a:latin typeface="Times New Roman"/>
                <a:ea typeface="+mn-ea"/>
                <a:cs typeface="Times New Roman"/>
              </a:rPr>
              <a:t> </a:t>
            </a:r>
            <a:r>
              <a:rPr kumimoji="0" lang="en-US" sz="3600" b="1" i="0" u="none" strike="noStrike" kern="10" cap="none" spc="0" normalizeH="0" baseline="0" noProof="0" dirty="0">
                <a:ln w="9525">
                  <a:round/>
                  <a:headEnd/>
                  <a:tailEnd/>
                </a:ln>
                <a:solidFill>
                  <a:srgbClr val="7030A0"/>
                </a:solidFill>
                <a:effectLst/>
                <a:uLnTx/>
                <a:uFillTx/>
                <a:latin typeface="Times New Roman"/>
                <a:ea typeface="+mn-ea"/>
                <a:cs typeface="Times New Roman"/>
              </a:rPr>
              <a:t>LUYỆN ĐỌC</a:t>
            </a:r>
          </a:p>
        </p:txBody>
      </p:sp>
      <p:pic>
        <p:nvPicPr>
          <p:cNvPr id="14" name="Picture 11" descr="Floral">
            <a:hlinkClick r:id="" action="ppaction://noaction"/>
            <a:extLst>
              <a:ext uri="{FF2B5EF4-FFF2-40B4-BE49-F238E27FC236}">
                <a16:creationId xmlns="" xmlns:a16="http://schemas.microsoft.com/office/drawing/2014/main" id="{A01779EA-38D6-46CB-AC92-06A34166F8F4}"/>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431962" y="4770755"/>
            <a:ext cx="16319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4" descr="4BBD0CCD48A74000B8F6581C91102746[1]">
            <a:extLst>
              <a:ext uri="{FF2B5EF4-FFF2-40B4-BE49-F238E27FC236}">
                <a16:creationId xmlns="" xmlns:a16="http://schemas.microsoft.com/office/drawing/2014/main" id="{EB10BFBC-48B3-4909-BFBE-D997A93C1C4E}"/>
              </a:ext>
            </a:extLst>
          </p:cNvPr>
          <p:cNvPicPr>
            <a:picLocks noChangeAspect="1" noChangeArrowheads="1" noCrop="1"/>
          </p:cNvPicPr>
          <p:nvPr/>
        </p:nvPicPr>
        <p:blipFill>
          <a:blip r:embed="rId5"/>
          <a:srcRect/>
          <a:stretch>
            <a:fillRect/>
          </a:stretch>
        </p:blipFill>
        <p:spPr bwMode="auto">
          <a:xfrm>
            <a:off x="7740253" y="4213351"/>
            <a:ext cx="1047986" cy="1501876"/>
          </a:xfrm>
          <a:prstGeom prst="rect">
            <a:avLst/>
          </a:prstGeom>
          <a:noFill/>
          <a:ln w="9525">
            <a:noFill/>
            <a:miter lim="800000"/>
            <a:headEnd/>
            <a:tailEnd/>
          </a:ln>
        </p:spPr>
      </p:pic>
    </p:spTree>
    <p:extLst>
      <p:ext uri="{BB962C8B-B14F-4D97-AF65-F5344CB8AC3E}">
        <p14:creationId xmlns:p14="http://schemas.microsoft.com/office/powerpoint/2010/main" val="6891702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to="" calcmode="lin" valueType="num">
                                      <p:cBhvr>
                                        <p:cTn id="14" dur="1" fill="hold"/>
                                        <p:tgtEl>
                                          <p:spTgt spid="9"/>
                                        </p:tgtEl>
                                        <p:attrNameLst>
                                          <p:attrName/>
                                        </p:attrNameLst>
                                      </p:cBhvr>
                                    </p:anim>
                                  </p:childTnLst>
                                </p:cTn>
                              </p:par>
                              <p:par>
                                <p:cTn id="15" presetID="21" presetClass="exit" presetSubtype="1" fill="hold" grpId="1" nodeType="withEffect">
                                  <p:stCondLst>
                                    <p:cond delay="0"/>
                                  </p:stCondLst>
                                  <p:childTnLst>
                                    <p:animEffect transition="out" filter="wheel(1)">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par>
                          <p:cTn id="18" fill="hold">
                            <p:stCondLst>
                              <p:cond delay="500"/>
                            </p:stCondLst>
                            <p:childTnLst>
                              <p:par>
                                <p:cTn id="19" presetID="24"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to="" calcmode="lin" valueType="num">
                                      <p:cBhvr>
                                        <p:cTn id="21" dur="1" fill="hold"/>
                                        <p:tgtEl>
                                          <p:spTgt spid="10"/>
                                        </p:tgtEl>
                                        <p:attrNameLst>
                                          <p:attrName/>
                                        </p:attrNameLst>
                                      </p:cBhvr>
                                    </p:anim>
                                  </p:childTnLst>
                                </p:cTn>
                              </p:par>
                            </p:childTnLst>
                          </p:cTn>
                        </p:par>
                        <p:par>
                          <p:cTn id="22" fill="hold">
                            <p:stCondLst>
                              <p:cond delay="500"/>
                            </p:stCondLst>
                            <p:childTnLst>
                              <p:par>
                                <p:cTn id="23" presetID="24"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 to="" calcmode="lin" valueType="num">
                                      <p:cBhvr>
                                        <p:cTn id="25" dur="1" fill="hold"/>
                                        <p:tgtEl>
                                          <p:spTgt spid="11"/>
                                        </p:tgtEl>
                                        <p:attrNameLst>
                                          <p:attrName/>
                                        </p:attrNameLst>
                                      </p:cBhvr>
                                    </p:anim>
                                  </p:childTnLst>
                                </p:cTn>
                              </p:par>
                            </p:childTnLst>
                          </p:cTn>
                        </p:par>
                        <p:par>
                          <p:cTn id="26" fill="hold">
                            <p:stCondLst>
                              <p:cond delay="500"/>
                            </p:stCondLst>
                            <p:childTnLst>
                              <p:par>
                                <p:cTn id="27" presetID="24" presetClass="entr" presetSubtype="0"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 to="" calcmode="lin" valueType="num">
                                      <p:cBhvr>
                                        <p:cTn id="29" dur="1" fill="hold"/>
                                        <p:tgtEl>
                                          <p:spTgt spid="16"/>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6" grpId="0"/>
      <p:bldP spid="5" grpId="0" animBg="1"/>
      <p:bldP spid="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5" name="12-Point Star 4"/>
          <p:cNvSpPr/>
          <p:nvPr/>
        </p:nvSpPr>
        <p:spPr>
          <a:xfrm>
            <a:off x="152402" y="1905000"/>
            <a:ext cx="8879324" cy="3048000"/>
          </a:xfrm>
          <a:prstGeom prst="star12">
            <a:avLst/>
          </a:prstGeom>
          <a:solidFill>
            <a:srgbClr val="7030A0"/>
          </a:solidFill>
          <a:ln w="57150">
            <a:solidFill>
              <a:srgbClr val="00206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Mỗi em đọc một </a:t>
            </a:r>
            <a:r>
              <a:rPr lang="en-US" sz="4800" b="1" dirty="0" err="1">
                <a:solidFill>
                  <a:srgbClr val="FFFF00"/>
                </a:solidFill>
                <a:latin typeface="Times New Roman" panose="02020603050405020304" pitchFamily="18" charset="0"/>
                <a:cs typeface="Times New Roman" panose="02020603050405020304" pitchFamily="18" charset="0"/>
              </a:rPr>
              <a:t>đoạn</a:t>
            </a:r>
            <a:r>
              <a:rPr kumimoji="0" lang="vi-VN"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tiếp nối đến hết bài. </a:t>
            </a:r>
            <a:endParaRPr kumimoji="0" lang="en-US"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pic>
        <p:nvPicPr>
          <p:cNvPr id="1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9742" y="5018202"/>
            <a:ext cx="5130570" cy="1651221"/>
          </a:xfrm>
          <a:prstGeom prst="rect">
            <a:avLst/>
          </a:prstGeom>
          <a:noFill/>
          <a:ln>
            <a:noFill/>
          </a:ln>
        </p:spPr>
      </p:pic>
      <p:sp>
        <p:nvSpPr>
          <p:cNvPr id="13" name="WordArt 2"/>
          <p:cNvSpPr>
            <a:spLocks noChangeArrowheads="1" noChangeShapeType="1" noTextEdit="1"/>
          </p:cNvSpPr>
          <p:nvPr/>
        </p:nvSpPr>
        <p:spPr bwMode="auto">
          <a:xfrm>
            <a:off x="152402" y="19665"/>
            <a:ext cx="8712039" cy="2203702"/>
          </a:xfrm>
          <a:prstGeom prst="rect">
            <a:avLst/>
          </a:prstGeom>
          <a:noFill/>
        </p:spPr>
        <p:txBody>
          <a:bodyPr wrap="none" fromWordArt="1">
            <a:prstTxWarp prst="textInflateBottom">
              <a:avLst>
                <a:gd name="adj" fmla="val 68083"/>
              </a:avLst>
            </a:prstTxWarp>
            <a:scene3d>
              <a:camera prst="legacyPerspectiveBottom"/>
              <a:lightRig rig="legacyFlat3" dir="t"/>
            </a:scene3d>
            <a:sp3d extrusionH="1801800" prstMaterial="legacyMatte">
              <a:extrusionClr>
                <a:srgbClr val="FFFF00"/>
              </a:extrusion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w="9525">
                  <a:round/>
                  <a:headEnd/>
                  <a:tailEnd/>
                </a:ln>
                <a:solidFill>
                  <a:srgbClr val="7030A0"/>
                </a:solidFill>
                <a:effectLst/>
                <a:uLnTx/>
                <a:uFillTx/>
                <a:latin typeface="Times New Roman"/>
                <a:ea typeface="+mn-ea"/>
                <a:cs typeface="Times New Roman"/>
              </a:rPr>
              <a:t> </a:t>
            </a:r>
            <a:r>
              <a:rPr kumimoji="0" lang="vi-VN" sz="3600" b="1" i="0" u="none" strike="noStrike" kern="10" cap="none" spc="0" normalizeH="0" baseline="0" noProof="0" dirty="0">
                <a:ln w="9525">
                  <a:round/>
                  <a:headEnd/>
                  <a:tailEnd/>
                </a:ln>
                <a:solidFill>
                  <a:srgbClr val="FF0000"/>
                </a:solidFill>
                <a:effectLst/>
                <a:uLnTx/>
                <a:uFillTx/>
                <a:latin typeface="Times New Roman"/>
                <a:ea typeface="+mn-ea"/>
                <a:cs typeface="Times New Roman"/>
              </a:rPr>
              <a:t>4</a:t>
            </a:r>
            <a:r>
              <a:rPr kumimoji="0" lang="en-US" sz="3600" b="1" i="0" u="none" strike="noStrike" kern="10" cap="none" spc="0" normalizeH="0" baseline="0" noProof="0" dirty="0">
                <a:ln w="9525">
                  <a:round/>
                  <a:headEnd/>
                  <a:tailEnd/>
                </a:ln>
                <a:solidFill>
                  <a:srgbClr val="FF0000"/>
                </a:solidFill>
                <a:effectLst/>
                <a:uLnTx/>
                <a:uFillTx/>
                <a:latin typeface="Times New Roman"/>
                <a:ea typeface="+mn-ea"/>
                <a:cs typeface="Times New Roman"/>
              </a:rPr>
              <a:t>.</a:t>
            </a:r>
            <a:r>
              <a:rPr kumimoji="0" lang="en-US" sz="3600" b="0" i="0" u="none" strike="noStrike" kern="10" cap="none" spc="0" normalizeH="0" baseline="0" noProof="0" dirty="0">
                <a:ln w="9525">
                  <a:round/>
                  <a:headEnd/>
                  <a:tailEnd/>
                </a:ln>
                <a:solidFill>
                  <a:srgbClr val="FF0000"/>
                </a:solidFill>
                <a:effectLst/>
                <a:uLnTx/>
                <a:uFillTx/>
                <a:latin typeface="Times New Roman"/>
                <a:ea typeface="+mn-ea"/>
                <a:cs typeface="Times New Roman"/>
              </a:rPr>
              <a:t> </a:t>
            </a:r>
            <a:r>
              <a:rPr kumimoji="0" lang="en-US" sz="3600" b="1" i="0" u="none" strike="noStrike" kern="10" cap="none" spc="0" normalizeH="0" baseline="0" noProof="0" dirty="0">
                <a:ln w="9525">
                  <a:round/>
                  <a:headEnd/>
                  <a:tailEnd/>
                </a:ln>
                <a:solidFill>
                  <a:srgbClr val="FF0000"/>
                </a:solidFill>
                <a:effectLst/>
                <a:uLnTx/>
                <a:uFillTx/>
                <a:latin typeface="Times New Roman"/>
                <a:ea typeface="+mn-ea"/>
                <a:cs typeface="Times New Roman"/>
              </a:rPr>
              <a:t>LUYỆN ĐỌC</a:t>
            </a:r>
          </a:p>
        </p:txBody>
      </p:sp>
      <p:pic>
        <p:nvPicPr>
          <p:cNvPr id="14" name="Picture 24" descr="4BBD0CCD48A74000B8F6581C91102746[1]"/>
          <p:cNvPicPr>
            <a:picLocks noChangeAspect="1" noChangeArrowheads="1" noCrop="1"/>
          </p:cNvPicPr>
          <p:nvPr/>
        </p:nvPicPr>
        <p:blipFill>
          <a:blip r:embed="rId4"/>
          <a:srcRect/>
          <a:stretch>
            <a:fillRect/>
          </a:stretch>
        </p:blipFill>
        <p:spPr bwMode="auto">
          <a:xfrm>
            <a:off x="762000" y="4419600"/>
            <a:ext cx="1371600" cy="1806676"/>
          </a:xfrm>
          <a:prstGeom prst="rect">
            <a:avLst/>
          </a:prstGeom>
          <a:noFill/>
          <a:ln w="9525">
            <a:noFill/>
            <a:miter lim="800000"/>
            <a:headEnd/>
            <a:tailEnd/>
          </a:ln>
        </p:spPr>
      </p:pic>
      <p:pic>
        <p:nvPicPr>
          <p:cNvPr id="15" name="Picture 15" descr="merlin_detail_075[1]"/>
          <p:cNvPicPr>
            <a:picLocks noChangeAspect="1" noChangeArrowheads="1" noCrop="1"/>
          </p:cNvPicPr>
          <p:nvPr/>
        </p:nvPicPr>
        <p:blipFill>
          <a:blip r:embed="rId5"/>
          <a:srcRect/>
          <a:stretch>
            <a:fillRect/>
          </a:stretch>
        </p:blipFill>
        <p:spPr bwMode="auto">
          <a:xfrm>
            <a:off x="6705600" y="4241908"/>
            <a:ext cx="1752600" cy="2162175"/>
          </a:xfrm>
          <a:prstGeom prst="rect">
            <a:avLst/>
          </a:prstGeom>
          <a:noFill/>
          <a:ln w="9525">
            <a:noFill/>
            <a:miter lim="800000"/>
            <a:headEnd/>
            <a:tailEnd/>
          </a:ln>
        </p:spPr>
      </p:pic>
    </p:spTree>
    <p:extLst>
      <p:ext uri="{BB962C8B-B14F-4D97-AF65-F5344CB8AC3E}">
        <p14:creationId xmlns:p14="http://schemas.microsoft.com/office/powerpoint/2010/main" val="1922316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ext Box 5"/>
          <p:cNvSpPr txBox="1">
            <a:spLocks noChangeArrowheads="1"/>
          </p:cNvSpPr>
          <p:nvPr/>
        </p:nvSpPr>
        <p:spPr bwMode="auto">
          <a:xfrm>
            <a:off x="364477" y="1644056"/>
            <a:ext cx="3276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Times New Roman" panose="02020603050405020304" pitchFamily="18" charset="0"/>
              </a:rPr>
              <a:t>Đọc</a:t>
            </a: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Times New Roman" panose="02020603050405020304" pitchFamily="18" charset="0"/>
              </a:rPr>
              <a:t>đúng</a:t>
            </a: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a:t>
            </a:r>
          </a:p>
        </p:txBody>
      </p:sp>
      <p:sp>
        <p:nvSpPr>
          <p:cNvPr id="24582" name="Text Box 6"/>
          <p:cNvSpPr txBox="1">
            <a:spLocks noChangeArrowheads="1"/>
          </p:cNvSpPr>
          <p:nvPr/>
        </p:nvSpPr>
        <p:spPr bwMode="auto">
          <a:xfrm>
            <a:off x="125959" y="2269147"/>
            <a:ext cx="764228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lang="en-US" altLang="en-US" b="1" dirty="0">
                <a:solidFill>
                  <a:srgbClr val="0000FF"/>
                </a:solidFill>
                <a:latin typeface="Times New Roman" panose="02020603050405020304" pitchFamily="18" charset="0"/>
                <a:cs typeface="Times New Roman" panose="02020603050405020304" pitchFamily="18" charset="0"/>
              </a:rPr>
              <a:t>n</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hà</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sàn</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chật</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ních</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Y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Hoa</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Chư</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Lênh</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Rok</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cây</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cột</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nóc</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phăng</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phắc</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lồng</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ngực</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hò</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reo</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endPar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4583" name="Text Box 7"/>
          <p:cNvSpPr txBox="1">
            <a:spLocks noChangeArrowheads="1"/>
          </p:cNvSpPr>
          <p:nvPr/>
        </p:nvSpPr>
        <p:spPr bwMode="auto">
          <a:xfrm>
            <a:off x="364477" y="3281308"/>
            <a:ext cx="3276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Times New Roman" panose="02020603050405020304" pitchFamily="18" charset="0"/>
              </a:rPr>
              <a:t>Ngắt</a:t>
            </a: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Times New Roman" panose="02020603050405020304" pitchFamily="18" charset="0"/>
              </a:rPr>
              <a:t>câu</a:t>
            </a: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a:t>
            </a:r>
          </a:p>
        </p:txBody>
      </p:sp>
      <p:sp>
        <p:nvSpPr>
          <p:cNvPr id="14" name="WordArt 2"/>
          <p:cNvSpPr>
            <a:spLocks noChangeArrowheads="1" noChangeShapeType="1" noTextEdit="1"/>
          </p:cNvSpPr>
          <p:nvPr/>
        </p:nvSpPr>
        <p:spPr bwMode="auto">
          <a:xfrm>
            <a:off x="152411" y="19687"/>
            <a:ext cx="8970163" cy="1504335"/>
          </a:xfrm>
          <a:prstGeom prst="rect">
            <a:avLst/>
          </a:prstGeom>
          <a:noFill/>
        </p:spPr>
        <p:txBody>
          <a:bodyPr wrap="none" fromWordArt="1">
            <a:prstTxWarp prst="textInflateBottom">
              <a:avLst>
                <a:gd name="adj" fmla="val 68083"/>
              </a:avLst>
            </a:prstTxWarp>
            <a:scene3d>
              <a:camera prst="legacyPerspectiveBottom"/>
              <a:lightRig rig="legacyFlat3" dir="t"/>
            </a:scene3d>
            <a:sp3d extrusionH="1801800" prstMaterial="legacyMatte">
              <a:extrusionClr>
                <a:srgbClr val="FFFF00"/>
              </a:extrusion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w="9525">
                  <a:round/>
                  <a:headEnd/>
                  <a:tailEnd/>
                </a:ln>
                <a:solidFill>
                  <a:srgbClr val="7030A0"/>
                </a:solidFill>
                <a:effectLst/>
                <a:uLnTx/>
                <a:uFillTx/>
                <a:latin typeface="Times New Roman"/>
                <a:ea typeface="+mn-ea"/>
                <a:cs typeface="Times New Roman"/>
              </a:rPr>
              <a:t> </a:t>
            </a:r>
            <a:r>
              <a:rPr kumimoji="0" lang="vi-VN" sz="3600" b="1" i="0" u="none" strike="noStrike" kern="10" cap="none" spc="0" normalizeH="0" baseline="0" noProof="0" dirty="0">
                <a:ln w="9525">
                  <a:round/>
                  <a:headEnd/>
                  <a:tailEnd/>
                </a:ln>
                <a:solidFill>
                  <a:srgbClr val="FF0000"/>
                </a:solidFill>
                <a:effectLst/>
                <a:uLnTx/>
                <a:uFillTx/>
                <a:latin typeface="Times New Roman"/>
                <a:ea typeface="+mn-ea"/>
                <a:cs typeface="Times New Roman"/>
              </a:rPr>
              <a:t>4</a:t>
            </a:r>
            <a:r>
              <a:rPr kumimoji="0" lang="en-US" sz="3600" b="1" i="0" u="none" strike="noStrike" kern="10" cap="none" spc="0" normalizeH="0" baseline="0" noProof="0" dirty="0">
                <a:ln w="9525">
                  <a:round/>
                  <a:headEnd/>
                  <a:tailEnd/>
                </a:ln>
                <a:solidFill>
                  <a:srgbClr val="FF0000"/>
                </a:solidFill>
                <a:effectLst/>
                <a:uLnTx/>
                <a:uFillTx/>
                <a:latin typeface="Times New Roman"/>
                <a:ea typeface="+mn-ea"/>
                <a:cs typeface="Times New Roman"/>
              </a:rPr>
              <a:t>.</a:t>
            </a:r>
            <a:r>
              <a:rPr kumimoji="0" lang="en-US" sz="3600" b="0" i="0" u="none" strike="noStrike" kern="10" cap="none" spc="0" normalizeH="0" baseline="0" noProof="0" dirty="0">
                <a:ln w="9525">
                  <a:round/>
                  <a:headEnd/>
                  <a:tailEnd/>
                </a:ln>
                <a:solidFill>
                  <a:srgbClr val="FF0000"/>
                </a:solidFill>
                <a:effectLst/>
                <a:uLnTx/>
                <a:uFillTx/>
                <a:latin typeface="Times New Roman"/>
                <a:ea typeface="+mn-ea"/>
                <a:cs typeface="Times New Roman"/>
              </a:rPr>
              <a:t> </a:t>
            </a:r>
            <a:r>
              <a:rPr kumimoji="0" lang="en-US" sz="3600" b="1" i="0" u="none" strike="noStrike" kern="10" cap="none" spc="0" normalizeH="0" baseline="0" noProof="0" dirty="0">
                <a:ln w="9525">
                  <a:round/>
                  <a:headEnd/>
                  <a:tailEnd/>
                </a:ln>
                <a:solidFill>
                  <a:srgbClr val="FF0000"/>
                </a:solidFill>
                <a:effectLst/>
                <a:uLnTx/>
                <a:uFillTx/>
                <a:latin typeface="Times New Roman"/>
                <a:ea typeface="+mn-ea"/>
                <a:cs typeface="Times New Roman"/>
              </a:rPr>
              <a:t>LUYỆN ĐỌC</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5310407"/>
            <a:ext cx="3503683" cy="1444166"/>
          </a:xfrm>
          <a:prstGeom prst="rect">
            <a:avLst/>
          </a:prstGeom>
          <a:noFill/>
          <a:ln>
            <a:noFill/>
          </a:ln>
        </p:spPr>
      </p:pic>
      <p:pic>
        <p:nvPicPr>
          <p:cNvPr id="9"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7611" y="4697173"/>
            <a:ext cx="1614947"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003[1]"/>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11" y="5452107"/>
            <a:ext cx="1649885" cy="1201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6201" y="1325737"/>
            <a:ext cx="1447800" cy="2481263"/>
          </a:xfrm>
          <a:prstGeom prst="rect">
            <a:avLst/>
          </a:prstGeom>
          <a:noFill/>
          <a:ln>
            <a:noFill/>
          </a:ln>
        </p:spPr>
      </p:pic>
      <p:graphicFrame>
        <p:nvGraphicFramePr>
          <p:cNvPr id="2" name="Object 1"/>
          <p:cNvGraphicFramePr>
            <a:graphicFrameLocks noChangeAspect="1"/>
          </p:cNvGraphicFramePr>
          <p:nvPr/>
        </p:nvGraphicFramePr>
        <p:xfrm>
          <a:off x="6529117" y="5150409"/>
          <a:ext cx="1295411" cy="1235159"/>
        </p:xfrm>
        <a:graphic>
          <a:graphicData uri="http://schemas.openxmlformats.org/presentationml/2006/ole">
            <mc:AlternateContent xmlns:mc="http://schemas.openxmlformats.org/markup-compatibility/2006">
              <mc:Choice xmlns:v="urn:schemas-microsoft-com:vml" Requires="v">
                <p:oleObj spid="_x0000_s1044" name="Bitmap Image" r:id="rId7" imgW="1238423" imgH="1238423" progId="PBrush">
                  <p:embed/>
                </p:oleObj>
              </mc:Choice>
              <mc:Fallback>
                <p:oleObj name="Bitmap Image" r:id="rId7" imgW="1238423" imgH="1238423" progId="PBrush">
                  <p:embed/>
                  <p:pic>
                    <p:nvPicPr>
                      <p:cNvPr id="2"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29117" y="5150409"/>
                        <a:ext cx="1295411" cy="1235159"/>
                      </a:xfrm>
                      <a:prstGeom prst="rect">
                        <a:avLst/>
                      </a:prstGeom>
                      <a:noFill/>
                      <a:ln w="38100">
                        <a:solidFill>
                          <a:srgbClr val="FFFF66"/>
                        </a:solidFill>
                        <a:miter lim="800000"/>
                        <a:headEnd/>
                        <a:tailEnd/>
                      </a:ln>
                      <a:effectLst/>
                    </p:spPr>
                  </p:pic>
                </p:oleObj>
              </mc:Fallback>
            </mc:AlternateContent>
          </a:graphicData>
        </a:graphic>
      </p:graphicFrame>
      <p:pic>
        <p:nvPicPr>
          <p:cNvPr id="16" name="Picture 11" descr="Floral">
            <a:hlinkClick r:id="" action="ppaction://noaction"/>
            <a:extLst>
              <a:ext uri="{FF2B5EF4-FFF2-40B4-BE49-F238E27FC236}">
                <a16:creationId xmlns="" xmlns:a16="http://schemas.microsoft.com/office/drawing/2014/main" id="{BD86FDC2-207D-49E5-95E6-A64C4CB17F29}"/>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flipH="1">
            <a:off x="4680519" y="1045924"/>
            <a:ext cx="16319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
            <a:extLst>
              <a:ext uri="{FF2B5EF4-FFF2-40B4-BE49-F238E27FC236}">
                <a16:creationId xmlns="" xmlns:a16="http://schemas.microsoft.com/office/drawing/2014/main" id="{1992853C-68CE-42B6-BB1C-51EDD6BC7076}"/>
              </a:ext>
            </a:extLst>
          </p:cNvPr>
          <p:cNvSpPr txBox="1">
            <a:spLocks noChangeArrowheads="1"/>
          </p:cNvSpPr>
          <p:nvPr/>
        </p:nvSpPr>
        <p:spPr bwMode="auto">
          <a:xfrm>
            <a:off x="152411" y="3873107"/>
            <a:ext cx="86271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vi-VN" altLang="vi-VN" sz="2800" b="1" dirty="0">
                <a:solidFill>
                  <a:srgbClr val="0B19C8"/>
                </a:solidFill>
                <a:latin typeface="Times New Roman" panose="02020603050405020304" pitchFamily="18" charset="0"/>
                <a:cs typeface="Times New Roman" panose="02020603050405020304" pitchFamily="18" charset="0"/>
              </a:rPr>
              <a:t>     </a:t>
            </a:r>
            <a:r>
              <a:rPr lang="vi-VN" altLang="vi-VN" b="1" dirty="0">
                <a:solidFill>
                  <a:srgbClr val="0B19C8"/>
                </a:solidFill>
                <a:latin typeface="Times New Roman" panose="02020603050405020304" pitchFamily="18" charset="0"/>
                <a:cs typeface="Times New Roman" panose="02020603050405020304" pitchFamily="18" charset="0"/>
              </a:rPr>
              <a:t>Buôn Chư Lênh</a:t>
            </a:r>
            <a:r>
              <a:rPr lang="en-US" altLang="vi-VN" b="1" dirty="0">
                <a:solidFill>
                  <a:srgbClr val="0B19C8"/>
                </a:solidFill>
                <a:latin typeface="Times New Roman" panose="02020603050405020304" pitchFamily="18" charset="0"/>
                <a:cs typeface="Times New Roman" panose="02020603050405020304" pitchFamily="18" charset="0"/>
              </a:rPr>
              <a:t> /</a:t>
            </a:r>
            <a:r>
              <a:rPr lang="vi-VN" altLang="vi-VN" b="1" dirty="0">
                <a:solidFill>
                  <a:srgbClr val="0B19C8"/>
                </a:solidFill>
                <a:latin typeface="Times New Roman" panose="02020603050405020304" pitchFamily="18" charset="0"/>
                <a:cs typeface="Times New Roman" panose="02020603050405020304" pitchFamily="18" charset="0"/>
              </a:rPr>
              <a:t> đã đón tiếp cô giáo đến mở trường</a:t>
            </a:r>
            <a:r>
              <a:rPr lang="en-US" altLang="vi-VN" b="1" dirty="0">
                <a:solidFill>
                  <a:srgbClr val="0B19C8"/>
                </a:solidFill>
                <a:latin typeface="Times New Roman" panose="02020603050405020304" pitchFamily="18" charset="0"/>
                <a:cs typeface="Times New Roman" panose="02020603050405020304" pitchFamily="18" charset="0"/>
              </a:rPr>
              <a:t> /</a:t>
            </a:r>
            <a:r>
              <a:rPr lang="vi-VN" altLang="vi-VN" b="1" dirty="0">
                <a:solidFill>
                  <a:srgbClr val="0B19C8"/>
                </a:solidFill>
                <a:latin typeface="Times New Roman" panose="02020603050405020304" pitchFamily="18" charset="0"/>
                <a:cs typeface="Times New Roman" panose="02020603050405020304" pitchFamily="18" charset="0"/>
              </a:rPr>
              <a:t> bằng nghi thức trang trọng nhất</a:t>
            </a:r>
            <a:r>
              <a:rPr lang="en-US" altLang="vi-VN" b="1" dirty="0">
                <a:solidFill>
                  <a:srgbClr val="0B19C8"/>
                </a:solidFill>
                <a:latin typeface="Times New Roman" panose="02020603050405020304" pitchFamily="18" charset="0"/>
                <a:cs typeface="Times New Roman" panose="02020603050405020304" pitchFamily="18" charset="0"/>
              </a:rPr>
              <a:t> /</a:t>
            </a:r>
            <a:r>
              <a:rPr lang="vi-VN" altLang="vi-VN" b="1" dirty="0">
                <a:solidFill>
                  <a:srgbClr val="0B19C8"/>
                </a:solidFill>
                <a:latin typeface="Times New Roman" panose="02020603050405020304" pitchFamily="18" charset="0"/>
                <a:cs typeface="Times New Roman" panose="02020603050405020304" pitchFamily="18" charset="0"/>
              </a:rPr>
              <a:t> dành cho khách quý.</a:t>
            </a:r>
            <a:r>
              <a:rPr lang="en-US" altLang="vi-VN" b="1" dirty="0">
                <a:solidFill>
                  <a:srgbClr val="0B19C8"/>
                </a:solidFill>
                <a:latin typeface="Times New Roman" panose="02020603050405020304" pitchFamily="18" charset="0"/>
                <a:cs typeface="Times New Roman" panose="02020603050405020304" pitchFamily="18" charset="0"/>
              </a:rPr>
              <a:t>//</a:t>
            </a:r>
            <a:endParaRPr lang="en-US" altLang="vi-VN" dirty="0">
              <a:solidFill>
                <a:srgbClr val="0B19C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514193"/>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4581"/>
                                        </p:tgtEl>
                                        <p:attrNameLst>
                                          <p:attrName>style.visibility</p:attrName>
                                        </p:attrNameLst>
                                      </p:cBhvr>
                                      <p:to>
                                        <p:strVal val="visible"/>
                                      </p:to>
                                    </p:set>
                                    <p:anim calcmode="discrete" valueType="clr">
                                      <p:cBhvr override="childStyle">
                                        <p:cTn id="7" dur="80"/>
                                        <p:tgtEl>
                                          <p:spTgt spid="2458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581"/>
                                        </p:tgtEl>
                                        <p:attrNameLst>
                                          <p:attrName>fillcolor</p:attrName>
                                        </p:attrNameLst>
                                      </p:cBhvr>
                                      <p:tavLst>
                                        <p:tav tm="0">
                                          <p:val>
                                            <p:clrVal>
                                              <a:schemeClr val="accent2"/>
                                            </p:clrVal>
                                          </p:val>
                                        </p:tav>
                                        <p:tav tm="50000">
                                          <p:val>
                                            <p:clrVal>
                                              <a:schemeClr val="hlink"/>
                                            </p:clrVal>
                                          </p:val>
                                        </p:tav>
                                      </p:tavLst>
                                    </p:anim>
                                    <p:set>
                                      <p:cBhvr>
                                        <p:cTn id="9" dur="80"/>
                                        <p:tgtEl>
                                          <p:spTgt spid="24581"/>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4582"/>
                                        </p:tgtEl>
                                        <p:attrNameLst>
                                          <p:attrName>style.visibility</p:attrName>
                                        </p:attrNameLst>
                                      </p:cBhvr>
                                      <p:to>
                                        <p:strVal val="visible"/>
                                      </p:to>
                                    </p:set>
                                    <p:anim calcmode="discrete" valueType="clr">
                                      <p:cBhvr override="childStyle">
                                        <p:cTn id="14" dur="80"/>
                                        <p:tgtEl>
                                          <p:spTgt spid="24582"/>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4582"/>
                                        </p:tgtEl>
                                        <p:attrNameLst>
                                          <p:attrName>fillcolor</p:attrName>
                                        </p:attrNameLst>
                                      </p:cBhvr>
                                      <p:tavLst>
                                        <p:tav tm="0">
                                          <p:val>
                                            <p:clrVal>
                                              <a:schemeClr val="accent2"/>
                                            </p:clrVal>
                                          </p:val>
                                        </p:tav>
                                        <p:tav tm="50000">
                                          <p:val>
                                            <p:clrVal>
                                              <a:schemeClr val="hlink"/>
                                            </p:clrVal>
                                          </p:val>
                                        </p:tav>
                                      </p:tavLst>
                                    </p:anim>
                                    <p:set>
                                      <p:cBhvr>
                                        <p:cTn id="16" dur="80"/>
                                        <p:tgtEl>
                                          <p:spTgt spid="24582"/>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4583"/>
                                        </p:tgtEl>
                                        <p:attrNameLst>
                                          <p:attrName>style.visibility</p:attrName>
                                        </p:attrNameLst>
                                      </p:cBhvr>
                                      <p:to>
                                        <p:strVal val="visible"/>
                                      </p:to>
                                    </p:set>
                                    <p:anim calcmode="discrete" valueType="clr">
                                      <p:cBhvr override="childStyle">
                                        <p:cTn id="21" dur="80"/>
                                        <p:tgtEl>
                                          <p:spTgt spid="24583"/>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4583"/>
                                        </p:tgtEl>
                                        <p:attrNameLst>
                                          <p:attrName>fillcolor</p:attrName>
                                        </p:attrNameLst>
                                      </p:cBhvr>
                                      <p:tavLst>
                                        <p:tav tm="0">
                                          <p:val>
                                            <p:clrVal>
                                              <a:schemeClr val="accent2"/>
                                            </p:clrVal>
                                          </p:val>
                                        </p:tav>
                                        <p:tav tm="50000">
                                          <p:val>
                                            <p:clrVal>
                                              <a:schemeClr val="hlink"/>
                                            </p:clrVal>
                                          </p:val>
                                        </p:tav>
                                      </p:tavLst>
                                    </p:anim>
                                    <p:set>
                                      <p:cBhvr>
                                        <p:cTn id="23" dur="80"/>
                                        <p:tgtEl>
                                          <p:spTgt spid="2458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P spid="24582" grpId="0"/>
      <p:bldP spid="24583"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252</TotalTime>
  <Words>767</Words>
  <Application>Microsoft Office PowerPoint</Application>
  <PresentationFormat>On-screen Show (4:3)</PresentationFormat>
  <Paragraphs>56</Paragraphs>
  <Slides>20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Office 主题</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Thi Hung GV</dc:creator>
  <cp:lastModifiedBy>Admin</cp:lastModifiedBy>
  <cp:revision>22</cp:revision>
  <dcterms:created xsi:type="dcterms:W3CDTF">2021-12-11T02:47:18Z</dcterms:created>
  <dcterms:modified xsi:type="dcterms:W3CDTF">2022-12-12T02:48:18Z</dcterms:modified>
</cp:coreProperties>
</file>