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9" r:id="rId3"/>
    <p:sldId id="269" r:id="rId4"/>
    <p:sldId id="26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CC00CC"/>
    <a:srgbClr val="FFF3FA"/>
    <a:srgbClr val="FFE1F2"/>
    <a:srgbClr val="FFF8E5"/>
    <a:srgbClr val="FEF5DA"/>
    <a:srgbClr val="FEE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2181" autoAdjust="0"/>
  </p:normalViewPr>
  <p:slideViewPr>
    <p:cSldViewPr snapToGrid="0">
      <p:cViewPr varScale="1">
        <p:scale>
          <a:sx n="72" d="100"/>
          <a:sy n="72" d="100"/>
        </p:scale>
        <p:origin x="6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8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59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7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61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98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9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91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77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91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11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16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A17E3-6A89-4095-BD30-16657B828D0B}" type="datetimeFigureOut">
              <a:rPr lang="en-US" smtClean="0"/>
              <a:pPr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40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748"/>
            <a:ext cx="12192000" cy="684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216" cy="5184"/>
          </a:xfrm>
        </p:grpSpPr>
        <p:pic>
          <p:nvPicPr>
            <p:cNvPr id="3" name="Picture 4" descr="Picture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181" cy="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5" descr="Picture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099" y="-170"/>
              <a:ext cx="947" cy="1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6" descr="J012403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48" y="4025"/>
              <a:ext cx="1011" cy="1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7" descr="J012403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2" y="4172"/>
              <a:ext cx="1394" cy="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30745" y="25788"/>
            <a:ext cx="11460163" cy="624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5" tIns="65308" rIns="130615" bIns="65308">
            <a:spAutoFit/>
          </a:bodyPr>
          <a:lstStyle>
            <a:lvl1pPr defTabSz="1306513"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câu</a:t>
            </a:r>
            <a:endParaRPr lang="en-US" altLang="en-US"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19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001107"/>
              </p:ext>
            </p:extLst>
          </p:nvPr>
        </p:nvGraphicFramePr>
        <p:xfrm>
          <a:off x="580296" y="1659988"/>
          <a:ext cx="11405377" cy="2816352"/>
        </p:xfrm>
        <a:graphic>
          <a:graphicData uri="http://schemas.openxmlformats.org/drawingml/2006/table">
            <a:tbl>
              <a:tblPr/>
              <a:tblGrid>
                <a:gridCol w="2261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3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22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Tính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cách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Chi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tiết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và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hình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ảnh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họa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22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Chăm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chỉ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thì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cần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cơm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và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lao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động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để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sống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hay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làm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,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….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không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làm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chân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tay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nó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bứt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rứt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Tết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Nguyên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đán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đồng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từ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sớm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mồng</a:t>
                      </a:r>
                      <a:r>
                        <a:rPr kumimoji="0" lang="en-U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hai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dẫu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có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bắt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ở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nhà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cũng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không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được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82881" y="124252"/>
            <a:ext cx="1142882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34573" y="602552"/>
            <a:ext cx="114651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5237" y="1485871"/>
            <a:ext cx="82926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Times New Roman" pitchFamily="18" charset="0"/>
              </a:rPr>
              <a:t>Đoạn</a:t>
            </a:r>
            <a:r>
              <a:rPr lang="en-US" sz="3200" dirty="0">
                <a:latin typeface="Times New Roman" pitchFamily="18" charset="0"/>
              </a:rPr>
              <a:t> 3: “ </a:t>
            </a:r>
            <a:r>
              <a:rPr lang="en-US" sz="3200" dirty="0" err="1">
                <a:latin typeface="Times New Roman" pitchFamily="18" charset="0"/>
              </a:rPr>
              <a:t>Chấm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đua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đòi</a:t>
            </a:r>
            <a:r>
              <a:rPr lang="en-US" sz="3200" dirty="0">
                <a:latin typeface="Times New Roman" pitchFamily="18" charset="0"/>
              </a:rPr>
              <a:t>….qua </a:t>
            </a:r>
            <a:r>
              <a:rPr lang="en-US" sz="3200" dirty="0" err="1">
                <a:latin typeface="Times New Roman" pitchFamily="18" charset="0"/>
              </a:rPr>
              <a:t>năm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khác</a:t>
            </a:r>
            <a:r>
              <a:rPr lang="en-US" sz="3200" dirty="0">
                <a:latin typeface="Times New Roman" pitchFamily="18" charset="0"/>
              </a:rPr>
              <a:t>”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497058" y="3454681"/>
            <a:ext cx="1119788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</a:rPr>
              <a:t>        </a:t>
            </a:r>
            <a:r>
              <a:rPr lang="en-US" sz="3200" dirty="0" err="1">
                <a:latin typeface="Times New Roman" pitchFamily="18" charset="0"/>
              </a:rPr>
              <a:t>Chấm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đua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đòi</a:t>
            </a:r>
            <a:r>
              <a:rPr lang="en-US" sz="3200" dirty="0">
                <a:latin typeface="Times New Roman" pitchFamily="18" charset="0"/>
              </a:rPr>
              <a:t> may </a:t>
            </a:r>
            <a:r>
              <a:rPr lang="en-US" sz="3200" dirty="0" err="1">
                <a:latin typeface="Times New Roman" pitchFamily="18" charset="0"/>
              </a:rPr>
              <a:t>mặc</a:t>
            </a:r>
            <a:r>
              <a:rPr lang="en-US" sz="3200" dirty="0">
                <a:latin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</a:rPr>
              <a:t>Mùa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hè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áo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cánh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nâu</a:t>
            </a:r>
            <a:r>
              <a:rPr lang="en-US" sz="3200" dirty="0">
                <a:latin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</a:rPr>
              <a:t>Mùa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đông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rét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mấy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hai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áo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cánh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nâu</a:t>
            </a:r>
            <a:r>
              <a:rPr lang="en-US" sz="3200" dirty="0">
                <a:latin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</a:rPr>
              <a:t>Chấm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mộc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mạc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như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hòn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đất</a:t>
            </a:r>
            <a:r>
              <a:rPr lang="en-US" sz="3200" dirty="0">
                <a:latin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</a:rPr>
              <a:t>Hòn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đất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ây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bầu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bạn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mưa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cây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lúa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mọc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lên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hết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vụ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này</a:t>
            </a:r>
            <a:r>
              <a:rPr lang="en-US" sz="3200" dirty="0">
                <a:latin typeface="Times New Roman" pitchFamily="18" charset="0"/>
              </a:rPr>
              <a:t> qua </a:t>
            </a:r>
            <a:r>
              <a:rPr lang="en-US" sz="3200" dirty="0" err="1">
                <a:latin typeface="Times New Roman" pitchFamily="18" charset="0"/>
              </a:rPr>
              <a:t>vụ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khác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hết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năm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này</a:t>
            </a:r>
            <a:r>
              <a:rPr lang="en-US" sz="3200" dirty="0">
                <a:latin typeface="Times New Roman" pitchFamily="18" charset="0"/>
              </a:rPr>
              <a:t> qua </a:t>
            </a:r>
            <a:r>
              <a:rPr lang="en-US" sz="3200" dirty="0" err="1">
                <a:latin typeface="Times New Roman" pitchFamily="18" charset="0"/>
              </a:rPr>
              <a:t>năm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khác</a:t>
            </a:r>
            <a:r>
              <a:rPr lang="en-US" sz="3200" dirty="0">
                <a:latin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n-US" sz="3200" dirty="0">
              <a:latin typeface="Times New Roman" pitchFamily="18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5009856" y="2369190"/>
            <a:ext cx="251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</a:rPr>
              <a:t>Giản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</a:rPr>
              <a:t>dị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74721" y="3454681"/>
            <a:ext cx="1434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</a:rPr>
              <a:t>đua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đòi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8135813" y="3972166"/>
            <a:ext cx="3882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</a:rPr>
              <a:t>mộc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mạc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như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hòn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đất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5" grpId="1"/>
      <p:bldP spid="16" grpId="0"/>
      <p:bldP spid="1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20505" y="743230"/>
            <a:ext cx="114651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graphicFrame>
        <p:nvGraphicFramePr>
          <p:cNvPr id="12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862199"/>
              </p:ext>
            </p:extLst>
          </p:nvPr>
        </p:nvGraphicFramePr>
        <p:xfrm>
          <a:off x="520505" y="2236760"/>
          <a:ext cx="11000934" cy="2672864"/>
        </p:xfrm>
        <a:graphic>
          <a:graphicData uri="http://schemas.openxmlformats.org/drawingml/2006/table">
            <a:tbl>
              <a:tblPr/>
              <a:tblGrid>
                <a:gridCol w="3108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5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Tính cách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Chi tiết và hình ảnh minh họa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829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Giản dị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không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đua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đòi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may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mặc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Mùa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hè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một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áo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cánh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nâu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Mùa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đông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hai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áo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cánh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nâu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mộc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mạc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như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hòn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đất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63416" y="658823"/>
            <a:ext cx="114651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3412" y="1547441"/>
            <a:ext cx="8342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</a:rPr>
              <a:t>Đoạn4:  “</a:t>
            </a:r>
            <a:r>
              <a:rPr lang="en-US" sz="3200" dirty="0" err="1">
                <a:latin typeface="Times New Roman" pitchFamily="18" charset="0"/>
              </a:rPr>
              <a:t>Nhưng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cô</a:t>
            </a:r>
            <a:r>
              <a:rPr lang="en-US" sz="3200" dirty="0">
                <a:latin typeface="Times New Roman" pitchFamily="18" charset="0"/>
              </a:rPr>
              <a:t> con </a:t>
            </a:r>
            <a:r>
              <a:rPr lang="en-US" sz="3200" dirty="0" err="1">
                <a:latin typeface="Times New Roman" pitchFamily="18" charset="0"/>
              </a:rPr>
              <a:t>gái</a:t>
            </a:r>
            <a:r>
              <a:rPr lang="en-US" sz="3200" dirty="0">
                <a:latin typeface="Times New Roman" pitchFamily="18" charset="0"/>
              </a:rPr>
              <a:t>…..</a:t>
            </a:r>
            <a:r>
              <a:rPr lang="en-US" sz="3200" dirty="0" err="1">
                <a:latin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mắt</a:t>
            </a:r>
            <a:r>
              <a:rPr lang="en-US" sz="3200" dirty="0">
                <a:latin typeface="Times New Roman" pitchFamily="18" charset="0"/>
              </a:rPr>
              <a:t>”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363412" y="2624659"/>
            <a:ext cx="1146516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</a:rPr>
              <a:t>      </a:t>
            </a:r>
            <a:r>
              <a:rPr lang="en-US" sz="3200" dirty="0" err="1">
                <a:latin typeface="Times New Roman" pitchFamily="18" charset="0"/>
              </a:rPr>
              <a:t>Nhưng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cô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gái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bề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ngoài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rắn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rỏi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thế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lại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hay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nghĩ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 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dễ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cảm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thương.0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bữa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xem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phim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cảnh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ngộ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phim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Chấm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khóc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gần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suốt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</a:rPr>
              <a:t>buổi</a:t>
            </a:r>
            <a:r>
              <a:rPr lang="en-US" sz="3200" dirty="0">
                <a:latin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</a:rPr>
              <a:t>Đêm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ấy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ngủ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giấc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mơ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Chấm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lại</a:t>
            </a:r>
            <a:endParaRPr lang="en-US" sz="3200" dirty="0">
              <a:latin typeface="Times New Roman" pitchFamily="18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3376242" y="2075875"/>
            <a:ext cx="59506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</a:rPr>
              <a:t>Giàu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</a:rPr>
              <a:t>tình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</a:rPr>
              <a:t>cảm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</a:rPr>
              <a:t>dễ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</a:rPr>
              <a:t>xúc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</a:rPr>
              <a:t>động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86078" y="2629623"/>
            <a:ext cx="3342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</a:rPr>
              <a:t>hay </a:t>
            </a:r>
            <a:r>
              <a:rPr lang="en-US" sz="3200" dirty="0" err="1">
                <a:latin typeface="Times New Roman" pitchFamily="18" charset="0"/>
              </a:rPr>
              <a:t>nghĩ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ngợi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26813" y="3162404"/>
            <a:ext cx="165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</a:rPr>
              <a:t>dễ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cảm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1318547" y="3150680"/>
            <a:ext cx="1603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</a:rPr>
              <a:t>thương</a:t>
            </a:r>
            <a:r>
              <a:rPr lang="en-US" sz="3200" dirty="0">
                <a:latin typeface="Times New Roman" pitchFamily="18" charset="0"/>
              </a:rPr>
              <a:t>.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363412" y="4080166"/>
            <a:ext cx="637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khóc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mất</a:t>
            </a:r>
            <a:r>
              <a:rPr lang="en-US" sz="3200" dirty="0">
                <a:latin typeface="Times New Roman" pitchFamily="18" charset="0"/>
              </a:rPr>
              <a:t> bao </a:t>
            </a:r>
            <a:r>
              <a:rPr lang="en-US" sz="3200" dirty="0" err="1">
                <a:latin typeface="Times New Roman" pitchFamily="18" charset="0"/>
              </a:rPr>
              <a:t>nhiêu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mắt</a:t>
            </a:r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1387924" y="3627707"/>
            <a:ext cx="1688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</a:rPr>
              <a:t>khóc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gần</a:t>
            </a:r>
            <a:endParaRPr lang="en-US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2991641" y="3627938"/>
            <a:ext cx="2271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</a:rPr>
              <a:t>suốt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buổi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6" dur="50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2" dur="5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7" dur="5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5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3" dur="5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4" dur="5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5" dur="5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0"/>
                            </p:stCondLst>
                            <p:childTnLst>
                              <p:par>
                                <p:cTn id="77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8" dur="500" autoRev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500" autoRev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autoRev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84" dur="50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6" dur="50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48641" y="1376276"/>
            <a:ext cx="1146516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37" y="2264894"/>
            <a:ext cx="8342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</a:rPr>
              <a:t>Đoạn4:  “</a:t>
            </a:r>
            <a:r>
              <a:rPr lang="en-US" sz="2800" dirty="0" err="1">
                <a:latin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cô</a:t>
            </a:r>
            <a:r>
              <a:rPr lang="en-US" sz="2800" dirty="0">
                <a:latin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</a:rPr>
              <a:t>gái</a:t>
            </a:r>
            <a:r>
              <a:rPr lang="en-US" sz="2800" dirty="0">
                <a:latin typeface="Times New Roman" pitchFamily="18" charset="0"/>
              </a:rPr>
              <a:t>…..</a:t>
            </a:r>
            <a:r>
              <a:rPr lang="en-US" sz="2800" dirty="0" err="1">
                <a:latin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mắt</a:t>
            </a:r>
            <a:r>
              <a:rPr lang="en-US" sz="2800" dirty="0">
                <a:latin typeface="Times New Roman" pitchFamily="18" charset="0"/>
              </a:rPr>
              <a:t>”</a:t>
            </a:r>
          </a:p>
        </p:txBody>
      </p:sp>
      <p:graphicFrame>
        <p:nvGraphicFramePr>
          <p:cNvPr id="19" name="Group 26"/>
          <p:cNvGraphicFramePr>
            <a:graphicFrameLocks noGrp="1"/>
          </p:cNvGraphicFramePr>
          <p:nvPr/>
        </p:nvGraphicFramePr>
        <p:xfrm>
          <a:off x="588499" y="2784937"/>
          <a:ext cx="10890738" cy="2316480"/>
        </p:xfrm>
        <a:graphic>
          <a:graphicData uri="http://schemas.openxmlformats.org/drawingml/2006/table">
            <a:tbl>
              <a:tblPr/>
              <a:tblGrid>
                <a:gridCol w="4532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8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Tính cách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Chi tiết và hình ảnh minh họa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8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Giàu tình cảm, dễ xúc động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hay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nghĩ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ngợi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dễ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cảm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thương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Cảnh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ngộ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trong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phim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làm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khóc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gần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suốt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buổi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Đêm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ấy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ngủ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trong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giấc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mơ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lại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khóc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mất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bao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nhiêu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nước</a:t>
                      </a:r>
                      <a:r>
                        <a:rPr kumimoji="0" lang="en-U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mắt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48641" y="1376276"/>
            <a:ext cx="114651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90842" y="2278961"/>
            <a:ext cx="11338561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</a:p>
          <a:p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qua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30745" y="53924"/>
            <a:ext cx="11460163" cy="111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5" tIns="65308" rIns="130615" bIns="65308">
            <a:spAutoFit/>
          </a:bodyPr>
          <a:lstStyle>
            <a:lvl1pPr defTabSz="1306513"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câu</a:t>
            </a:r>
            <a:endParaRPr lang="en-US" altLang="en-US"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n-US" sz="3200" b="1" dirty="0" err="1">
                <a:solidFill>
                  <a:srgbClr val="FF3300"/>
                </a:solidFill>
              </a:rPr>
              <a:t>Tổng</a:t>
            </a:r>
            <a:r>
              <a:rPr lang="en-US" altLang="en-US" sz="3200" b="1" dirty="0">
                <a:solidFill>
                  <a:srgbClr val="FF3300"/>
                </a:solidFill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</a:rPr>
              <a:t>kết</a:t>
            </a:r>
            <a:r>
              <a:rPr lang="en-US" altLang="en-US" sz="3200" b="1" dirty="0">
                <a:solidFill>
                  <a:srgbClr val="FF3300"/>
                </a:solidFill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</a:rPr>
              <a:t>vốn</a:t>
            </a:r>
            <a:r>
              <a:rPr lang="en-US" altLang="en-US" sz="3200" b="1" dirty="0">
                <a:solidFill>
                  <a:srgbClr val="FF3300"/>
                </a:solidFill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</a:rPr>
              <a:t>từ</a:t>
            </a:r>
            <a:endParaRPr lang="en-US" altLang="en-US" sz="3200" b="1" dirty="0">
              <a:solidFill>
                <a:srgbClr val="FF33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63991" y="5373651"/>
            <a:ext cx="3590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Thảo</a:t>
            </a:r>
            <a:r>
              <a:rPr lang="en-US" sz="3200" dirty="0"/>
              <a:t> </a:t>
            </a:r>
            <a:r>
              <a:rPr lang="en-US" sz="3200" dirty="0" err="1"/>
              <a:t>luận</a:t>
            </a:r>
            <a:r>
              <a:rPr lang="en-US" sz="3200" dirty="0"/>
              <a:t> </a:t>
            </a:r>
            <a:r>
              <a:rPr lang="en-US" sz="3200" dirty="0" err="1"/>
              <a:t>nhóm</a:t>
            </a:r>
            <a:endParaRPr lang="en-US" sz="3200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48642" y="1671704"/>
            <a:ext cx="1031161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1: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Tìm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từ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đồng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nghĩa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trái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nghĩa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với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mỗi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từ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:</a:t>
            </a:r>
          </a:p>
          <a:p>
            <a:pPr marL="1714500" lvl="3" indent="-342900">
              <a:lnSpc>
                <a:spcPct val="150000"/>
              </a:lnSpc>
              <a:buFontTx/>
              <a:buAutoNum type="alphaLcParenR"/>
            </a:pP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Nhân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hậu</a:t>
            </a:r>
            <a:endParaRPr lang="en-US" sz="3200" dirty="0">
              <a:solidFill>
                <a:srgbClr val="0000CC"/>
              </a:solidFill>
              <a:latin typeface="Times New Roman" pitchFamily="18" charset="0"/>
            </a:endParaRPr>
          </a:p>
          <a:p>
            <a:pPr marL="1714500" lvl="3" indent="-342900">
              <a:lnSpc>
                <a:spcPct val="150000"/>
              </a:lnSpc>
              <a:buFontTx/>
              <a:buAutoNum type="alphaLcParenR"/>
            </a:pP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Trung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thực</a:t>
            </a:r>
            <a:endParaRPr lang="en-US" sz="3200" dirty="0">
              <a:solidFill>
                <a:srgbClr val="0000CC"/>
              </a:solidFill>
              <a:latin typeface="Times New Roman" pitchFamily="18" charset="0"/>
            </a:endParaRPr>
          </a:p>
          <a:p>
            <a:pPr marL="1714500" lvl="3" indent="-342900">
              <a:lnSpc>
                <a:spcPct val="150000"/>
              </a:lnSpc>
              <a:buFontTx/>
              <a:buAutoNum type="alphaLcParenR"/>
            </a:pP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Dũng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cảm</a:t>
            </a:r>
            <a:endParaRPr lang="en-US" sz="3200" dirty="0">
              <a:solidFill>
                <a:srgbClr val="0000CC"/>
              </a:solidFill>
              <a:latin typeface="Times New Roman" pitchFamily="18" charset="0"/>
            </a:endParaRPr>
          </a:p>
          <a:p>
            <a:pPr marL="1714500" lvl="3" indent="-342900">
              <a:lnSpc>
                <a:spcPct val="150000"/>
              </a:lnSpc>
              <a:buFontTx/>
              <a:buAutoNum type="alphaLcParenR"/>
            </a:pP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Cần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cù</a:t>
            </a:r>
            <a:endParaRPr lang="en-US" sz="3200" dirty="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61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43842" y="378711"/>
            <a:ext cx="103116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1: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Tìm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những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từ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đồng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nghĩa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và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trái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nghĩa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với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mỗi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từ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Times New Roman" pitchFamily="18" charset="0"/>
              </a:rPr>
              <a:t>sau</a:t>
            </a:r>
            <a:r>
              <a:rPr lang="en-US" sz="3200" dirty="0">
                <a:solidFill>
                  <a:srgbClr val="9933FF"/>
                </a:solidFill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13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678210"/>
              </p:ext>
            </p:extLst>
          </p:nvPr>
        </p:nvGraphicFramePr>
        <p:xfrm>
          <a:off x="457199" y="1258958"/>
          <a:ext cx="11303391" cy="5433390"/>
        </p:xfrm>
        <a:graphic>
          <a:graphicData uri="http://schemas.openxmlformats.org/drawingml/2006/table">
            <a:tbl>
              <a:tblPr/>
              <a:tblGrid>
                <a:gridCol w="2328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6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91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5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Từ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Từ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đồng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nghĩa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Từ trái nghĩa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Nhân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hậu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7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Trung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thực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53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Dũng cảm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7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</a:rPr>
                        <a:t>Cần cù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Rectangle 40"/>
          <p:cNvSpPr>
            <a:spLocks noChangeArrowheads="1"/>
          </p:cNvSpPr>
          <p:nvPr/>
        </p:nvSpPr>
        <p:spPr bwMode="auto">
          <a:xfrm>
            <a:off x="7664172" y="5433042"/>
            <a:ext cx="3894623" cy="88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3200" dirty="0" err="1">
                <a:latin typeface="Times New Roman" pitchFamily="18" charset="0"/>
              </a:rPr>
              <a:t>lười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biếng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lười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nhác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vi-VN" sz="3200" dirty="0">
                <a:latin typeface="VNI-Times" pitchFamily="2" charset="0"/>
              </a:rPr>
              <a:t>biế</a:t>
            </a:r>
            <a:r>
              <a:rPr lang="en-US" sz="3200" dirty="0">
                <a:latin typeface="VNI-Times" pitchFamily="2" charset="0"/>
              </a:rPr>
              <a:t>ng </a:t>
            </a:r>
            <a:r>
              <a:rPr lang="vi-VN" sz="3200" dirty="0">
                <a:latin typeface="VNI-Times" pitchFamily="2" charset="0"/>
              </a:rPr>
              <a:t>nhá</a:t>
            </a:r>
            <a:r>
              <a:rPr lang="en-US" sz="3200" dirty="0">
                <a:latin typeface="VNI-Times" pitchFamily="2" charset="0"/>
              </a:rPr>
              <a:t>c</a:t>
            </a:r>
            <a:r>
              <a:rPr lang="en-US" sz="3200" dirty="0">
                <a:latin typeface="Times New Roman" pitchFamily="18" charset="0"/>
              </a:rPr>
              <a:t>…</a:t>
            </a:r>
          </a:p>
        </p:txBody>
      </p:sp>
      <p:sp>
        <p:nvSpPr>
          <p:cNvPr id="15" name="Rectangle 41"/>
          <p:cNvSpPr>
            <a:spLocks noChangeArrowheads="1"/>
          </p:cNvSpPr>
          <p:nvPr/>
        </p:nvSpPr>
        <p:spPr bwMode="auto">
          <a:xfrm>
            <a:off x="2998010" y="5433042"/>
            <a:ext cx="446436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3200" dirty="0" err="1">
                <a:latin typeface="Times New Roman" pitchFamily="18" charset="0"/>
              </a:rPr>
              <a:t>chăm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chuyên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chịu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khó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siêng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năng</a:t>
            </a:r>
            <a:r>
              <a:rPr lang="en-US" sz="3200" dirty="0">
                <a:latin typeface="Times New Roman" pitchFamily="18" charset="0"/>
              </a:rPr>
              <a:t>…</a:t>
            </a:r>
          </a:p>
        </p:txBody>
      </p:sp>
      <p:sp>
        <p:nvSpPr>
          <p:cNvPr id="16" name="Rectangle 42"/>
          <p:cNvSpPr>
            <a:spLocks noChangeArrowheads="1"/>
          </p:cNvSpPr>
          <p:nvPr/>
        </p:nvSpPr>
        <p:spPr bwMode="auto">
          <a:xfrm>
            <a:off x="7713086" y="4315435"/>
            <a:ext cx="3976494" cy="77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3200" dirty="0" err="1">
                <a:latin typeface="Times New Roman" pitchFamily="18" charset="0"/>
              </a:rPr>
              <a:t>hèn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nhát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nhút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nhát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hèn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yếu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nhu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nhược</a:t>
            </a:r>
            <a:r>
              <a:rPr lang="en-US" sz="3200" dirty="0">
                <a:latin typeface="Times New Roman" pitchFamily="18" charset="0"/>
              </a:rPr>
              <a:t>,…</a:t>
            </a:r>
          </a:p>
        </p:txBody>
      </p:sp>
      <p:sp>
        <p:nvSpPr>
          <p:cNvPr id="17" name="Rectangle 43"/>
          <p:cNvSpPr>
            <a:spLocks noChangeArrowheads="1"/>
          </p:cNvSpPr>
          <p:nvPr/>
        </p:nvSpPr>
        <p:spPr bwMode="auto">
          <a:xfrm>
            <a:off x="2914202" y="4315435"/>
            <a:ext cx="4631982" cy="8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3200" dirty="0"/>
              <a:t> </a:t>
            </a:r>
            <a:r>
              <a:rPr lang="en-US" sz="3200" dirty="0" err="1">
                <a:latin typeface="Times New Roman" pitchFamily="18" charset="0"/>
              </a:rPr>
              <a:t>anh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dũng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mạnh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bạo</a:t>
            </a:r>
            <a:r>
              <a:rPr lang="en-US" sz="3200" dirty="0">
                <a:latin typeface="Times New Roman" pitchFamily="18" charset="0"/>
              </a:rPr>
              <a:t>,</a:t>
            </a:r>
            <a:r>
              <a:rPr lang="en-US" sz="3200" dirty="0">
                <a:latin typeface="VNI-Times" pitchFamily="2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gan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dạ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vi-VN" sz="3200" dirty="0">
                <a:latin typeface="VNI-Times" pitchFamily="2" charset="0"/>
              </a:rPr>
              <a:t>mạ</a:t>
            </a:r>
            <a:r>
              <a:rPr lang="en-US" sz="3200" dirty="0" err="1">
                <a:latin typeface="VNI-Times" pitchFamily="2" charset="0"/>
              </a:rPr>
              <a:t>nh</a:t>
            </a:r>
            <a:r>
              <a:rPr lang="en-US" sz="3200" dirty="0">
                <a:latin typeface="VNI-Times" pitchFamily="2" charset="0"/>
              </a:rPr>
              <a:t> </a:t>
            </a:r>
            <a:r>
              <a:rPr lang="vi-VN" sz="3200" dirty="0">
                <a:latin typeface="VNI-Times" pitchFamily="2" charset="0"/>
              </a:rPr>
              <a:t>dạ</a:t>
            </a:r>
            <a:r>
              <a:rPr lang="en-US" sz="3200" dirty="0">
                <a:latin typeface="VNI-Times" pitchFamily="2" charset="0"/>
              </a:rPr>
              <a:t>n,</a:t>
            </a:r>
            <a:r>
              <a:rPr lang="en-US" sz="3200" dirty="0">
                <a:latin typeface="Times New Roman" pitchFamily="18" charset="0"/>
              </a:rPr>
              <a:t>…</a:t>
            </a:r>
          </a:p>
        </p:txBody>
      </p:sp>
      <p:sp>
        <p:nvSpPr>
          <p:cNvPr id="18" name="Rectangle 44"/>
          <p:cNvSpPr>
            <a:spLocks noChangeArrowheads="1"/>
          </p:cNvSpPr>
          <p:nvPr/>
        </p:nvSpPr>
        <p:spPr bwMode="auto">
          <a:xfrm>
            <a:off x="7546184" y="3229415"/>
            <a:ext cx="3976494" cy="81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3200" dirty="0"/>
              <a:t> </a:t>
            </a:r>
            <a:r>
              <a:rPr lang="en-US" sz="3200" dirty="0" err="1">
                <a:latin typeface="Times New Roman" pitchFamily="18" charset="0"/>
              </a:rPr>
              <a:t>dối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trá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gian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dối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gian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manh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gian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xảo</a:t>
            </a:r>
            <a:r>
              <a:rPr lang="en-US" sz="3200" dirty="0"/>
              <a:t> </a:t>
            </a:r>
            <a:endParaRPr lang="en-US" sz="3200" dirty="0">
              <a:latin typeface="Times New Roman" pitchFamily="18" charset="0"/>
            </a:endParaRPr>
          </a:p>
        </p:txBody>
      </p:sp>
      <p:sp>
        <p:nvSpPr>
          <p:cNvPr id="19" name="Rectangle 45"/>
          <p:cNvSpPr>
            <a:spLocks noChangeArrowheads="1"/>
          </p:cNvSpPr>
          <p:nvPr/>
        </p:nvSpPr>
        <p:spPr bwMode="auto">
          <a:xfrm>
            <a:off x="2867109" y="3123240"/>
            <a:ext cx="4749371" cy="8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3200" dirty="0" err="1">
                <a:latin typeface="Times New Roman" pitchFamily="18" charset="0"/>
              </a:rPr>
              <a:t>thành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thật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thật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thà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chân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thật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thẳng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thắn</a:t>
            </a:r>
            <a:r>
              <a:rPr lang="en-US" sz="3200" dirty="0">
                <a:latin typeface="Times New Roman" pitchFamily="18" charset="0"/>
              </a:rPr>
              <a:t>…</a:t>
            </a:r>
          </a:p>
        </p:txBody>
      </p:sp>
      <p:sp>
        <p:nvSpPr>
          <p:cNvPr id="20" name="Rectangle 46"/>
          <p:cNvSpPr>
            <a:spLocks noChangeArrowheads="1"/>
          </p:cNvSpPr>
          <p:nvPr/>
        </p:nvSpPr>
        <p:spPr bwMode="auto">
          <a:xfrm>
            <a:off x="7616480" y="1923085"/>
            <a:ext cx="4169707" cy="73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3200" dirty="0" err="1">
                <a:latin typeface="Times New Roman" pitchFamily="18" charset="0"/>
              </a:rPr>
              <a:t>bất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độc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ác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bạc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ác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tàn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nhẫn</a:t>
            </a:r>
            <a:r>
              <a:rPr lang="en-US" sz="3200" dirty="0">
                <a:latin typeface="Times New Roman" pitchFamily="18" charset="0"/>
              </a:rPr>
              <a:t>…</a:t>
            </a: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auto">
          <a:xfrm>
            <a:off x="2998010" y="1910357"/>
            <a:ext cx="4441216" cy="78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3200" dirty="0" err="1">
                <a:latin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ái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đức</a:t>
            </a:r>
            <a:r>
              <a:rPr lang="en-US" sz="3200" dirty="0">
                <a:latin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</a:rPr>
              <a:t>phúc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hậu</a:t>
            </a:r>
            <a:r>
              <a:rPr lang="en-US" sz="3200" dirty="0">
                <a:latin typeface="Times New Roman" pitchFamily="18" charset="0"/>
              </a:rPr>
              <a:t>,.. …</a:t>
            </a:r>
          </a:p>
        </p:txBody>
      </p:sp>
    </p:spTree>
    <p:extLst>
      <p:ext uri="{BB962C8B-B14F-4D97-AF65-F5344CB8AC3E}">
        <p14:creationId xmlns:p14="http://schemas.microsoft.com/office/powerpoint/2010/main" val="190192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80536" y="170721"/>
            <a:ext cx="114651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graphicFrame>
        <p:nvGraphicFramePr>
          <p:cNvPr id="15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9854"/>
              </p:ext>
            </p:extLst>
          </p:nvPr>
        </p:nvGraphicFramePr>
        <p:xfrm>
          <a:off x="363416" y="1653561"/>
          <a:ext cx="11577711" cy="4887914"/>
        </p:xfrm>
        <a:graphic>
          <a:graphicData uri="http://schemas.openxmlformats.org/drawingml/2006/table">
            <a:tbl>
              <a:tblPr/>
              <a:tblGrid>
                <a:gridCol w="4304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72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7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Tính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cách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Chi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tiết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và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hình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ảnh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minh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họa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399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55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55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55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63416" y="2544203"/>
            <a:ext cx="44031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</a:t>
            </a:r>
            <a:endParaRPr lang="en-US" sz="3200" dirty="0">
              <a:latin typeface="VNI-Times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6098" y="3958064"/>
            <a:ext cx="3953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endParaRPr lang="en-US" sz="3200" dirty="0">
              <a:latin typeface="VNI-Times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235" y="4879482"/>
            <a:ext cx="3868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endParaRPr lang="en-US" sz="3200" dirty="0">
              <a:latin typeface="VNI-Times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6438" y="5616752"/>
            <a:ext cx="43445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VNI-Times" pitchFamily="2" charset="0"/>
              </a:rPr>
              <a:t>: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7858742" y="665413"/>
            <a:ext cx="1477108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412609" y="1157281"/>
            <a:ext cx="4656407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58259" y="0"/>
            <a:ext cx="12033741" cy="7786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b="1" dirty="0" err="1">
                <a:solidFill>
                  <a:srgbClr val="FF0066"/>
                </a:solidFill>
                <a:latin typeface="Times New Roman" pitchFamily="18" charset="0"/>
              </a:rPr>
              <a:t>Cô</a:t>
            </a:r>
            <a:r>
              <a:rPr lang="en-US" sz="20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66"/>
                </a:solidFill>
                <a:latin typeface="Times New Roman" pitchFamily="18" charset="0"/>
              </a:rPr>
              <a:t>Chấm</a:t>
            </a:r>
            <a:endParaRPr lang="en-US" sz="2000" b="1" dirty="0">
              <a:solidFill>
                <a:srgbClr val="FF0066"/>
              </a:solidFill>
              <a:latin typeface="Times New Roman" pitchFamily="18" charset="0"/>
            </a:endParaRPr>
          </a:p>
          <a:p>
            <a:pPr eaLnBrk="0" hangingPunct="0"/>
            <a:r>
              <a:rPr lang="en-US" sz="2000" dirty="0">
                <a:latin typeface="Times New Roman" pitchFamily="18" charset="0"/>
              </a:rPr>
              <a:t>      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cô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gái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đẹp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nhưng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ai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gặp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thì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lẫn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lộn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bất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cứ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</a:rPr>
              <a:t>.</a:t>
            </a:r>
          </a:p>
          <a:p>
            <a:pPr eaLnBrk="0" hangingPunct="0"/>
            <a:r>
              <a:rPr lang="en-US" sz="2400" dirty="0">
                <a:latin typeface="Times New Roman" pitchFamily="18" charset="0"/>
              </a:rPr>
              <a:t>       </a:t>
            </a:r>
            <a:r>
              <a:rPr lang="en-US" sz="2400" dirty="0" err="1">
                <a:latin typeface="Times New Roman" pitchFamily="18" charset="0"/>
              </a:rPr>
              <a:t>Đôi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mắt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nhìn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ai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thì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dám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nhìn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thẳng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dù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ấy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nhìn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mình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dù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ấy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</a:rPr>
              <a:t>trai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Nghĩ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dám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Bình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</a:rPr>
              <a:t>tổ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ai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kém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đắn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đo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quanh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quanh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mãi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chưa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dám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ngay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xem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thẳng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băng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còn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đáng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mấy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nữa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Đối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mình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cũng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vậy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hôm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dám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nhận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bốn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thẳng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nhưng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ai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giận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vì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bụng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gì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độc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địa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giờ</a:t>
            </a:r>
            <a:r>
              <a:rPr lang="en-US" sz="2400" dirty="0">
                <a:latin typeface="Times New Roman" pitchFamily="18" charset="0"/>
              </a:rPr>
              <a:t>.</a:t>
            </a:r>
          </a:p>
          <a:p>
            <a:r>
              <a:rPr lang="en-US" sz="2400" dirty="0">
                <a:latin typeface="Times New Roman" pitchFamily="18" charset="0"/>
              </a:rPr>
              <a:t>     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cứ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xương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rồng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xương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rồng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chặt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ngang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chặt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dọc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chỉ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cắm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nó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xuống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cằn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cũng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nó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thì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cơm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lao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rất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khỏe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cũng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bữa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muộn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bà</a:t>
            </a:r>
            <a:r>
              <a:rPr lang="en-US" sz="2400" dirty="0">
                <a:latin typeface="Times New Roman" pitchFamily="18" charset="0"/>
              </a:rPr>
              <a:t> Am </a:t>
            </a:r>
            <a:r>
              <a:rPr lang="en-US" sz="2400" dirty="0" err="1">
                <a:latin typeface="Times New Roman" pitchFamily="18" charset="0"/>
              </a:rPr>
              <a:t>thương</a:t>
            </a:r>
            <a:r>
              <a:rPr lang="en-US" sz="2400" dirty="0">
                <a:latin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phần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dư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cũng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chỉ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còn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cuối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bữa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vã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hay </a:t>
            </a:r>
            <a:r>
              <a:rPr lang="en-US" sz="2400" dirty="0" err="1">
                <a:latin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nhu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cầu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chân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tay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nó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bứt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rứt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sao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ấy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Tết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đán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sớm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mồng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dẫu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bắt</a:t>
            </a:r>
            <a:r>
              <a:rPr lang="en-US" sz="2400" dirty="0">
                <a:latin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cũng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</a:rPr>
              <a:t>.</a:t>
            </a:r>
          </a:p>
          <a:p>
            <a:pPr eaLnBrk="0" hangingPunct="0"/>
            <a:r>
              <a:rPr lang="en-US" sz="2400" dirty="0">
                <a:latin typeface="Times New Roman" pitchFamily="18" charset="0"/>
              </a:rPr>
              <a:t>     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đua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đòi</a:t>
            </a:r>
            <a:r>
              <a:rPr lang="en-US" sz="2400" dirty="0">
                <a:latin typeface="Times New Roman" pitchFamily="18" charset="0"/>
              </a:rPr>
              <a:t> may </a:t>
            </a:r>
            <a:r>
              <a:rPr lang="en-US" sz="2400" dirty="0" err="1">
                <a:latin typeface="Times New Roman" pitchFamily="18" charset="0"/>
              </a:rPr>
              <a:t>mặc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Mùa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hè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áo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cánh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nâu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Mùa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đông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rét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mấy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cũng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chỉ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áo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cánh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nâu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mộc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mạc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hòn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Hòn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ây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bầu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nắng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mưa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lúa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mọc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hết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vụ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này</a:t>
            </a:r>
            <a:r>
              <a:rPr lang="en-US" sz="2400" dirty="0">
                <a:latin typeface="Times New Roman" pitchFamily="18" charset="0"/>
              </a:rPr>
              <a:t> qua </a:t>
            </a:r>
            <a:r>
              <a:rPr lang="en-US" sz="2400" dirty="0" err="1">
                <a:latin typeface="Times New Roman" pitchFamily="18" charset="0"/>
              </a:rPr>
              <a:t>vụ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hết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này</a:t>
            </a:r>
            <a:r>
              <a:rPr lang="en-US" sz="2400" dirty="0">
                <a:latin typeface="Times New Roman" pitchFamily="18" charset="0"/>
              </a:rPr>
              <a:t> qua </a:t>
            </a:r>
            <a:r>
              <a:rPr lang="en-US" sz="2400" dirty="0" err="1">
                <a:latin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</a:rPr>
              <a:t>.</a:t>
            </a:r>
          </a:p>
          <a:p>
            <a:r>
              <a:rPr lang="en-US" sz="2400" dirty="0">
                <a:latin typeface="Times New Roman" pitchFamily="18" charset="0"/>
              </a:rPr>
              <a:t>       </a:t>
            </a:r>
            <a:r>
              <a:rPr lang="en-US" sz="2400" dirty="0" err="1">
                <a:latin typeface="Times New Roman" pitchFamily="18" charset="0"/>
              </a:rPr>
              <a:t>Nhưng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cô</a:t>
            </a:r>
            <a:r>
              <a:rPr lang="en-US" sz="2400" dirty="0">
                <a:latin typeface="Times New Roman" pitchFamily="18" charset="0"/>
              </a:rPr>
              <a:t> con</a:t>
            </a:r>
            <a:r>
              <a:rPr lang="en-US" sz="2400" dirty="0"/>
              <a:t> </a:t>
            </a:r>
            <a:r>
              <a:rPr lang="en-US" sz="2400" dirty="0" err="1">
                <a:latin typeface="Times New Roman" pitchFamily="18" charset="0"/>
              </a:rPr>
              <a:t>gái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bề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ngoài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rắn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rỏi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</a:rPr>
              <a:t> hay </a:t>
            </a:r>
            <a:r>
              <a:rPr lang="en-US" sz="2400" dirty="0" err="1">
                <a:latin typeface="Times New Roman" pitchFamily="18" charset="0"/>
              </a:rPr>
              <a:t>nghĩ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ngợi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dễ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cảm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thương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bữa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xem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phim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cảnh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ngộ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phim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khóc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gần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suốt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buổi</a:t>
            </a:r>
            <a:r>
              <a:rPr lang="en-US" sz="2400" dirty="0">
                <a:latin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</a:rPr>
              <a:t>Đêm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ấy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ngủ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giấc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mơ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khóc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mất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mắt</a:t>
            </a:r>
            <a:endParaRPr lang="en-US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420837" y="2630625"/>
            <a:ext cx="92565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Đoạn</a:t>
            </a:r>
            <a:r>
              <a:rPr lang="en-US" sz="2800" dirty="0">
                <a:latin typeface="Times New Roman" pitchFamily="18" charset="0"/>
              </a:rPr>
              <a:t> 1: “</a:t>
            </a:r>
            <a:r>
              <a:rPr lang="en-US" sz="2800" dirty="0" err="1">
                <a:latin typeface="Times New Roman" pitchFamily="18" charset="0"/>
              </a:rPr>
              <a:t>Đôi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mắt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...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độc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địa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bao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giờ</a:t>
            </a:r>
            <a:r>
              <a:rPr lang="en-US" sz="2800" dirty="0">
                <a:latin typeface="Times New Roman" pitchFamily="18" charset="0"/>
              </a:rPr>
              <a:t>”</a:t>
            </a:r>
          </a:p>
          <a:p>
            <a:r>
              <a:rPr lang="en-US" sz="2800" dirty="0" err="1">
                <a:latin typeface="Times New Roman" pitchFamily="18" charset="0"/>
              </a:rPr>
              <a:t>Đoạn</a:t>
            </a:r>
            <a:r>
              <a:rPr lang="en-US" sz="2800" dirty="0">
                <a:latin typeface="Times New Roman" pitchFamily="18" charset="0"/>
              </a:rPr>
              <a:t> 2: “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cứ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xương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rồng</a:t>
            </a:r>
            <a:r>
              <a:rPr lang="en-US" sz="2800" dirty="0">
                <a:latin typeface="Times New Roman" pitchFamily="18" charset="0"/>
              </a:rPr>
              <a:t>…..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</a:rPr>
              <a:t>”</a:t>
            </a:r>
          </a:p>
          <a:p>
            <a:r>
              <a:rPr lang="en-US" sz="2800" dirty="0" err="1">
                <a:latin typeface="Times New Roman" pitchFamily="18" charset="0"/>
              </a:rPr>
              <a:t>Đoạn</a:t>
            </a:r>
            <a:r>
              <a:rPr lang="en-US" sz="2800" dirty="0">
                <a:latin typeface="Times New Roman" pitchFamily="18" charset="0"/>
              </a:rPr>
              <a:t> 3: “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đua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đòi</a:t>
            </a:r>
            <a:r>
              <a:rPr lang="en-US" sz="2800" dirty="0">
                <a:latin typeface="Times New Roman" pitchFamily="18" charset="0"/>
              </a:rPr>
              <a:t>….qua </a:t>
            </a:r>
            <a:r>
              <a:rPr lang="en-US" sz="2800" dirty="0" err="1">
                <a:latin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</a:rPr>
              <a:t>”</a:t>
            </a:r>
          </a:p>
          <a:p>
            <a:r>
              <a:rPr lang="en-US" sz="2800" dirty="0">
                <a:latin typeface="Times New Roman" pitchFamily="18" charset="0"/>
              </a:rPr>
              <a:t>Đoạn4:  “</a:t>
            </a:r>
            <a:r>
              <a:rPr lang="en-US" sz="2800" dirty="0" err="1">
                <a:latin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cô</a:t>
            </a:r>
            <a:r>
              <a:rPr lang="en-US" sz="2800" dirty="0">
                <a:latin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</a:rPr>
              <a:t>gái</a:t>
            </a:r>
            <a:r>
              <a:rPr lang="en-US" sz="2800" dirty="0">
                <a:latin typeface="Times New Roman" pitchFamily="18" charset="0"/>
              </a:rPr>
              <a:t>…..</a:t>
            </a:r>
            <a:r>
              <a:rPr lang="en-US" sz="2800" dirty="0" err="1">
                <a:latin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mắt</a:t>
            </a:r>
            <a:r>
              <a:rPr lang="en-US" sz="2800" dirty="0">
                <a:latin typeface="Times New Roman" pitchFamily="18" charset="0"/>
              </a:rPr>
              <a:t>”</a:t>
            </a: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48641" y="1545092"/>
            <a:ext cx="114651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09489" y="2926492"/>
            <a:ext cx="11605846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dirty="0">
                <a:latin typeface="Times New Roman" pitchFamily="18" charset="0"/>
              </a:rPr>
              <a:t>        </a:t>
            </a:r>
            <a:r>
              <a:rPr lang="en-US" sz="2800" dirty="0" err="1">
                <a:latin typeface="Times New Roman" pitchFamily="18" charset="0"/>
              </a:rPr>
              <a:t>Đôi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mắt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định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nhìn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ai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dám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nhìn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thẳng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dù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ấy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nhìn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dù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ấy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</a:rPr>
              <a:t>trai</a:t>
            </a:r>
            <a:r>
              <a:rPr lang="en-US" sz="2800" dirty="0">
                <a:latin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Nghĩ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dám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nói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thế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Bình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</a:rPr>
              <a:t>tổ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ai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hơn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kém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đắn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đo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quanh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quanh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mãi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chưa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dám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nói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ngay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xem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nói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thẳng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băng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còn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đáng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mấy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nữa</a:t>
            </a:r>
            <a:r>
              <a:rPr lang="en-US" sz="2800" dirty="0">
                <a:latin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Đối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cũng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vậy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hôm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dám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nhận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hơn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bốn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cái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thẳng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ai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giận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vì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bụng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không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gì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độc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địa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bao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giờ</a:t>
            </a:r>
            <a:r>
              <a:rPr lang="en-US" sz="2800" dirty="0">
                <a:latin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n-US" sz="2800" dirty="0">
              <a:latin typeface="Times New Roman" pitchFamily="18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2180493" y="2068312"/>
            <a:ext cx="64711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Trung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thực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thẳng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thắn</a:t>
            </a:r>
            <a:endParaRPr lang="en-US" sz="28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759656" y="590985"/>
            <a:ext cx="1007246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4569" y="1545092"/>
            <a:ext cx="9495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</a:rPr>
              <a:t>Đoạn1: “</a:t>
            </a:r>
            <a:r>
              <a:rPr lang="en-US" sz="2800" dirty="0" err="1">
                <a:latin typeface="Times New Roman" pitchFamily="18" charset="0"/>
              </a:rPr>
              <a:t>Đôi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mắt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...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độc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địa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bao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giờ</a:t>
            </a:r>
            <a:r>
              <a:rPr lang="en-US" sz="2800" dirty="0">
                <a:latin typeface="Times New Roman" pitchFamily="18" charset="0"/>
              </a:rPr>
              <a:t>”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66161" y="2930784"/>
            <a:ext cx="2686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dám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nhìn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thẳng</a:t>
            </a:r>
            <a:endParaRPr lang="en-US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7526216" y="3366870"/>
            <a:ext cx="225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dám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thế</a:t>
            </a:r>
            <a:endParaRPr lang="en-US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1266092" y="4210931"/>
            <a:ext cx="1420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ngay</a:t>
            </a:r>
            <a:endParaRPr lang="en-US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4487592" y="4210932"/>
            <a:ext cx="2335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thẳng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băng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5795889" y="4647030"/>
            <a:ext cx="2293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dám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nhận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hơn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1266090" y="5491089"/>
            <a:ext cx="3024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độc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địa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5" dur="50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1" dur="50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7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3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4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5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9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1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85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6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7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606222"/>
              </p:ext>
            </p:extLst>
          </p:nvPr>
        </p:nvGraphicFramePr>
        <p:xfrm>
          <a:off x="250876" y="1237957"/>
          <a:ext cx="11650394" cy="3601011"/>
        </p:xfrm>
        <a:graphic>
          <a:graphicData uri="http://schemas.openxmlformats.org/drawingml/2006/table">
            <a:tbl>
              <a:tblPr/>
              <a:tblGrid>
                <a:gridCol w="2492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58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034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Tính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cách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Chi tiết và hình ảnh minh họa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285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Trung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thực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thẳng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thắn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Đôi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mắt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đã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định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nhìn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thì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dám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nhìn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thẳng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Nghĩ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thế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nào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dám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nói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thế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.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Bình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ở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tổ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làm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hơn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làm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kém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nói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ngay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nói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thẳng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băng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có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hôm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dám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nhận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hơn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người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khác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bốn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năm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Được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cái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thẳng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như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thế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nhưng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không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giận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vì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người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ta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biết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trong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bụng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Chấm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không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có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gì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độc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địa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bao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giờ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40677" y="124252"/>
            <a:ext cx="1187547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48641" y="1106647"/>
            <a:ext cx="1146516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2: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Cô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Chấm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người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như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thế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?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những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chi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ảnh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minh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hoạ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nhận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xét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4569" y="1995262"/>
            <a:ext cx="9481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Đoạn</a:t>
            </a:r>
            <a:r>
              <a:rPr lang="en-US" sz="2800" dirty="0">
                <a:latin typeface="Times New Roman" pitchFamily="18" charset="0"/>
              </a:rPr>
              <a:t> 2: “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cứ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xương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rồng</a:t>
            </a:r>
            <a:r>
              <a:rPr lang="en-US" sz="2800" dirty="0">
                <a:latin typeface="Times New Roman" pitchFamily="18" charset="0"/>
              </a:rPr>
              <a:t>…..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</a:rPr>
              <a:t>”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533399" y="2863183"/>
            <a:ext cx="1142413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</a:rPr>
              <a:t>       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cứ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xương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rồng</a:t>
            </a:r>
            <a:r>
              <a:rPr lang="en-US" sz="2800" dirty="0">
                <a:latin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xương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rồng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chặt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ngang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chặt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dọc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cần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cắm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xuống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đất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đất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cằn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cũng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nó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cần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cơm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lao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khỏe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cũng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bữa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muộn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bà</a:t>
            </a:r>
            <a:r>
              <a:rPr lang="en-US" sz="2800" dirty="0">
                <a:latin typeface="Times New Roman" pitchFamily="18" charset="0"/>
              </a:rPr>
              <a:t> Am </a:t>
            </a:r>
            <a:r>
              <a:rPr lang="en-US" sz="2800" dirty="0" err="1">
                <a:latin typeface="Times New Roman" pitchFamily="18" charset="0"/>
              </a:rPr>
              <a:t>thương</a:t>
            </a:r>
            <a:r>
              <a:rPr lang="en-US" sz="2800" dirty="0">
                <a:latin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phần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dư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cũng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thường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còn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bao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nhiêu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cuối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bữa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vã</a:t>
            </a:r>
            <a:r>
              <a:rPr lang="en-US" sz="2800" dirty="0">
                <a:latin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hay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thực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đó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cầu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không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làm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chân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tay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nó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bứt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rứt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sao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ấy</a:t>
            </a:r>
            <a:r>
              <a:rPr lang="en-US" sz="2800" dirty="0">
                <a:latin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Tết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Nguyên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đán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Chấm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từ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sớm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mồng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dẫu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băt</a:t>
            </a:r>
            <a:r>
              <a:rPr lang="en-US" sz="2800" dirty="0">
                <a:latin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cũng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</a:rPr>
              <a:t>.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266048" y="2438391"/>
            <a:ext cx="21195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Chăm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chỉ</a:t>
            </a:r>
            <a:endParaRPr lang="en-US" sz="28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86929" y="3722081"/>
            <a:ext cx="167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lao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động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448975" y="5005756"/>
            <a:ext cx="153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</a:rPr>
              <a:t>hay </a:t>
            </a:r>
            <a:r>
              <a:rPr lang="en-US" sz="2800" dirty="0" err="1">
                <a:latin typeface="Times New Roman" pitchFamily="18" charset="0"/>
              </a:rPr>
              <a:t>làm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8215532" y="5002241"/>
            <a:ext cx="3727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chân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nó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520501" y="5413719"/>
            <a:ext cx="1322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bứt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rứt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7807576" y="5427786"/>
            <a:ext cx="2827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sớm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mồng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hai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00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6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2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700"/>
                            </p:stCondLst>
                            <p:childTnLst>
                              <p:par>
                                <p:cTn id="66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7" dur="50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50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3" dur="5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4" dur="5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2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5" dur="5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0" grpId="0"/>
      <p:bldP spid="11" grpId="0"/>
      <p:bldP spid="12" grpId="0"/>
      <p:bldP spid="12" grpId="1"/>
      <p:bldP spid="13" grpId="0"/>
      <p:bldP spid="13" grpId="1"/>
      <p:bldP spid="14" grpId="0"/>
      <p:bldP spid="14" grpId="1"/>
      <p:bldP spid="18" grpId="0"/>
      <p:bldP spid="18" grpId="1"/>
      <p:bldP spid="19" grpId="0"/>
      <p:bldP spid="19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1867</Words>
  <Application>Microsoft Office PowerPoint</Application>
  <PresentationFormat>Widescreen</PresentationFormat>
  <Paragraphs>107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VNI-Times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Nguyen Thu Huong</cp:lastModifiedBy>
  <cp:revision>93</cp:revision>
  <dcterms:created xsi:type="dcterms:W3CDTF">2017-11-24T09:12:01Z</dcterms:created>
  <dcterms:modified xsi:type="dcterms:W3CDTF">2021-12-21T09:50:24Z</dcterms:modified>
</cp:coreProperties>
</file>