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96" r:id="rId2"/>
    <p:sldId id="260" r:id="rId3"/>
    <p:sldId id="297" r:id="rId4"/>
    <p:sldId id="298" r:id="rId5"/>
    <p:sldId id="287" r:id="rId6"/>
    <p:sldId id="265" r:id="rId7"/>
    <p:sldId id="286" r:id="rId8"/>
    <p:sldId id="266" r:id="rId9"/>
    <p:sldId id="285" r:id="rId10"/>
    <p:sldId id="305" r:id="rId11"/>
    <p:sldId id="284" r:id="rId12"/>
    <p:sldId id="268" r:id="rId13"/>
    <p:sldId id="283" r:id="rId14"/>
    <p:sldId id="288" r:id="rId15"/>
    <p:sldId id="302" r:id="rId16"/>
    <p:sldId id="301" r:id="rId17"/>
    <p:sldId id="304" r:id="rId18"/>
    <p:sldId id="294" r:id="rId19"/>
    <p:sldId id="295" r:id="rId20"/>
  </p:sldIdLst>
  <p:sldSz cx="9144000" cy="5143500" type="screen16x9"/>
  <p:notesSz cx="6858000" cy="9144000"/>
  <p:custDataLst>
    <p:tags r:id="rId2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658" y="6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BF882-E109-4B61-B3BA-54CCF4FACD53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E12A31-59DD-4155-8A27-2AA7AFAB9B9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EC929DB7-193C-4F38-B206-C34374870655}" type="slidenum">
              <a:rPr lang="en-US" smtClean="0">
                <a:ea typeface="Microsoft YaHei" charset="-122"/>
              </a:rPr>
              <a:pPr/>
              <a:t>19</a:t>
            </a:fld>
            <a:endParaRPr lang="en-US" smtClean="0">
              <a:ea typeface="Microsoft YaHei" charset="-122"/>
            </a:endParaRPr>
          </a:p>
        </p:txBody>
      </p:sp>
      <p:sp>
        <p:nvSpPr>
          <p:cNvPr id="174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174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215F2-B13B-4660-B898-440DFCF5CF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59DC4C-7794-4E25-B8DD-37173766A0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DA566C-502E-459A-8919-1996C1D1F43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27EE34-72BD-4257-AE92-14D0472AAC8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56B7F-30AF-4FC3-B3D0-ECA6883E621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74D97B-223A-43FE-8165-0ABDDDC103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8B2A0E-EEC4-45A7-9D43-26FC14B3A9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3AF376-D8BA-49A2-B288-FDB1D41DF0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A28413-9CC0-408F-AD42-3C553670E2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4FF1D-8DFE-45AB-A6B4-AE89C5FC43D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730150-1D26-4146-8362-8CD5B3840D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097C255-982D-4B30-BA55-EBB9A7B68B3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0" i="0" u="none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0" i="0" u="none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4883" y="2171700"/>
            <a:ext cx="7274719" cy="207645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endParaRPr lang="en-US" b="1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</a:rPr>
              <a:t>MÔN : TẬP ĐỌC</a:t>
            </a:r>
          </a:p>
          <a:p>
            <a:pPr algn="ctr" eaLnBrk="1" hangingPunct="1">
              <a:buFontTx/>
              <a:buNone/>
            </a:pPr>
            <a:endParaRPr lang="en-US" b="1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pPr algn="r" eaLnBrk="1" hangingPunct="1">
              <a:buFontTx/>
              <a:buNone/>
            </a:pPr>
            <a:endParaRPr lang="en-US" sz="2800" dirty="0" smtClean="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7467600" y="4171950"/>
            <a:ext cx="1066800" cy="74295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2053" name="Picture 5" descr="peace_dove_olive_branch_hg_wht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771900"/>
            <a:ext cx="190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 descr="blumen-pflanzen11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" y="0"/>
            <a:ext cx="1909763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1295400" y="172819"/>
            <a:ext cx="6400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b="1" smtClean="0"/>
              <a:t>3. Nối </a:t>
            </a:r>
            <a:r>
              <a:rPr lang="en-US" b="1" err="1"/>
              <a:t>các</a:t>
            </a:r>
            <a:r>
              <a:rPr lang="en-US" b="1"/>
              <a:t> </a:t>
            </a:r>
            <a:r>
              <a:rPr lang="en-US" b="1" err="1"/>
              <a:t>câu</a:t>
            </a:r>
            <a:r>
              <a:rPr lang="en-US" b="1"/>
              <a:t> </a:t>
            </a:r>
            <a:r>
              <a:rPr lang="en-US" b="1" err="1"/>
              <a:t>thơ</a:t>
            </a:r>
            <a:r>
              <a:rPr lang="en-US" b="1"/>
              <a:t> ở </a:t>
            </a:r>
            <a:r>
              <a:rPr lang="en-US" b="1" err="1"/>
              <a:t>cột</a:t>
            </a:r>
            <a:r>
              <a:rPr lang="en-US" b="1"/>
              <a:t> B </a:t>
            </a:r>
            <a:r>
              <a:rPr lang="en-US" b="1" err="1"/>
              <a:t>sao</a:t>
            </a:r>
            <a:r>
              <a:rPr lang="en-US" b="1"/>
              <a:t> </a:t>
            </a:r>
            <a:r>
              <a:rPr lang="en-US" b="1" err="1"/>
              <a:t>cho</a:t>
            </a:r>
            <a:r>
              <a:rPr lang="en-US" b="1"/>
              <a:t> </a:t>
            </a:r>
            <a:r>
              <a:rPr lang="en-US" b="1" err="1"/>
              <a:t>ứng</a:t>
            </a:r>
            <a:r>
              <a:rPr lang="en-US" b="1"/>
              <a:t> </a:t>
            </a:r>
            <a:r>
              <a:rPr lang="en-US" b="1" err="1"/>
              <a:t>với</a:t>
            </a:r>
            <a:r>
              <a:rPr lang="en-US" b="1"/>
              <a:t> </a:t>
            </a:r>
            <a:r>
              <a:rPr lang="en-US" b="1" err="1"/>
              <a:t>các</a:t>
            </a:r>
            <a:r>
              <a:rPr lang="en-US" b="1"/>
              <a:t> </a:t>
            </a:r>
          </a:p>
          <a:p>
            <a:pPr algn="ctr">
              <a:spcBef>
                <a:spcPts val="0"/>
              </a:spcBef>
            </a:pPr>
            <a:r>
              <a:rPr lang="en-US" b="1" err="1"/>
              <a:t>nội</a:t>
            </a:r>
            <a:r>
              <a:rPr lang="en-US" b="1"/>
              <a:t> dung ở </a:t>
            </a:r>
            <a:r>
              <a:rPr lang="en-US" b="1" err="1"/>
              <a:t>cột</a:t>
            </a:r>
            <a:r>
              <a:rPr lang="en-US" b="1"/>
              <a:t> A ?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0" y="1123950"/>
            <a:ext cx="9144000" cy="33239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54864" tIns="27432" rIns="54864" bIns="27432">
            <a:spAutoFit/>
          </a:bodyPr>
          <a:lstStyle/>
          <a:p>
            <a:r>
              <a:rPr lang="en-US" b="1">
                <a:solidFill>
                  <a:srgbClr val="006600"/>
                </a:solidFill>
                <a:latin typeface="VNI-Helve" pitchFamily="2" charset="0"/>
              </a:rPr>
              <a:t>     </a:t>
            </a:r>
            <a:r>
              <a:rPr lang="en-US" b="1" smtClean="0">
                <a:solidFill>
                  <a:srgbClr val="006600"/>
                </a:solidFill>
                <a:latin typeface="VNI-Helve" pitchFamily="2" charset="0"/>
              </a:rPr>
              <a:t>             </a:t>
            </a:r>
            <a:r>
              <a:rPr lang="en-US" b="1" err="1" smtClean="0">
                <a:solidFill>
                  <a:srgbClr val="006600"/>
                </a:solidFill>
                <a:latin typeface="VNI-Helve" pitchFamily="2" charset="0"/>
              </a:rPr>
              <a:t>Coät</a:t>
            </a:r>
            <a:r>
              <a:rPr lang="en-US" b="1" smtClean="0">
                <a:solidFill>
                  <a:srgbClr val="006600"/>
                </a:solidFill>
                <a:latin typeface="VNI-Helve" pitchFamily="2" charset="0"/>
              </a:rPr>
              <a:t> </a:t>
            </a:r>
            <a:r>
              <a:rPr lang="en-US" b="1">
                <a:solidFill>
                  <a:srgbClr val="006600"/>
                </a:solidFill>
                <a:latin typeface="VNI-Helve" pitchFamily="2" charset="0"/>
              </a:rPr>
              <a:t>A                                             </a:t>
            </a:r>
            <a:r>
              <a:rPr lang="en-US" b="1" smtClean="0">
                <a:solidFill>
                  <a:srgbClr val="006600"/>
                </a:solidFill>
                <a:latin typeface="VNI-Helve" pitchFamily="2" charset="0"/>
              </a:rPr>
              <a:t>                       </a:t>
            </a:r>
            <a:r>
              <a:rPr lang="en-US" b="1" err="1" smtClean="0">
                <a:solidFill>
                  <a:srgbClr val="006600"/>
                </a:solidFill>
                <a:latin typeface="VNI-Helve" pitchFamily="2" charset="0"/>
              </a:rPr>
              <a:t>Coät</a:t>
            </a:r>
            <a:r>
              <a:rPr lang="en-US" b="1" smtClean="0">
                <a:solidFill>
                  <a:srgbClr val="006600"/>
                </a:solidFill>
                <a:latin typeface="VNI-Helve" pitchFamily="2" charset="0"/>
              </a:rPr>
              <a:t> </a:t>
            </a:r>
            <a:r>
              <a:rPr lang="en-US" b="1">
                <a:solidFill>
                  <a:srgbClr val="006600"/>
                </a:solidFill>
                <a:latin typeface="VNI-Helve" pitchFamily="2" charset="0"/>
              </a:rPr>
              <a:t>B</a:t>
            </a:r>
            <a:endParaRPr lang="en-US" b="1"/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0" y="1657350"/>
            <a:ext cx="4419600" cy="60939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54864" tIns="27432" rIns="54864" bIns="27432">
            <a:spAutoFit/>
          </a:bodyPr>
          <a:lstStyle/>
          <a:p>
            <a:r>
              <a:rPr lang="en-US" b="1">
                <a:solidFill>
                  <a:srgbClr val="000000"/>
                </a:solidFill>
              </a:rPr>
              <a:t>a.-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Khuyeân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noâng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daân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chaêm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chæ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caáy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caøy</a:t>
            </a:r>
            <a:endParaRPr lang="en-US"/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0" y="2724150"/>
            <a:ext cx="4953000" cy="60939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54864" tIns="27432" rIns="54864" bIns="27432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b.-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Theå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hieän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quyeát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taâm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trong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lao</a:t>
            </a:r>
            <a:endParaRPr lang="en-US" b="1">
              <a:solidFill>
                <a:srgbClr val="000000"/>
              </a:solidFill>
              <a:latin typeface="VNI-Helve" pitchFamily="2" charset="0"/>
            </a:endParaRPr>
          </a:p>
          <a:p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ñoäng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saûn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xuaát</a:t>
            </a:r>
            <a:endParaRPr lang="en-US"/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0" y="4086226"/>
            <a:ext cx="4648200" cy="60939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54864" tIns="27432" rIns="54864" bIns="27432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c.-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Nhaéc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ngöôøi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ta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nhôù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ôn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ngöôøi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</a:p>
          <a:p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laøm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ra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haït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gaïo</a:t>
            </a:r>
            <a:endParaRPr lang="en-US"/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4114800" y="1657350"/>
            <a:ext cx="5029200" cy="60939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54864" tIns="27432" rIns="54864" bIns="27432">
            <a:spAutoFit/>
          </a:bodyPr>
          <a:lstStyle/>
          <a:p>
            <a:pPr algn="ctr"/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Troâng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cho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chaân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cöùng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ñaù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meàm</a:t>
            </a:r>
            <a:endParaRPr lang="en-US" b="1">
              <a:solidFill>
                <a:srgbClr val="000000"/>
              </a:solidFill>
              <a:latin typeface="VNI-Helve" pitchFamily="2" charset="0"/>
            </a:endParaRPr>
          </a:p>
          <a:p>
            <a:pPr algn="ctr"/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Trôøi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yeân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,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bieån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laëng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môùi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yeân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taám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loøng</a:t>
            </a:r>
            <a:endParaRPr lang="en-US"/>
          </a:p>
        </p:txBody>
      </p: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4038600" y="2724150"/>
            <a:ext cx="5105400" cy="60939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lIns="54864" tIns="27432" rIns="54864" bIns="27432"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Ai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ôi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,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böng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baùt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côm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ñaày</a:t>
            </a:r>
            <a:endParaRPr lang="en-US" b="1">
              <a:solidFill>
                <a:srgbClr val="000000"/>
              </a:solidFill>
              <a:latin typeface="VNI-Helve" pitchFamily="2" charset="0"/>
            </a:endParaRPr>
          </a:p>
          <a:p>
            <a:pPr algn="ctr"/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Deûo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thôm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moät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haït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,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ñaéng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cay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muoân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phaàn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!</a:t>
            </a:r>
            <a:endParaRPr lang="en-US"/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4648200" y="4000501"/>
            <a:ext cx="4267200" cy="88639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54864" tIns="27432" rIns="54864" bIns="27432"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Ai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ôi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,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ñöøng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boû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ruoäng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hoang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,</a:t>
            </a:r>
          </a:p>
          <a:p>
            <a:pPr algn="ctr"/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Bao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nhieâu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taác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ñaát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,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taác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vaøng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baáy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VNI-Helve" pitchFamily="2" charset="0"/>
              </a:rPr>
              <a:t>nhieâu</a:t>
            </a:r>
            <a:r>
              <a:rPr lang="en-US" b="1">
                <a:solidFill>
                  <a:srgbClr val="000000"/>
                </a:solidFill>
                <a:latin typeface="VNI-Helve" pitchFamily="2" charset="0"/>
              </a:rPr>
              <a:t>.</a:t>
            </a: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 rot="5400000">
            <a:off x="2172494" y="2990056"/>
            <a:ext cx="4038600" cy="1588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3657600" y="1962150"/>
            <a:ext cx="1524000" cy="224790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 flipV="1">
            <a:off x="3733800" y="2190750"/>
            <a:ext cx="838200" cy="6667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 flipV="1">
            <a:off x="3352800" y="3409950"/>
            <a:ext cx="1066800" cy="6858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/>
      <p:bldP spid="11271" grpId="0"/>
      <p:bldP spid="11272" grpId="0"/>
      <p:bldP spid="11273" grpId="0"/>
      <p:bldP spid="11274" grpId="0"/>
      <p:bldP spid="11275" grpId="0"/>
      <p:bldP spid="11276" grpId="0"/>
      <p:bldP spid="11277" grpId="0"/>
      <p:bldP spid="16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Text Box 2"/>
          <p:cNvSpPr txBox="1">
            <a:spLocks noChangeArrowheads="1"/>
          </p:cNvSpPr>
          <p:nvPr/>
        </p:nvSpPr>
        <p:spPr bwMode="auto">
          <a:xfrm>
            <a:off x="1600202" y="171451"/>
            <a:ext cx="184731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en-US" sz="220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6836" name="Line 4"/>
          <p:cNvSpPr>
            <a:spLocks noChangeShapeType="1"/>
          </p:cNvSpPr>
          <p:nvPr/>
        </p:nvSpPr>
        <p:spPr bwMode="auto">
          <a:xfrm>
            <a:off x="4419600" y="361950"/>
            <a:ext cx="0" cy="41910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6837" name="Text Box 5"/>
          <p:cNvSpPr txBox="1">
            <a:spLocks noChangeArrowheads="1"/>
          </p:cNvSpPr>
          <p:nvPr/>
        </p:nvSpPr>
        <p:spPr bwMode="auto">
          <a:xfrm>
            <a:off x="3200400" y="2514601"/>
            <a:ext cx="20574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endParaRPr lang="en-US" sz="220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6843" name="Text Box 11"/>
          <p:cNvSpPr txBox="1">
            <a:spLocks noChangeArrowheads="1"/>
          </p:cNvSpPr>
          <p:nvPr/>
        </p:nvSpPr>
        <p:spPr bwMode="auto">
          <a:xfrm>
            <a:off x="5410200" y="209551"/>
            <a:ext cx="2590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endParaRPr lang="en-US" sz="22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6844" name="Text Box 12"/>
          <p:cNvSpPr txBox="1">
            <a:spLocks noChangeArrowheads="1"/>
          </p:cNvSpPr>
          <p:nvPr/>
        </p:nvSpPr>
        <p:spPr bwMode="auto">
          <a:xfrm>
            <a:off x="1066800" y="209551"/>
            <a:ext cx="2590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22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343400" y="742951"/>
            <a:ext cx="50692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sz="2200" b="1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Nỗi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vất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vả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343400" y="1352551"/>
            <a:ext cx="4876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sz="2200" b="1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Sự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, tin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áng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343400" y="2266951"/>
            <a:ext cx="4724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Nỗi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nhọc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nhằn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, lo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lắng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-228600" y="1619251"/>
            <a:ext cx="4953000" cy="2462213"/>
            <a:chOff x="-228600" y="1619250"/>
            <a:chExt cx="4953000" cy="2462213"/>
          </a:xfrm>
        </p:grpSpPr>
        <p:sp>
          <p:nvSpPr>
            <p:cNvPr id="25" name="Text Box 26"/>
            <p:cNvSpPr txBox="1">
              <a:spLocks noChangeArrowheads="1"/>
            </p:cNvSpPr>
            <p:nvPr/>
          </p:nvSpPr>
          <p:spPr bwMode="auto">
            <a:xfrm>
              <a:off x="-228600" y="1619250"/>
              <a:ext cx="4953000" cy="2462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Ơn trời   mưa nắng phải thì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,</a:t>
              </a:r>
              <a:endParaRPr lang="en-US" sz="220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vi-VN" sz="220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Người ta </a:t>
              </a:r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đi 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cấy</a:t>
              </a:r>
              <a:r>
                <a:rPr lang="en-US" sz="220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lấy công,</a:t>
              </a:r>
            </a:p>
            <a:p>
              <a:pPr algn="ctr"/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Tôi nay đi cấy   còn 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trông </a:t>
              </a:r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nhiều bề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220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vi-VN" sz="220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Trông 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cho  </a:t>
              </a:r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chân cứng đá mềm,</a:t>
              </a:r>
            </a:p>
            <a:p>
              <a:pPr algn="ctr"/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Trời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yên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biển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lặng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mới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yên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tấm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lòng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sp>
          <p:nvSpPr>
            <p:cNvPr id="26" name="Line 27"/>
            <p:cNvSpPr>
              <a:spLocks noChangeShapeType="1"/>
            </p:cNvSpPr>
            <p:nvPr/>
          </p:nvSpPr>
          <p:spPr bwMode="auto">
            <a:xfrm flipH="1">
              <a:off x="1905000" y="2724150"/>
              <a:ext cx="147851" cy="28575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200"/>
            </a:p>
          </p:txBody>
        </p:sp>
        <p:sp>
          <p:nvSpPr>
            <p:cNvPr id="27" name="Line 27"/>
            <p:cNvSpPr>
              <a:spLocks noChangeShapeType="1"/>
            </p:cNvSpPr>
            <p:nvPr/>
          </p:nvSpPr>
          <p:spPr bwMode="auto">
            <a:xfrm flipH="1">
              <a:off x="2519149" y="2343150"/>
              <a:ext cx="147851" cy="28575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200"/>
            </a:p>
          </p:txBody>
        </p:sp>
        <p:sp>
          <p:nvSpPr>
            <p:cNvPr id="28" name="Line 27"/>
            <p:cNvSpPr>
              <a:spLocks noChangeShapeType="1"/>
            </p:cNvSpPr>
            <p:nvPr/>
          </p:nvSpPr>
          <p:spPr bwMode="auto">
            <a:xfrm flipH="1">
              <a:off x="1680949" y="3409950"/>
              <a:ext cx="147851" cy="28575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200"/>
            </a:p>
          </p:txBody>
        </p:sp>
        <p:sp>
          <p:nvSpPr>
            <p:cNvPr id="29" name="Line 27"/>
            <p:cNvSpPr>
              <a:spLocks noChangeShapeType="1"/>
            </p:cNvSpPr>
            <p:nvPr/>
          </p:nvSpPr>
          <p:spPr bwMode="auto">
            <a:xfrm flipH="1">
              <a:off x="2209800" y="3733800"/>
              <a:ext cx="147851" cy="28575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200"/>
            </a:p>
          </p:txBody>
        </p:sp>
        <p:sp>
          <p:nvSpPr>
            <p:cNvPr id="30" name="Line 27"/>
            <p:cNvSpPr>
              <a:spLocks noChangeShapeType="1"/>
            </p:cNvSpPr>
            <p:nvPr/>
          </p:nvSpPr>
          <p:spPr bwMode="auto">
            <a:xfrm flipH="1">
              <a:off x="1524000" y="1714500"/>
              <a:ext cx="147851" cy="28575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200"/>
            </a:p>
          </p:txBody>
        </p:sp>
      </p:grpSp>
      <p:sp>
        <p:nvSpPr>
          <p:cNvPr id="31" name="Text Box 9"/>
          <p:cNvSpPr txBox="1">
            <a:spLocks noChangeArrowheads="1"/>
          </p:cNvSpPr>
          <p:nvPr/>
        </p:nvSpPr>
        <p:spPr bwMode="auto">
          <a:xfrm>
            <a:off x="0" y="971551"/>
            <a:ext cx="4495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>
                <a:latin typeface="Times New Roman" pitchFamily="18" charset="0"/>
                <a:cs typeface="Times New Roman" pitchFamily="18" charset="0"/>
              </a:rPr>
              <a:t>ban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tấc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tấc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vàng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43400" y="2266950"/>
            <a:ext cx="1143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sz="2200" b="1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 3:</a:t>
            </a:r>
            <a:endParaRPr lang="en-US" sz="2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838201" y="914401"/>
            <a:ext cx="717215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Qua 3 </a:t>
            </a:r>
            <a:r>
              <a:rPr lang="en-US" sz="24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bài</a:t>
            </a:r>
            <a:r>
              <a:rPr lang="en-US" sz="24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ca </a:t>
            </a:r>
            <a:r>
              <a:rPr lang="en-US" sz="24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dao</a:t>
            </a:r>
            <a:r>
              <a:rPr lang="en-US" sz="24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chúng</a:t>
            </a:r>
            <a:r>
              <a:rPr lang="en-US" sz="24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ta</a:t>
            </a:r>
            <a:r>
              <a:rPr lang="en-US" sz="24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vừa</a:t>
            </a:r>
            <a:r>
              <a:rPr lang="en-US" sz="24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học</a:t>
            </a:r>
            <a:r>
              <a:rPr lang="en-US" sz="24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giúp</a:t>
            </a:r>
            <a:r>
              <a:rPr lang="en-US" sz="24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em</a:t>
            </a:r>
            <a:r>
              <a:rPr lang="en-US" sz="24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hiểu</a:t>
            </a:r>
            <a:r>
              <a:rPr lang="en-US" sz="24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điều</a:t>
            </a:r>
            <a:r>
              <a:rPr lang="en-US" sz="24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gì</a:t>
            </a:r>
            <a:r>
              <a:rPr lang="en-US" sz="24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?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304801" y="1657351"/>
            <a:ext cx="787908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Lao </a:t>
            </a:r>
            <a:r>
              <a:rPr lang="en-US" sz="28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động</a:t>
            </a:r>
            <a:r>
              <a:rPr lang="en-US" sz="28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8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vất</a:t>
            </a:r>
            <a:r>
              <a:rPr lang="en-US" sz="28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8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vả</a:t>
            </a:r>
            <a:r>
              <a:rPr lang="en-US" sz="28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8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trên</a:t>
            </a:r>
            <a:r>
              <a:rPr lang="en-US" sz="28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8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ruộng</a:t>
            </a:r>
            <a:r>
              <a:rPr lang="en-US" sz="28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8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đồng</a:t>
            </a:r>
            <a:r>
              <a:rPr lang="en-US" sz="28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8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của</a:t>
            </a:r>
            <a:r>
              <a:rPr lang="en-US" sz="28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8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người</a:t>
            </a:r>
            <a:r>
              <a:rPr lang="en-US" sz="28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8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nông</a:t>
            </a:r>
            <a:r>
              <a:rPr lang="en-US" sz="28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8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dân</a:t>
            </a:r>
            <a:endParaRPr lang="en-US" sz="2800">
              <a:solidFill>
                <a:srgbClr val="C00000"/>
              </a:solidFill>
              <a:latin typeface="Times New Roman" pitchFamily="18" charset="0"/>
              <a:ea typeface="宋体" pitchFamily="2" charset="-122"/>
            </a:endParaRPr>
          </a:p>
          <a:p>
            <a:pPr algn="ctr"/>
            <a:r>
              <a:rPr lang="en-US" sz="28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mang</a:t>
            </a:r>
            <a:r>
              <a:rPr lang="en-US" sz="28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8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lại</a:t>
            </a:r>
            <a:r>
              <a:rPr lang="en-US" sz="28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8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cuộc</a:t>
            </a:r>
            <a:r>
              <a:rPr lang="en-US" sz="28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8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sống</a:t>
            </a:r>
            <a:r>
              <a:rPr lang="en-US" sz="28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8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ấm</a:t>
            </a:r>
            <a:r>
              <a:rPr lang="en-US" sz="28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no, </a:t>
            </a:r>
            <a:r>
              <a:rPr lang="en-US" sz="28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hạnh</a:t>
            </a:r>
            <a:r>
              <a:rPr lang="en-US" sz="28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8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phúc</a:t>
            </a:r>
            <a:r>
              <a:rPr lang="en-US" sz="28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8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cho</a:t>
            </a:r>
            <a:r>
              <a:rPr lang="en-US" sz="28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8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mọi</a:t>
            </a:r>
            <a:r>
              <a:rPr lang="en-US" sz="28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8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người</a:t>
            </a:r>
            <a:r>
              <a:rPr lang="en-US" sz="28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Text Box 2"/>
          <p:cNvSpPr txBox="1">
            <a:spLocks noChangeArrowheads="1"/>
          </p:cNvSpPr>
          <p:nvPr/>
        </p:nvSpPr>
        <p:spPr bwMode="auto">
          <a:xfrm>
            <a:off x="1600202" y="171451"/>
            <a:ext cx="184731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en-US" sz="220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6836" name="Line 4"/>
          <p:cNvSpPr>
            <a:spLocks noChangeShapeType="1"/>
          </p:cNvSpPr>
          <p:nvPr/>
        </p:nvSpPr>
        <p:spPr bwMode="auto">
          <a:xfrm>
            <a:off x="4419600" y="361950"/>
            <a:ext cx="0" cy="41910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6837" name="Text Box 5"/>
          <p:cNvSpPr txBox="1">
            <a:spLocks noChangeArrowheads="1"/>
          </p:cNvSpPr>
          <p:nvPr/>
        </p:nvSpPr>
        <p:spPr bwMode="auto">
          <a:xfrm>
            <a:off x="3200400" y="2514601"/>
            <a:ext cx="20574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endParaRPr lang="en-US" sz="220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6843" name="Text Box 11"/>
          <p:cNvSpPr txBox="1">
            <a:spLocks noChangeArrowheads="1"/>
          </p:cNvSpPr>
          <p:nvPr/>
        </p:nvSpPr>
        <p:spPr bwMode="auto">
          <a:xfrm>
            <a:off x="5410200" y="209551"/>
            <a:ext cx="2590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endParaRPr lang="en-US" sz="22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6844" name="Text Box 12"/>
          <p:cNvSpPr txBox="1">
            <a:spLocks noChangeArrowheads="1"/>
          </p:cNvSpPr>
          <p:nvPr/>
        </p:nvSpPr>
        <p:spPr bwMode="auto">
          <a:xfrm>
            <a:off x="1066800" y="209551"/>
            <a:ext cx="2590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22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3"/>
          <p:cNvGrpSpPr/>
          <p:nvPr/>
        </p:nvGrpSpPr>
        <p:grpSpPr>
          <a:xfrm>
            <a:off x="-228600" y="1619251"/>
            <a:ext cx="4953000" cy="2462213"/>
            <a:chOff x="-228600" y="1619250"/>
            <a:chExt cx="4953000" cy="2462213"/>
          </a:xfrm>
        </p:grpSpPr>
        <p:sp>
          <p:nvSpPr>
            <p:cNvPr id="13" name="Text Box 26"/>
            <p:cNvSpPr txBox="1">
              <a:spLocks noChangeArrowheads="1"/>
            </p:cNvSpPr>
            <p:nvPr/>
          </p:nvSpPr>
          <p:spPr bwMode="auto">
            <a:xfrm>
              <a:off x="-228600" y="1619250"/>
              <a:ext cx="4953000" cy="2462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Ơn trời   mưa nắng phải thì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,</a:t>
              </a:r>
              <a:endParaRPr lang="en-US" sz="220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vi-VN" sz="220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Người ta </a:t>
              </a:r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đi 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cấy</a:t>
              </a:r>
              <a:r>
                <a:rPr lang="en-US" sz="220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lấy công,</a:t>
              </a:r>
            </a:p>
            <a:p>
              <a:pPr algn="ctr"/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Tôi nay đi cấy   còn 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trông </a:t>
              </a:r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nhiều bề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220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vi-VN" sz="220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Trông 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cho  </a:t>
              </a:r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chân cứng đá mềm,</a:t>
              </a:r>
            </a:p>
            <a:p>
              <a:pPr algn="ctr"/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Trời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yên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biển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lặng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mới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yên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tấm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lòng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sp>
          <p:nvSpPr>
            <p:cNvPr id="18" name="Line 27"/>
            <p:cNvSpPr>
              <a:spLocks noChangeShapeType="1"/>
            </p:cNvSpPr>
            <p:nvPr/>
          </p:nvSpPr>
          <p:spPr bwMode="auto">
            <a:xfrm flipH="1">
              <a:off x="1905000" y="2724150"/>
              <a:ext cx="147851" cy="28575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200"/>
            </a:p>
          </p:txBody>
        </p:sp>
        <p:sp>
          <p:nvSpPr>
            <p:cNvPr id="19" name="Line 27"/>
            <p:cNvSpPr>
              <a:spLocks noChangeShapeType="1"/>
            </p:cNvSpPr>
            <p:nvPr/>
          </p:nvSpPr>
          <p:spPr bwMode="auto">
            <a:xfrm flipH="1">
              <a:off x="2519149" y="2343150"/>
              <a:ext cx="147851" cy="28575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200"/>
            </a:p>
          </p:txBody>
        </p:sp>
        <p:sp>
          <p:nvSpPr>
            <p:cNvPr id="20" name="Line 27"/>
            <p:cNvSpPr>
              <a:spLocks noChangeShapeType="1"/>
            </p:cNvSpPr>
            <p:nvPr/>
          </p:nvSpPr>
          <p:spPr bwMode="auto">
            <a:xfrm flipH="1">
              <a:off x="1680949" y="3409950"/>
              <a:ext cx="147851" cy="28575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200"/>
            </a:p>
          </p:txBody>
        </p:sp>
        <p:sp>
          <p:nvSpPr>
            <p:cNvPr id="21" name="Line 27"/>
            <p:cNvSpPr>
              <a:spLocks noChangeShapeType="1"/>
            </p:cNvSpPr>
            <p:nvPr/>
          </p:nvSpPr>
          <p:spPr bwMode="auto">
            <a:xfrm flipH="1">
              <a:off x="2209800" y="3733800"/>
              <a:ext cx="147851" cy="28575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200"/>
            </a:p>
          </p:txBody>
        </p:sp>
        <p:sp>
          <p:nvSpPr>
            <p:cNvPr id="22" name="Line 27"/>
            <p:cNvSpPr>
              <a:spLocks noChangeShapeType="1"/>
            </p:cNvSpPr>
            <p:nvPr/>
          </p:nvSpPr>
          <p:spPr bwMode="auto">
            <a:xfrm flipH="1">
              <a:off x="1524000" y="1714500"/>
              <a:ext cx="147851" cy="28575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200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4343400" y="742951"/>
            <a:ext cx="50692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sz="2200" b="1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Nỗi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vất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vả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343400" y="1352551"/>
            <a:ext cx="4876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sz="2200" b="1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, tin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áng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343400" y="2266951"/>
            <a:ext cx="4724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sz="2200" b="1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Nỗi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nhọc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nhằn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, lo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lắng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4419600" y="3028951"/>
            <a:ext cx="48006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200" b="1" i="1" err="1" smtClean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Nội</a:t>
            </a:r>
            <a:r>
              <a:rPr lang="en-US" sz="2200" b="1" i="1" smtClean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dung: </a:t>
            </a:r>
            <a:r>
              <a:rPr lang="en-US" sz="2600" smtClean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Lao </a:t>
            </a:r>
            <a:r>
              <a:rPr lang="en-US" sz="26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động</a:t>
            </a:r>
            <a:r>
              <a:rPr lang="en-US" sz="26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6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vất</a:t>
            </a:r>
            <a:r>
              <a:rPr lang="en-US" sz="26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6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vả</a:t>
            </a:r>
            <a:r>
              <a:rPr lang="en-US" sz="26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6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trên</a:t>
            </a:r>
            <a:r>
              <a:rPr lang="en-US" sz="26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6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ruộng</a:t>
            </a:r>
            <a:r>
              <a:rPr lang="en-US" sz="26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6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đồng</a:t>
            </a:r>
            <a:r>
              <a:rPr lang="en-US" sz="26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6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của</a:t>
            </a:r>
            <a:r>
              <a:rPr lang="en-US" sz="26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6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người</a:t>
            </a:r>
            <a:r>
              <a:rPr lang="en-US" sz="26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6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nông</a:t>
            </a:r>
            <a:r>
              <a:rPr lang="en-US" sz="26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600" err="1" smtClean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dân</a:t>
            </a:r>
            <a:r>
              <a:rPr lang="en-US" sz="2600" smtClean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600" err="1" smtClean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mang</a:t>
            </a:r>
            <a:r>
              <a:rPr lang="en-US" sz="2600" smtClean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6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lại</a:t>
            </a:r>
            <a:r>
              <a:rPr lang="en-US" sz="26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6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cuộc</a:t>
            </a:r>
            <a:r>
              <a:rPr lang="en-US" sz="26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6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sống</a:t>
            </a:r>
            <a:r>
              <a:rPr lang="en-US" sz="26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6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ấm</a:t>
            </a:r>
            <a:r>
              <a:rPr lang="en-US" sz="26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no, </a:t>
            </a:r>
            <a:r>
              <a:rPr lang="en-US" sz="26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hạnh</a:t>
            </a:r>
            <a:r>
              <a:rPr lang="en-US" sz="26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6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phúc</a:t>
            </a:r>
            <a:r>
              <a:rPr lang="en-US" sz="26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6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cho</a:t>
            </a:r>
            <a:r>
              <a:rPr lang="en-US" sz="26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6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mọi</a:t>
            </a:r>
            <a:r>
              <a:rPr lang="en-US" sz="26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60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người</a:t>
            </a:r>
            <a:r>
              <a:rPr lang="en-US" sz="26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.</a:t>
            </a:r>
          </a:p>
        </p:txBody>
      </p:sp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0" y="971551"/>
            <a:ext cx="4495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>
                <a:latin typeface="Times New Roman" pitchFamily="18" charset="0"/>
                <a:cs typeface="Times New Roman" pitchFamily="18" charset="0"/>
              </a:rPr>
              <a:t>ban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tấc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tấc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vàng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_Văn_Bản 4"/>
          <p:cNvSpPr txBox="1"/>
          <p:nvPr/>
        </p:nvSpPr>
        <p:spPr>
          <a:xfrm>
            <a:off x="304800" y="209550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8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8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1" name="Hộp_Văn_Bản 10"/>
          <p:cNvSpPr txBox="1"/>
          <p:nvPr/>
        </p:nvSpPr>
        <p:spPr>
          <a:xfrm>
            <a:off x="0" y="1123950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	     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cấy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cấy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bề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	     </a:t>
            </a:r>
            <a:r>
              <a:rPr lang="en-US" sz="32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	      </a:t>
            </a:r>
            <a:r>
              <a:rPr lang="en-US" sz="32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cứng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mềm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yên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lặng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yên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ộp_Văn_Bản 2"/>
          <p:cNvSpPr txBox="1"/>
          <p:nvPr/>
        </p:nvSpPr>
        <p:spPr>
          <a:xfrm>
            <a:off x="4648200" y="0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dao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2400" y="209550"/>
            <a:ext cx="4724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Cày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ban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Mồ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hôi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thánh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thót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ruộng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cày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Ai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bưng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bát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đắng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cay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muôn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24400" y="1388805"/>
            <a:ext cx="4419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vi-VN" sz="2000" smtClean="0">
                <a:latin typeface="Times New Roman" pitchFamily="18" charset="0"/>
                <a:cs typeface="Times New Roman" pitchFamily="18" charset="0"/>
              </a:rPr>
              <a:t>Ơ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bừa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cạn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cày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lênh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bạc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Ai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đừng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ruộng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hoang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tấc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tấc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bấy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00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00" y="3204508"/>
            <a:ext cx="50939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cấy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cấy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bề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cứng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mềm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yên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lặng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yên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52400" y="209550"/>
            <a:ext cx="4724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Cày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ban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Mồ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hôi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thánh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thót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                     .</a:t>
            </a:r>
          </a:p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Ai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bưng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bát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                             !</a:t>
            </a:r>
          </a:p>
          <a:p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24400" y="1388805"/>
            <a:ext cx="4419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vi-VN" sz="2000" smtClean="0">
                <a:latin typeface="Times New Roman" pitchFamily="18" charset="0"/>
                <a:cs typeface="Times New Roman" pitchFamily="18" charset="0"/>
              </a:rPr>
              <a:t>Ơ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bừa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cạn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                         .</a:t>
            </a:r>
          </a:p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lênh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         ,</a:t>
            </a:r>
          </a:p>
          <a:p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bạc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                            .</a:t>
            </a:r>
          </a:p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Ai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đừng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                     ,</a:t>
            </a:r>
          </a:p>
          <a:p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tấc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tấc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           .</a:t>
            </a:r>
          </a:p>
          <a:p>
            <a:endParaRPr lang="en-US" sz="200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00" y="3204508"/>
            <a:ext cx="50939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cấy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cấy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                          .</a:t>
            </a:r>
          </a:p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   ,</a:t>
            </a:r>
          </a:p>
          <a:p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  ,</a:t>
            </a:r>
          </a:p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cứng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mềm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yên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lặng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                  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Hộp_Văn_Bản 2"/>
          <p:cNvSpPr txBox="1"/>
          <p:nvPr/>
        </p:nvSpPr>
        <p:spPr>
          <a:xfrm>
            <a:off x="4648200" y="0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dao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52400" y="209550"/>
            <a:ext cx="4724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Cày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                            ,</a:t>
            </a:r>
          </a:p>
          <a:p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Mồ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hôi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                                  .</a:t>
            </a:r>
          </a:p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Ai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                                  ,</a:t>
            </a:r>
          </a:p>
          <a:p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                                         !</a:t>
            </a:r>
          </a:p>
          <a:p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24400" y="1388805"/>
            <a:ext cx="4419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vi-VN" sz="2000" smtClean="0">
                <a:latin typeface="Times New Roman" pitchFamily="18" charset="0"/>
                <a:cs typeface="Times New Roman" pitchFamily="18" charset="0"/>
              </a:rPr>
              <a:t>Ơ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                              ,</a:t>
            </a:r>
          </a:p>
          <a:p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                                .</a:t>
            </a:r>
          </a:p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lênh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                              ,</a:t>
            </a:r>
          </a:p>
          <a:p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nay                                             .</a:t>
            </a:r>
          </a:p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Ai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                                         ,</a:t>
            </a:r>
          </a:p>
          <a:p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                                     .</a:t>
            </a:r>
          </a:p>
          <a:p>
            <a:endParaRPr lang="en-US" sz="200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00" y="3204508"/>
            <a:ext cx="50939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                                 ,</a:t>
            </a:r>
          </a:p>
          <a:p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nay                                           .</a:t>
            </a:r>
          </a:p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   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   ,</a:t>
            </a:r>
          </a:p>
          <a:p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 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  ,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  ,</a:t>
            </a:r>
          </a:p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                                   , </a:t>
            </a:r>
          </a:p>
          <a:p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yên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,                                                 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Hộp_Văn_Bản 2"/>
          <p:cNvSpPr txBox="1"/>
          <p:nvPr/>
        </p:nvSpPr>
        <p:spPr>
          <a:xfrm>
            <a:off x="4648200" y="0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dao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381000" y="971550"/>
            <a:ext cx="8610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3200" b="1" i="1" err="1" smtClean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Nội</a:t>
            </a:r>
            <a:r>
              <a:rPr lang="en-US" sz="3200" b="1" i="1" smtClean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dung:</a:t>
            </a:r>
            <a:r>
              <a:rPr lang="en-US" sz="3200" b="1" i="1" smtClean="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3200" smtClean="0">
                <a:latin typeface="Times New Roman" pitchFamily="18" charset="0"/>
                <a:ea typeface="宋体" pitchFamily="2" charset="-122"/>
              </a:rPr>
              <a:t>Lao </a:t>
            </a:r>
            <a:r>
              <a:rPr lang="en-US" sz="3200" err="1">
                <a:latin typeface="Times New Roman" pitchFamily="18" charset="0"/>
                <a:ea typeface="宋体" pitchFamily="2" charset="-122"/>
              </a:rPr>
              <a:t>động</a:t>
            </a:r>
            <a:r>
              <a:rPr lang="en-US" sz="32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3200" err="1">
                <a:latin typeface="Times New Roman" pitchFamily="18" charset="0"/>
                <a:ea typeface="宋体" pitchFamily="2" charset="-122"/>
              </a:rPr>
              <a:t>vất</a:t>
            </a:r>
            <a:r>
              <a:rPr lang="en-US" sz="32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3200" err="1">
                <a:latin typeface="Times New Roman" pitchFamily="18" charset="0"/>
                <a:ea typeface="宋体" pitchFamily="2" charset="-122"/>
              </a:rPr>
              <a:t>vả</a:t>
            </a:r>
            <a:r>
              <a:rPr lang="en-US" sz="32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3200" err="1">
                <a:latin typeface="Times New Roman" pitchFamily="18" charset="0"/>
                <a:ea typeface="宋体" pitchFamily="2" charset="-122"/>
              </a:rPr>
              <a:t>trên</a:t>
            </a:r>
            <a:r>
              <a:rPr lang="en-US" sz="32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3200" err="1">
                <a:latin typeface="Times New Roman" pitchFamily="18" charset="0"/>
                <a:ea typeface="宋体" pitchFamily="2" charset="-122"/>
              </a:rPr>
              <a:t>ruộng</a:t>
            </a:r>
            <a:r>
              <a:rPr lang="en-US" sz="32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3200" err="1">
                <a:latin typeface="Times New Roman" pitchFamily="18" charset="0"/>
                <a:ea typeface="宋体" pitchFamily="2" charset="-122"/>
              </a:rPr>
              <a:t>đồng</a:t>
            </a:r>
            <a:r>
              <a:rPr lang="en-US" sz="32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3200" err="1">
                <a:latin typeface="Times New Roman" pitchFamily="18" charset="0"/>
                <a:ea typeface="宋体" pitchFamily="2" charset="-122"/>
              </a:rPr>
              <a:t>của</a:t>
            </a:r>
            <a:r>
              <a:rPr lang="en-US" sz="32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3200" err="1">
                <a:latin typeface="Times New Roman" pitchFamily="18" charset="0"/>
                <a:ea typeface="宋体" pitchFamily="2" charset="-122"/>
              </a:rPr>
              <a:t>người</a:t>
            </a:r>
            <a:r>
              <a:rPr lang="en-US" sz="32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3200" err="1">
                <a:latin typeface="Times New Roman" pitchFamily="18" charset="0"/>
                <a:ea typeface="宋体" pitchFamily="2" charset="-122"/>
              </a:rPr>
              <a:t>nông</a:t>
            </a:r>
            <a:r>
              <a:rPr lang="en-US" sz="32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3200" err="1" smtClean="0">
                <a:latin typeface="Times New Roman" pitchFamily="18" charset="0"/>
                <a:ea typeface="宋体" pitchFamily="2" charset="-122"/>
              </a:rPr>
              <a:t>dân</a:t>
            </a:r>
            <a:r>
              <a:rPr lang="en-US" sz="3200" smtClean="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3200" err="1" smtClean="0">
                <a:latin typeface="Times New Roman" pitchFamily="18" charset="0"/>
                <a:ea typeface="宋体" pitchFamily="2" charset="-122"/>
              </a:rPr>
              <a:t>mang</a:t>
            </a:r>
            <a:r>
              <a:rPr lang="en-US" sz="3200" smtClean="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3200" err="1">
                <a:latin typeface="Times New Roman" pitchFamily="18" charset="0"/>
                <a:ea typeface="宋体" pitchFamily="2" charset="-122"/>
              </a:rPr>
              <a:t>lại</a:t>
            </a:r>
            <a:r>
              <a:rPr lang="en-US" sz="32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3200" err="1">
                <a:latin typeface="Times New Roman" pitchFamily="18" charset="0"/>
                <a:ea typeface="宋体" pitchFamily="2" charset="-122"/>
              </a:rPr>
              <a:t>cuộc</a:t>
            </a:r>
            <a:r>
              <a:rPr lang="en-US" sz="32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3200" err="1">
                <a:latin typeface="Times New Roman" pitchFamily="18" charset="0"/>
                <a:ea typeface="宋体" pitchFamily="2" charset="-122"/>
              </a:rPr>
              <a:t>sống</a:t>
            </a:r>
            <a:r>
              <a:rPr lang="en-US" sz="32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3200" err="1">
                <a:latin typeface="Times New Roman" pitchFamily="18" charset="0"/>
                <a:ea typeface="宋体" pitchFamily="2" charset="-122"/>
              </a:rPr>
              <a:t>ấm</a:t>
            </a:r>
            <a:r>
              <a:rPr lang="en-US" sz="3200">
                <a:latin typeface="Times New Roman" pitchFamily="18" charset="0"/>
                <a:ea typeface="宋体" pitchFamily="2" charset="-122"/>
              </a:rPr>
              <a:t> no, </a:t>
            </a:r>
            <a:r>
              <a:rPr lang="en-US" sz="3200" err="1">
                <a:latin typeface="Times New Roman" pitchFamily="18" charset="0"/>
                <a:ea typeface="宋体" pitchFamily="2" charset="-122"/>
              </a:rPr>
              <a:t>hạnh</a:t>
            </a:r>
            <a:r>
              <a:rPr lang="en-US" sz="32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3200" err="1">
                <a:latin typeface="Times New Roman" pitchFamily="18" charset="0"/>
                <a:ea typeface="宋体" pitchFamily="2" charset="-122"/>
              </a:rPr>
              <a:t>phúc</a:t>
            </a:r>
            <a:r>
              <a:rPr lang="en-US" sz="32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3200" err="1">
                <a:latin typeface="Times New Roman" pitchFamily="18" charset="0"/>
                <a:ea typeface="宋体" pitchFamily="2" charset="-122"/>
              </a:rPr>
              <a:t>cho</a:t>
            </a:r>
            <a:r>
              <a:rPr lang="en-US" sz="32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3200" err="1">
                <a:latin typeface="Times New Roman" pitchFamily="18" charset="0"/>
                <a:ea typeface="宋体" pitchFamily="2" charset="-122"/>
              </a:rPr>
              <a:t>mọi</a:t>
            </a:r>
            <a:r>
              <a:rPr lang="en-US" sz="32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3200" err="1">
                <a:latin typeface="Times New Roman" pitchFamily="18" charset="0"/>
                <a:ea typeface="宋体" pitchFamily="2" charset="-122"/>
              </a:rPr>
              <a:t>người</a:t>
            </a:r>
            <a:r>
              <a:rPr lang="en-US" sz="3200">
                <a:latin typeface="Times New Roman" pitchFamily="18" charset="0"/>
                <a:ea typeface="宋体" pitchFamily="2" charset="-12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"/>
          <p:cNvSpPr txBox="1">
            <a:spLocks noChangeArrowheads="1"/>
          </p:cNvSpPr>
          <p:nvPr/>
        </p:nvSpPr>
        <p:spPr bwMode="auto">
          <a:xfrm>
            <a:off x="1660525" y="4469607"/>
            <a:ext cx="184150" cy="43457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143001"/>
            <a:ext cx="7391400" cy="333970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1085852"/>
            <a:ext cx="7391400" cy="339328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" y="1085850"/>
            <a:ext cx="7391400" cy="3429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246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257300"/>
            <a:ext cx="4495800" cy="3143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247" name="WordArt 6"/>
          <p:cNvSpPr>
            <a:spLocks noChangeArrowheads="1" noChangeShapeType="1" noTextEdit="1"/>
          </p:cNvSpPr>
          <p:nvPr/>
        </p:nvSpPr>
        <p:spPr bwMode="auto">
          <a:xfrm>
            <a:off x="2895600" y="114300"/>
            <a:ext cx="2895600" cy="400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12600" cap="sq">
                  <a:solidFill>
                    <a:srgbClr val="006600"/>
                  </a:solidFill>
                  <a:miter lim="800000"/>
                  <a:headEnd/>
                  <a:tailEnd/>
                </a:ln>
                <a:solidFill>
                  <a:srgbClr val="FF00FF"/>
                </a:solidFill>
                <a:effectLst>
                  <a:outerShdw dist="17819" dir="2700000" algn="ctr" rotWithShape="0">
                    <a:srgbClr val="C0C0C0">
                      <a:alpha val="80011"/>
                    </a:srgbClr>
                  </a:outerShdw>
                </a:effectLst>
                <a:latin typeface="Times New Roman"/>
                <a:cs typeface="Times New Roman"/>
              </a:rPr>
              <a:t>Trò chơi</a:t>
            </a:r>
            <a:endParaRPr lang="en-US" sz="3600" b="1" kern="10">
              <a:ln w="12600" cap="sq">
                <a:solidFill>
                  <a:srgbClr val="006600"/>
                </a:solidFill>
                <a:miter lim="800000"/>
                <a:headEnd/>
                <a:tailEnd/>
              </a:ln>
              <a:solidFill>
                <a:srgbClr val="FF00FF"/>
              </a:solidFill>
              <a:effectLst>
                <a:outerShdw dist="17819" dir="2700000" algn="ctr" rotWithShape="0">
                  <a:srgbClr val="C0C0C0">
                    <a:alpha val="80011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248" name="Text Box 7"/>
          <p:cNvSpPr txBox="1">
            <a:spLocks noChangeArrowheads="1"/>
          </p:cNvSpPr>
          <p:nvPr/>
        </p:nvSpPr>
        <p:spPr bwMode="auto">
          <a:xfrm>
            <a:off x="1676400" y="628650"/>
            <a:ext cx="6248400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22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600" b="1">
                <a:solidFill>
                  <a:srgbClr val="0000FF"/>
                </a:solidFill>
              </a:rPr>
              <a:t>Tìm đặc điểm của sự vật.</a:t>
            </a:r>
          </a:p>
        </p:txBody>
      </p:sp>
      <p:sp>
        <p:nvSpPr>
          <p:cNvPr id="10249" name="Text Box 8"/>
          <p:cNvSpPr txBox="1">
            <a:spLocks noChangeArrowheads="1"/>
          </p:cNvSpPr>
          <p:nvPr/>
        </p:nvSpPr>
        <p:spPr bwMode="auto">
          <a:xfrm>
            <a:off x="2514600" y="4548187"/>
            <a:ext cx="3581400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22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600" b="1">
                <a:solidFill>
                  <a:srgbClr val="FF3300"/>
                </a:solidFill>
              </a:rPr>
              <a:t>khỏe như voi</a:t>
            </a:r>
          </a:p>
        </p:txBody>
      </p:sp>
      <p:sp>
        <p:nvSpPr>
          <p:cNvPr id="10250" name="Text Box 9"/>
          <p:cNvSpPr txBox="1">
            <a:spLocks noChangeArrowheads="1"/>
          </p:cNvSpPr>
          <p:nvPr/>
        </p:nvSpPr>
        <p:spPr bwMode="auto">
          <a:xfrm>
            <a:off x="2514600" y="4548187"/>
            <a:ext cx="4038600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22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600" b="1">
                <a:solidFill>
                  <a:srgbClr val="FF3300"/>
                </a:solidFill>
              </a:rPr>
              <a:t>dữ như hổ</a:t>
            </a:r>
          </a:p>
        </p:txBody>
      </p:sp>
      <p:sp>
        <p:nvSpPr>
          <p:cNvPr id="10251" name="Text Box 10"/>
          <p:cNvSpPr txBox="1">
            <a:spLocks noChangeArrowheads="1"/>
          </p:cNvSpPr>
          <p:nvPr/>
        </p:nvSpPr>
        <p:spPr bwMode="auto">
          <a:xfrm>
            <a:off x="2971800" y="4548187"/>
            <a:ext cx="4191000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22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600" b="1">
                <a:solidFill>
                  <a:srgbClr val="FF3300"/>
                </a:solidFill>
              </a:rPr>
              <a:t>nhanh như sóc</a:t>
            </a:r>
          </a:p>
        </p:txBody>
      </p:sp>
      <p:sp>
        <p:nvSpPr>
          <p:cNvPr id="10252" name="Text Box 11"/>
          <p:cNvSpPr txBox="1">
            <a:spLocks noChangeArrowheads="1"/>
          </p:cNvSpPr>
          <p:nvPr/>
        </p:nvSpPr>
        <p:spPr bwMode="auto">
          <a:xfrm>
            <a:off x="2514600" y="4572000"/>
            <a:ext cx="4953000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22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600" b="1">
                <a:solidFill>
                  <a:srgbClr val="FF3300"/>
                </a:solidFill>
              </a:rPr>
              <a:t>tròn như quả bóng</a:t>
            </a:r>
          </a:p>
        </p:txBody>
      </p:sp>
      <p:pic>
        <p:nvPicPr>
          <p:cNvPr id="10253" name="Picture 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1219200" cy="1257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254" name="Picture 1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24800" y="0"/>
            <a:ext cx="1219200" cy="1257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255" name="Picture 1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38200" y="1085850"/>
            <a:ext cx="7315200" cy="3371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256" name="Text Box 15"/>
          <p:cNvSpPr txBox="1">
            <a:spLocks noChangeArrowheads="1"/>
          </p:cNvSpPr>
          <p:nvPr/>
        </p:nvSpPr>
        <p:spPr bwMode="auto">
          <a:xfrm>
            <a:off x="2819400" y="4605337"/>
            <a:ext cx="3657600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22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600" b="1">
                <a:solidFill>
                  <a:srgbClr val="FF3300"/>
                </a:solidFill>
              </a:rPr>
              <a:t>chậm như rùa</a:t>
            </a:r>
          </a:p>
        </p:txBody>
      </p:sp>
      <p:pic>
        <p:nvPicPr>
          <p:cNvPr id="10257" name="Picture 1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258" name="Picture 17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609728" y="1252539"/>
            <a:ext cx="6149975" cy="133111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61950"/>
            <a:ext cx="6248400" cy="628650"/>
          </a:xfrm>
        </p:spPr>
        <p:txBody>
          <a:bodyPr/>
          <a:lstStyle/>
          <a:p>
            <a:r>
              <a:rPr lang="en-US" sz="2400" b="1" dirty="0" smtClean="0"/>
              <a:t>KHỞI ĐỘNG</a:t>
            </a:r>
            <a:endParaRPr lang="en-US" sz="2400" b="1" dirty="0"/>
          </a:p>
        </p:txBody>
      </p:sp>
      <p:pic>
        <p:nvPicPr>
          <p:cNvPr id="6148" name="Picture 4" descr="pinksparkle6df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943350"/>
            <a:ext cx="1295400" cy="971550"/>
          </a:xfrm>
          <a:prstGeom prst="rect">
            <a:avLst/>
          </a:prstGeom>
          <a:noFill/>
        </p:spPr>
      </p:pic>
      <p:pic>
        <p:nvPicPr>
          <p:cNvPr id="6149" name="Picture 5" descr="pinksparkle6df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1028700"/>
            <a:ext cx="1295400" cy="971550"/>
          </a:xfrm>
          <a:prstGeom prst="rect">
            <a:avLst/>
          </a:prstGeom>
          <a:noFill/>
        </p:spPr>
      </p:pic>
      <p:pic>
        <p:nvPicPr>
          <p:cNvPr id="6150" name="Picture 6" descr="pinksparkle6df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77200" y="4171950"/>
            <a:ext cx="1295400" cy="971550"/>
          </a:xfrm>
          <a:prstGeom prst="rect">
            <a:avLst/>
          </a:prstGeom>
          <a:noFill/>
        </p:spPr>
      </p:pic>
      <p:pic>
        <p:nvPicPr>
          <p:cNvPr id="6151" name="Picture 7" descr="pinksparkle6df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8600" y="1543050"/>
            <a:ext cx="1295400" cy="971550"/>
          </a:xfrm>
          <a:prstGeom prst="rect">
            <a:avLst/>
          </a:prstGeom>
          <a:noFill/>
        </p:spPr>
      </p:pic>
      <p:pic>
        <p:nvPicPr>
          <p:cNvPr id="6152" name="Picture 8" descr="pinksparkle6df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00050"/>
            <a:ext cx="1295400" cy="971550"/>
          </a:xfrm>
          <a:prstGeom prst="rect">
            <a:avLst/>
          </a:prstGeom>
          <a:noFill/>
        </p:spPr>
      </p:pic>
      <p:pic>
        <p:nvPicPr>
          <p:cNvPr id="6153" name="Picture 9" descr="pinksparkle6df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2800" y="400050"/>
            <a:ext cx="1295400" cy="971550"/>
          </a:xfrm>
          <a:prstGeom prst="rect">
            <a:avLst/>
          </a:prstGeom>
          <a:noFill/>
        </p:spPr>
      </p:pic>
      <p:pic>
        <p:nvPicPr>
          <p:cNvPr id="6154" name="Picture 10" descr="pinksparkle6df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4171950"/>
            <a:ext cx="1295400" cy="971550"/>
          </a:xfrm>
          <a:prstGeom prst="rect">
            <a:avLst/>
          </a:prstGeom>
          <a:noFill/>
        </p:spPr>
      </p:pic>
      <p:pic>
        <p:nvPicPr>
          <p:cNvPr id="6155" name="Picture 11" descr="pinksparkle6df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514350"/>
            <a:ext cx="1295400" cy="971550"/>
          </a:xfrm>
          <a:prstGeom prst="rect">
            <a:avLst/>
          </a:prstGeom>
          <a:noFill/>
        </p:spPr>
      </p:pic>
      <p:pic>
        <p:nvPicPr>
          <p:cNvPr id="6156" name="Picture 12" descr="pinksparkle6df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4171950"/>
            <a:ext cx="1295400" cy="971550"/>
          </a:xfrm>
          <a:prstGeom prst="rect">
            <a:avLst/>
          </a:prstGeom>
          <a:noFill/>
        </p:spPr>
      </p:pic>
      <p:pic>
        <p:nvPicPr>
          <p:cNvPr id="6157" name="Picture 13" descr="pinksparkle6df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400300"/>
            <a:ext cx="1295400" cy="971550"/>
          </a:xfrm>
          <a:prstGeom prst="rect">
            <a:avLst/>
          </a:prstGeom>
          <a:noFill/>
        </p:spPr>
      </p:pic>
      <p:pic>
        <p:nvPicPr>
          <p:cNvPr id="6158" name="Picture 14" descr="pinksparkle6df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2407227"/>
            <a:ext cx="1295400" cy="971550"/>
          </a:xfrm>
          <a:prstGeom prst="rect">
            <a:avLst/>
          </a:prstGeom>
          <a:noFill/>
        </p:spPr>
      </p:pic>
      <p:pic>
        <p:nvPicPr>
          <p:cNvPr id="6159" name="Picture 15" descr="pinksparkle6df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485900"/>
            <a:ext cx="1295400" cy="971550"/>
          </a:xfrm>
          <a:prstGeom prst="rect">
            <a:avLst/>
          </a:prstGeom>
          <a:noFill/>
        </p:spPr>
      </p:pic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1295402" y="1276351"/>
            <a:ext cx="62279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err="1">
                <a:latin typeface="Times New Roman" pitchFamily="18" charset="0"/>
                <a:ea typeface="宋体" pitchFamily="2" charset="-122"/>
              </a:rPr>
              <a:t>Đọc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đoạn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1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trả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lời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câu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hỏi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:</a:t>
            </a:r>
          </a:p>
          <a:p>
            <a:pPr algn="ctr"/>
            <a:r>
              <a:rPr lang="en-US" sz="2400" err="1">
                <a:latin typeface="Times New Roman" pitchFamily="18" charset="0"/>
                <a:ea typeface="宋体" pitchFamily="2" charset="-122"/>
              </a:rPr>
              <a:t>Ông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Lìn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làm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thế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nào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để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đưa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được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nước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về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thôn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? </a:t>
            </a: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1066800" y="2419350"/>
            <a:ext cx="67217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err="1">
                <a:latin typeface="Times New Roman" pitchFamily="18" charset="0"/>
                <a:ea typeface="宋体" pitchFamily="2" charset="-122"/>
              </a:rPr>
              <a:t>Đọc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đoạn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2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trả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lời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câu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hỏi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:</a:t>
            </a:r>
          </a:p>
          <a:p>
            <a:pPr algn="ctr"/>
            <a:r>
              <a:rPr lang="en-US" sz="2400" err="1">
                <a:latin typeface="Times New Roman" pitchFamily="18" charset="0"/>
                <a:ea typeface="宋体" pitchFamily="2" charset="-122"/>
              </a:rPr>
              <a:t>Nhờ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có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mương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nước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,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tập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quán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canh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tác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và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cuộc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sống</a:t>
            </a:r>
            <a:endParaRPr lang="en-US" sz="2400">
              <a:latin typeface="Times New Roman" pitchFamily="18" charset="0"/>
              <a:ea typeface="宋体" pitchFamily="2" charset="-122"/>
            </a:endParaRPr>
          </a:p>
          <a:p>
            <a:pPr algn="ctr"/>
            <a:r>
              <a:rPr lang="en-US" sz="2400">
                <a:latin typeface="Times New Roman" pitchFamily="18" charset="0"/>
                <a:ea typeface="宋体" pitchFamily="2" charset="-122"/>
              </a:rPr>
              <a:t> ở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thôn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Phìn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Ngan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đã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thay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đổi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như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thế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nào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60" grpId="0"/>
      <p:bldP spid="616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0" y="0"/>
            <a:ext cx="9144000" cy="5143500"/>
            <a:chOff x="1671" y="4957"/>
            <a:chExt cx="8748" cy="6607"/>
          </a:xfrm>
        </p:grpSpPr>
        <p:sp>
          <p:nvSpPr>
            <p:cNvPr id="5123" name="AutoShape 5"/>
            <p:cNvSpPr>
              <a:spLocks noChangeAspect="1" noChangeArrowheads="1"/>
            </p:cNvSpPr>
            <p:nvPr/>
          </p:nvSpPr>
          <p:spPr bwMode="auto">
            <a:xfrm>
              <a:off x="1671" y="4957"/>
              <a:ext cx="8748" cy="6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" name="Oval 6"/>
            <p:cNvSpPr>
              <a:spLocks noChangeArrowheads="1"/>
            </p:cNvSpPr>
            <p:nvPr/>
          </p:nvSpPr>
          <p:spPr bwMode="auto">
            <a:xfrm>
              <a:off x="6171" y="9817"/>
              <a:ext cx="720" cy="72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800" b="1">
                  <a:solidFill>
                    <a:srgbClr val="FF0000"/>
                  </a:solidFill>
                </a:rPr>
                <a:t>4</a:t>
              </a:r>
              <a:endParaRPr lang="en-US" sz="1800"/>
            </a:p>
          </p:txBody>
        </p:sp>
        <p:pic>
          <p:nvPicPr>
            <p:cNvPr id="5125" name="Picture 7" descr="Picture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991" y="4957"/>
              <a:ext cx="4392" cy="34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6" name="Picture 8" descr="Picture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671" y="8377"/>
              <a:ext cx="4248" cy="3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7" name="Picture 9" descr="untitled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991" y="8377"/>
              <a:ext cx="4392" cy="30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8" name="Picture 10" descr="TRAU CAY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671" y="4957"/>
              <a:ext cx="4320" cy="34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9" name="Oval 11"/>
            <p:cNvSpPr>
              <a:spLocks noChangeArrowheads="1"/>
            </p:cNvSpPr>
            <p:nvPr/>
          </p:nvSpPr>
          <p:spPr bwMode="auto">
            <a:xfrm>
              <a:off x="1716" y="5002"/>
              <a:ext cx="720" cy="72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800" b="1">
                  <a:solidFill>
                    <a:srgbClr val="FF0000"/>
                  </a:solidFill>
                </a:rPr>
                <a:t>1</a:t>
              </a:r>
              <a:endParaRPr lang="en-US" sz="1800"/>
            </a:p>
          </p:txBody>
        </p:sp>
        <p:sp>
          <p:nvSpPr>
            <p:cNvPr id="5130" name="Oval 12"/>
            <p:cNvSpPr>
              <a:spLocks noChangeArrowheads="1"/>
            </p:cNvSpPr>
            <p:nvPr/>
          </p:nvSpPr>
          <p:spPr bwMode="auto">
            <a:xfrm>
              <a:off x="5991" y="5002"/>
              <a:ext cx="720" cy="72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800" b="1">
                  <a:solidFill>
                    <a:srgbClr val="FF0000"/>
                  </a:solidFill>
                </a:rPr>
                <a:t>2</a:t>
              </a:r>
              <a:endParaRPr lang="en-US" sz="1800"/>
            </a:p>
          </p:txBody>
        </p:sp>
        <p:sp>
          <p:nvSpPr>
            <p:cNvPr id="5131" name="Oval 13"/>
            <p:cNvSpPr>
              <a:spLocks noChangeArrowheads="1"/>
            </p:cNvSpPr>
            <p:nvPr/>
          </p:nvSpPr>
          <p:spPr bwMode="auto">
            <a:xfrm>
              <a:off x="1671" y="8527"/>
              <a:ext cx="720" cy="72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800" b="1">
                  <a:solidFill>
                    <a:srgbClr val="FF0000"/>
                  </a:solidFill>
                </a:rPr>
                <a:t>3</a:t>
              </a:r>
              <a:endParaRPr lang="en-US" sz="1800"/>
            </a:p>
          </p:txBody>
        </p:sp>
        <p:sp>
          <p:nvSpPr>
            <p:cNvPr id="5132" name="Oval 14"/>
            <p:cNvSpPr>
              <a:spLocks noChangeArrowheads="1"/>
            </p:cNvSpPr>
            <p:nvPr/>
          </p:nvSpPr>
          <p:spPr bwMode="auto">
            <a:xfrm>
              <a:off x="5991" y="8557"/>
              <a:ext cx="720" cy="72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800" b="1">
                  <a:solidFill>
                    <a:srgbClr val="FF0000"/>
                  </a:solidFill>
                </a:rPr>
                <a:t>4</a:t>
              </a:r>
              <a:endParaRPr lang="en-US" sz="1800"/>
            </a:p>
          </p:txBody>
        </p:sp>
        <p:pic>
          <p:nvPicPr>
            <p:cNvPr id="5133" name="Picture 15" descr="Picture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916" y="8377"/>
              <a:ext cx="4499" cy="3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34" name="Oval 16"/>
            <p:cNvSpPr>
              <a:spLocks noChangeArrowheads="1"/>
            </p:cNvSpPr>
            <p:nvPr/>
          </p:nvSpPr>
          <p:spPr bwMode="auto">
            <a:xfrm>
              <a:off x="5987" y="8587"/>
              <a:ext cx="720" cy="72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800" b="1">
                  <a:solidFill>
                    <a:srgbClr val="FF0000"/>
                  </a:solidFill>
                </a:rPr>
                <a:t>4</a:t>
              </a:r>
              <a:endParaRPr lang="en-US" sz="18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Text Box 2"/>
          <p:cNvSpPr txBox="1">
            <a:spLocks noChangeArrowheads="1"/>
          </p:cNvSpPr>
          <p:nvPr/>
        </p:nvSpPr>
        <p:spPr bwMode="auto">
          <a:xfrm>
            <a:off x="1600202" y="171451"/>
            <a:ext cx="184731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en-US" sz="220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6836" name="Line 4"/>
          <p:cNvSpPr>
            <a:spLocks noChangeShapeType="1"/>
          </p:cNvSpPr>
          <p:nvPr/>
        </p:nvSpPr>
        <p:spPr bwMode="auto">
          <a:xfrm>
            <a:off x="4419600" y="361950"/>
            <a:ext cx="0" cy="41910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6837" name="Text Box 5"/>
          <p:cNvSpPr txBox="1">
            <a:spLocks noChangeArrowheads="1"/>
          </p:cNvSpPr>
          <p:nvPr/>
        </p:nvSpPr>
        <p:spPr bwMode="auto">
          <a:xfrm>
            <a:off x="3200400" y="2514601"/>
            <a:ext cx="20574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endParaRPr lang="en-US" sz="220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6841" name="Text Box 9"/>
          <p:cNvSpPr txBox="1">
            <a:spLocks noChangeArrowheads="1"/>
          </p:cNvSpPr>
          <p:nvPr/>
        </p:nvSpPr>
        <p:spPr bwMode="auto">
          <a:xfrm>
            <a:off x="0" y="971551"/>
            <a:ext cx="4495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>
                <a:latin typeface="Times New Roman" pitchFamily="18" charset="0"/>
                <a:cs typeface="Times New Roman" pitchFamily="18" charset="0"/>
              </a:rPr>
              <a:t>ban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tấc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tấc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vàng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6843" name="Text Box 11"/>
          <p:cNvSpPr txBox="1">
            <a:spLocks noChangeArrowheads="1"/>
          </p:cNvSpPr>
          <p:nvPr/>
        </p:nvSpPr>
        <p:spPr bwMode="auto">
          <a:xfrm>
            <a:off x="5410200" y="209551"/>
            <a:ext cx="2590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endParaRPr lang="en-US" sz="22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6844" name="Text Box 12"/>
          <p:cNvSpPr txBox="1">
            <a:spLocks noChangeArrowheads="1"/>
          </p:cNvSpPr>
          <p:nvPr/>
        </p:nvSpPr>
        <p:spPr bwMode="auto">
          <a:xfrm>
            <a:off x="1066800" y="209551"/>
            <a:ext cx="2590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22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-228600" y="1619251"/>
            <a:ext cx="4953000" cy="2462213"/>
            <a:chOff x="-228600" y="1619250"/>
            <a:chExt cx="4953000" cy="2462213"/>
          </a:xfrm>
        </p:grpSpPr>
        <p:sp>
          <p:nvSpPr>
            <p:cNvPr id="25" name="Text Box 26"/>
            <p:cNvSpPr txBox="1">
              <a:spLocks noChangeArrowheads="1"/>
            </p:cNvSpPr>
            <p:nvPr/>
          </p:nvSpPr>
          <p:spPr bwMode="auto">
            <a:xfrm>
              <a:off x="-228600" y="1619250"/>
              <a:ext cx="4953000" cy="2462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Ơn trời   mưa nắng phải thì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,</a:t>
              </a:r>
              <a:endParaRPr lang="en-US" sz="220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vi-VN" sz="220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Người ta </a:t>
              </a:r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đi 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cấy</a:t>
              </a:r>
              <a:r>
                <a:rPr lang="en-US" sz="220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lấy công,</a:t>
              </a:r>
            </a:p>
            <a:p>
              <a:pPr algn="ctr"/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Tôi nay đi cấy   còn 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trông </a:t>
              </a:r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nhiều bề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220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vi-VN" sz="220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Trông 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cho  </a:t>
              </a:r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chân cứng đá mềm,</a:t>
              </a:r>
            </a:p>
            <a:p>
              <a:pPr algn="ctr"/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Trời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yên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biển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lặng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mới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yên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tấm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lòng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sp>
          <p:nvSpPr>
            <p:cNvPr id="26" name="Line 27"/>
            <p:cNvSpPr>
              <a:spLocks noChangeShapeType="1"/>
            </p:cNvSpPr>
            <p:nvPr/>
          </p:nvSpPr>
          <p:spPr bwMode="auto">
            <a:xfrm flipH="1">
              <a:off x="1905000" y="2724150"/>
              <a:ext cx="147851" cy="28575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200"/>
            </a:p>
          </p:txBody>
        </p:sp>
        <p:sp>
          <p:nvSpPr>
            <p:cNvPr id="27" name="Line 27"/>
            <p:cNvSpPr>
              <a:spLocks noChangeShapeType="1"/>
            </p:cNvSpPr>
            <p:nvPr/>
          </p:nvSpPr>
          <p:spPr bwMode="auto">
            <a:xfrm flipH="1">
              <a:off x="2519149" y="2343150"/>
              <a:ext cx="147851" cy="28575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200"/>
            </a:p>
          </p:txBody>
        </p:sp>
        <p:sp>
          <p:nvSpPr>
            <p:cNvPr id="28" name="Line 27"/>
            <p:cNvSpPr>
              <a:spLocks noChangeShapeType="1"/>
            </p:cNvSpPr>
            <p:nvPr/>
          </p:nvSpPr>
          <p:spPr bwMode="auto">
            <a:xfrm flipH="1">
              <a:off x="1680949" y="3409950"/>
              <a:ext cx="147851" cy="28575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200"/>
            </a:p>
          </p:txBody>
        </p:sp>
        <p:sp>
          <p:nvSpPr>
            <p:cNvPr id="29" name="Line 27"/>
            <p:cNvSpPr>
              <a:spLocks noChangeShapeType="1"/>
            </p:cNvSpPr>
            <p:nvPr/>
          </p:nvSpPr>
          <p:spPr bwMode="auto">
            <a:xfrm flipH="1">
              <a:off x="2209800" y="3733800"/>
              <a:ext cx="147851" cy="28575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200"/>
            </a:p>
          </p:txBody>
        </p:sp>
        <p:sp>
          <p:nvSpPr>
            <p:cNvPr id="30" name="Line 27"/>
            <p:cNvSpPr>
              <a:spLocks noChangeShapeType="1"/>
            </p:cNvSpPr>
            <p:nvPr/>
          </p:nvSpPr>
          <p:spPr bwMode="auto">
            <a:xfrm flipH="1">
              <a:off x="1524000" y="1714500"/>
              <a:ext cx="147851" cy="28575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6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68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666750"/>
            <a:ext cx="8763000" cy="990600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None/>
            </a:pPr>
            <a:r>
              <a:rPr lang="en-US" altLang="zh-CN" sz="2400" b="1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1.   </a:t>
            </a:r>
            <a:r>
              <a:rPr lang="en-US" altLang="zh-CN" sz="2400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Tìm </a:t>
            </a:r>
            <a:r>
              <a:rPr lang="en-US" altLang="zh-CN" sz="24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những</a:t>
            </a:r>
            <a:r>
              <a:rPr lang="en-US" altLang="zh-CN" sz="24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4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hình</a:t>
            </a:r>
            <a:r>
              <a:rPr lang="en-US" altLang="zh-CN" sz="24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4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ảnh</a:t>
            </a:r>
            <a:r>
              <a:rPr lang="en-US" altLang="zh-CN" sz="24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4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nói</a:t>
            </a:r>
            <a:r>
              <a:rPr lang="en-US" altLang="zh-CN" sz="24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4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lên</a:t>
            </a:r>
            <a:r>
              <a:rPr lang="en-US" altLang="zh-CN" sz="24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4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nỗi</a:t>
            </a:r>
            <a:r>
              <a:rPr lang="en-US" altLang="zh-CN" sz="24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4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vất</a:t>
            </a:r>
            <a:r>
              <a:rPr lang="en-US" altLang="zh-CN" sz="24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4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vả</a:t>
            </a:r>
            <a:r>
              <a:rPr lang="en-US" altLang="zh-CN" sz="24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, lo </a:t>
            </a:r>
            <a:r>
              <a:rPr lang="en-US" altLang="zh-CN" sz="2400" err="1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lắng</a:t>
            </a:r>
            <a:r>
              <a:rPr lang="en-US" altLang="zh-CN" sz="2400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400" err="1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của</a:t>
            </a:r>
            <a:r>
              <a:rPr lang="en-US" altLang="zh-CN" sz="2400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400" err="1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người</a:t>
            </a:r>
            <a:r>
              <a:rPr lang="en-US" altLang="zh-CN" sz="2400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400" err="1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nông</a:t>
            </a:r>
            <a:r>
              <a:rPr lang="en-US" altLang="zh-CN" sz="2400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400" err="1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dân</a:t>
            </a:r>
            <a:r>
              <a:rPr lang="en-US" altLang="zh-CN" sz="2400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400" err="1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trong</a:t>
            </a:r>
            <a:r>
              <a:rPr lang="en-US" altLang="zh-CN" sz="2400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400" err="1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sản</a:t>
            </a:r>
            <a:r>
              <a:rPr lang="en-US" altLang="zh-CN" sz="2400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400" err="1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xuất</a:t>
            </a:r>
            <a:r>
              <a:rPr lang="en-US" altLang="zh-CN" sz="2400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? 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circleNumDbPlain"/>
            </a:pPr>
            <a:endParaRPr lang="en-US" altLang="zh-CN" sz="2400">
              <a:solidFill>
                <a:srgbClr val="002060"/>
              </a:solidFill>
              <a:latin typeface="Times New Roman" pitchFamily="18" charset="0"/>
              <a:ea typeface="宋体" pitchFamily="2" charset="-122"/>
            </a:endParaRP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en-US" altLang="zh-CN" sz="24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400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       </a:t>
            </a:r>
            <a:endParaRPr lang="en-US" altLang="zh-CN" sz="2400">
              <a:solidFill>
                <a:srgbClr val="002060"/>
              </a:solidFill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609602" y="1394758"/>
            <a:ext cx="685799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u="sng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Nỗi</a:t>
            </a:r>
            <a:r>
              <a:rPr lang="en-US" sz="2400" u="sng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u="sng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vất</a:t>
            </a:r>
            <a:r>
              <a:rPr lang="en-US" sz="2400" u="sng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u="sng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vả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: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Cày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đồng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đang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buổi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ban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trưa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, </a:t>
            </a:r>
          </a:p>
          <a:p>
            <a:r>
              <a:rPr lang="en-US" sz="2400">
                <a:latin typeface="Times New Roman" pitchFamily="18" charset="0"/>
                <a:ea typeface="宋体" pitchFamily="2" charset="-122"/>
              </a:rPr>
              <a:t>        </a:t>
            </a:r>
            <a:r>
              <a:rPr lang="en-US" sz="2400" smtClean="0">
                <a:latin typeface="Times New Roman" pitchFamily="18" charset="0"/>
                <a:ea typeface="宋体" pitchFamily="2" charset="-122"/>
              </a:rPr>
              <a:t>      </a:t>
            </a:r>
            <a:r>
              <a:rPr lang="en-US" sz="2400" err="1" smtClean="0">
                <a:latin typeface="Times New Roman" pitchFamily="18" charset="0"/>
                <a:ea typeface="宋体" pitchFamily="2" charset="-122"/>
              </a:rPr>
              <a:t>Mồ</a:t>
            </a:r>
            <a:r>
              <a:rPr lang="en-US" sz="2400" smtClean="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hôi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 smtClean="0">
                <a:latin typeface="Times New Roman" pitchFamily="18" charset="0"/>
                <a:ea typeface="宋体" pitchFamily="2" charset="-122"/>
              </a:rPr>
              <a:t>thánh</a:t>
            </a:r>
            <a:r>
              <a:rPr lang="en-US" sz="2400" smtClean="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 smtClean="0">
                <a:latin typeface="Times New Roman" pitchFamily="18" charset="0"/>
                <a:ea typeface="宋体" pitchFamily="2" charset="-122"/>
              </a:rPr>
              <a:t>thót</a:t>
            </a:r>
            <a:r>
              <a:rPr lang="en-US" sz="2400" smtClean="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 smtClean="0">
                <a:latin typeface="Times New Roman" pitchFamily="18" charset="0"/>
                <a:ea typeface="宋体" pitchFamily="2" charset="-122"/>
              </a:rPr>
              <a:t>như</a:t>
            </a:r>
            <a:r>
              <a:rPr lang="en-US" sz="2400" smtClean="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mưa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ruộng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 smtClean="0">
                <a:latin typeface="Times New Roman" pitchFamily="18" charset="0"/>
                <a:ea typeface="宋体" pitchFamily="2" charset="-122"/>
              </a:rPr>
              <a:t>cày</a:t>
            </a:r>
            <a:r>
              <a:rPr lang="en-US" sz="2400" smtClean="0">
                <a:latin typeface="Times New Roman" pitchFamily="18" charset="0"/>
                <a:ea typeface="宋体" pitchFamily="2" charset="-122"/>
              </a:rPr>
              <a:t>.</a:t>
            </a:r>
            <a:endParaRPr lang="en-US" sz="2400">
              <a:latin typeface="Times New Roman" pitchFamily="18" charset="0"/>
              <a:ea typeface="宋体" pitchFamily="2" charset="-122"/>
            </a:endParaRPr>
          </a:p>
          <a:p>
            <a:r>
              <a:rPr lang="en-US" sz="2400" smtClean="0">
                <a:latin typeface="Times New Roman" pitchFamily="18" charset="0"/>
                <a:ea typeface="宋体" pitchFamily="2" charset="-122"/>
              </a:rPr>
              <a:t>          </a:t>
            </a:r>
            <a:r>
              <a:rPr lang="en-US" sz="2400" err="1" smtClean="0">
                <a:latin typeface="Times New Roman" pitchFamily="18" charset="0"/>
                <a:ea typeface="宋体" pitchFamily="2" charset="-122"/>
              </a:rPr>
              <a:t>Dẻo</a:t>
            </a:r>
            <a:r>
              <a:rPr lang="en-US" sz="2400" smtClean="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thơm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một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hạt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,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đ</a:t>
            </a:r>
            <a:r>
              <a:rPr lang="en-US" sz="2400" err="1" smtClean="0">
                <a:latin typeface="Times New Roman" pitchFamily="18" charset="0"/>
                <a:ea typeface="宋体" pitchFamily="2" charset="-122"/>
              </a:rPr>
              <a:t>ắng</a:t>
            </a:r>
            <a:r>
              <a:rPr lang="en-US" sz="2400" smtClean="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cay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muôn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phần</a:t>
            </a:r>
            <a:endParaRPr lang="en-US" sz="2400"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381000" y="2876550"/>
            <a:ext cx="8458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u="sng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Sự</a:t>
            </a:r>
            <a:r>
              <a:rPr lang="en-US" sz="2400" u="sng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 lo </a:t>
            </a:r>
            <a:r>
              <a:rPr lang="en-US" sz="2400" u="sng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lắng</a:t>
            </a:r>
            <a:r>
              <a:rPr lang="en-US" sz="24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: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Đi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cấy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còn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trông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nhiều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bề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: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trông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trời</a:t>
            </a:r>
            <a:r>
              <a:rPr lang="en-US" sz="2400" smtClean="0">
                <a:latin typeface="Times New Roman" pitchFamily="18" charset="0"/>
                <a:ea typeface="宋体" pitchFamily="2" charset="-122"/>
              </a:rPr>
              <a:t>,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trông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đất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,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trông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mây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;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trông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mưa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trông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nắng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trông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ngày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, </a:t>
            </a:r>
            <a:r>
              <a:rPr lang="en-US" sz="2400" err="1" smtClean="0">
                <a:latin typeface="Times New Roman" pitchFamily="18" charset="0"/>
                <a:ea typeface="宋体" pitchFamily="2" charset="-122"/>
              </a:rPr>
              <a:t>trông</a:t>
            </a:r>
            <a:r>
              <a:rPr lang="en-US" sz="2400" smtClean="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 smtClean="0">
                <a:latin typeface="Times New Roman" pitchFamily="18" charset="0"/>
                <a:ea typeface="宋体" pitchFamily="2" charset="-122"/>
              </a:rPr>
              <a:t>đêm</a:t>
            </a:r>
            <a:r>
              <a:rPr lang="en-US" sz="2400" smtClean="0">
                <a:latin typeface="Times New Roman" pitchFamily="18" charset="0"/>
                <a:ea typeface="宋体" pitchFamily="2" charset="-122"/>
              </a:rPr>
              <a:t>;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trông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cho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chân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chân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cứng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đá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mềm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;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trời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yên</a:t>
            </a:r>
            <a:r>
              <a:rPr lang="en-US" sz="2400" smtClean="0">
                <a:latin typeface="Times New Roman" pitchFamily="18" charset="0"/>
                <a:ea typeface="宋体" pitchFamily="2" charset="-122"/>
              </a:rPr>
              <a:t>,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biển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lặng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mới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yên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tấm</a:t>
            </a:r>
            <a:r>
              <a:rPr lang="en-US" sz="240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err="1">
                <a:latin typeface="Times New Roman" pitchFamily="18" charset="0"/>
                <a:ea typeface="宋体" pitchFamily="2" charset="-122"/>
              </a:rPr>
              <a:t>lòng</a:t>
            </a:r>
            <a:r>
              <a:rPr lang="en-US" sz="2400" smtClean="0">
                <a:latin typeface="Times New Roman" pitchFamily="18" charset="0"/>
                <a:ea typeface="宋体" pitchFamily="2" charset="-122"/>
              </a:rPr>
              <a:t>.</a:t>
            </a:r>
            <a:endParaRPr lang="en-US" sz="2400">
              <a:latin typeface="Times New Roman" pitchFamily="18" charset="0"/>
              <a:ea typeface="宋体" pitchFamily="2" charset="-122"/>
            </a:endParaRPr>
          </a:p>
          <a:p>
            <a:pPr algn="ctr"/>
            <a:endParaRPr lang="en-US" sz="2400"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05200" y="13335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mtClean="0">
                <a:latin typeface="Times New Roman" pitchFamily="18" charset="0"/>
                <a:cs typeface="Times New Roman" pitchFamily="18" charset="0"/>
              </a:rPr>
              <a:t>TÌM HIỂU BÀI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uiExpand="1" build="p"/>
      <p:bldP spid="11268" grpId="0"/>
      <p:bldP spid="11273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Text Box 2"/>
          <p:cNvSpPr txBox="1">
            <a:spLocks noChangeArrowheads="1"/>
          </p:cNvSpPr>
          <p:nvPr/>
        </p:nvSpPr>
        <p:spPr bwMode="auto">
          <a:xfrm>
            <a:off x="1600202" y="171451"/>
            <a:ext cx="184731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en-US" sz="220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6836" name="Line 4"/>
          <p:cNvSpPr>
            <a:spLocks noChangeShapeType="1"/>
          </p:cNvSpPr>
          <p:nvPr/>
        </p:nvSpPr>
        <p:spPr bwMode="auto">
          <a:xfrm>
            <a:off x="4419600" y="361950"/>
            <a:ext cx="0" cy="41910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6837" name="Text Box 5"/>
          <p:cNvSpPr txBox="1">
            <a:spLocks noChangeArrowheads="1"/>
          </p:cNvSpPr>
          <p:nvPr/>
        </p:nvSpPr>
        <p:spPr bwMode="auto">
          <a:xfrm>
            <a:off x="3200400" y="2514601"/>
            <a:ext cx="20574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endParaRPr lang="en-US" sz="220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6843" name="Text Box 11"/>
          <p:cNvSpPr txBox="1">
            <a:spLocks noChangeArrowheads="1"/>
          </p:cNvSpPr>
          <p:nvPr/>
        </p:nvSpPr>
        <p:spPr bwMode="auto">
          <a:xfrm>
            <a:off x="5410200" y="209551"/>
            <a:ext cx="2590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endParaRPr lang="en-US" sz="22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6844" name="Text Box 12"/>
          <p:cNvSpPr txBox="1">
            <a:spLocks noChangeArrowheads="1"/>
          </p:cNvSpPr>
          <p:nvPr/>
        </p:nvSpPr>
        <p:spPr bwMode="auto">
          <a:xfrm>
            <a:off x="1066800" y="209551"/>
            <a:ext cx="2590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22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029200" y="769263"/>
            <a:ext cx="42310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Nỗi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vất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vả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-228600" y="1619251"/>
            <a:ext cx="4953000" cy="2462213"/>
            <a:chOff x="-228600" y="1619250"/>
            <a:chExt cx="4953000" cy="2462213"/>
          </a:xfrm>
        </p:grpSpPr>
        <p:sp>
          <p:nvSpPr>
            <p:cNvPr id="25" name="Text Box 26"/>
            <p:cNvSpPr txBox="1">
              <a:spLocks noChangeArrowheads="1"/>
            </p:cNvSpPr>
            <p:nvPr/>
          </p:nvSpPr>
          <p:spPr bwMode="auto">
            <a:xfrm>
              <a:off x="-228600" y="1619250"/>
              <a:ext cx="4953000" cy="2462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Ơn trời   mưa nắng phải thì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,</a:t>
              </a:r>
              <a:endParaRPr lang="en-US" sz="220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vi-VN" sz="220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Người ta </a:t>
              </a:r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đi 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cấy</a:t>
              </a:r>
              <a:r>
                <a:rPr lang="en-US" sz="220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lấy công,</a:t>
              </a:r>
            </a:p>
            <a:p>
              <a:pPr algn="ctr"/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Tôi nay đi cấy   còn 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trông </a:t>
              </a:r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nhiều bề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220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vi-VN" sz="220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Trông 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cho  </a:t>
              </a:r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chân cứng đá mềm,</a:t>
              </a:r>
            </a:p>
            <a:p>
              <a:pPr algn="ctr"/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Trời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yên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biển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lặng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mới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yên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tấm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lòng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sp>
          <p:nvSpPr>
            <p:cNvPr id="26" name="Line 27"/>
            <p:cNvSpPr>
              <a:spLocks noChangeShapeType="1"/>
            </p:cNvSpPr>
            <p:nvPr/>
          </p:nvSpPr>
          <p:spPr bwMode="auto">
            <a:xfrm flipH="1">
              <a:off x="1905000" y="2724150"/>
              <a:ext cx="147851" cy="28575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200"/>
            </a:p>
          </p:txBody>
        </p:sp>
        <p:sp>
          <p:nvSpPr>
            <p:cNvPr id="27" name="Line 27"/>
            <p:cNvSpPr>
              <a:spLocks noChangeShapeType="1"/>
            </p:cNvSpPr>
            <p:nvPr/>
          </p:nvSpPr>
          <p:spPr bwMode="auto">
            <a:xfrm flipH="1">
              <a:off x="2519149" y="2343150"/>
              <a:ext cx="147851" cy="28575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200"/>
            </a:p>
          </p:txBody>
        </p:sp>
        <p:sp>
          <p:nvSpPr>
            <p:cNvPr id="28" name="Line 27"/>
            <p:cNvSpPr>
              <a:spLocks noChangeShapeType="1"/>
            </p:cNvSpPr>
            <p:nvPr/>
          </p:nvSpPr>
          <p:spPr bwMode="auto">
            <a:xfrm flipH="1">
              <a:off x="1680949" y="3409950"/>
              <a:ext cx="147851" cy="28575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200"/>
            </a:p>
          </p:txBody>
        </p:sp>
        <p:sp>
          <p:nvSpPr>
            <p:cNvPr id="29" name="Line 27"/>
            <p:cNvSpPr>
              <a:spLocks noChangeShapeType="1"/>
            </p:cNvSpPr>
            <p:nvPr/>
          </p:nvSpPr>
          <p:spPr bwMode="auto">
            <a:xfrm flipH="1">
              <a:off x="2209800" y="3733800"/>
              <a:ext cx="147851" cy="28575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200"/>
            </a:p>
          </p:txBody>
        </p:sp>
        <p:sp>
          <p:nvSpPr>
            <p:cNvPr id="30" name="Line 27"/>
            <p:cNvSpPr>
              <a:spLocks noChangeShapeType="1"/>
            </p:cNvSpPr>
            <p:nvPr/>
          </p:nvSpPr>
          <p:spPr bwMode="auto">
            <a:xfrm flipH="1">
              <a:off x="1524000" y="1714500"/>
              <a:ext cx="147851" cy="28575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200"/>
            </a:p>
          </p:txBody>
        </p:sp>
      </p:grpSp>
      <p:sp>
        <p:nvSpPr>
          <p:cNvPr id="31" name="Text Box 9"/>
          <p:cNvSpPr txBox="1">
            <a:spLocks noChangeArrowheads="1"/>
          </p:cNvSpPr>
          <p:nvPr/>
        </p:nvSpPr>
        <p:spPr bwMode="auto">
          <a:xfrm>
            <a:off x="0" y="971551"/>
            <a:ext cx="4495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>
                <a:latin typeface="Times New Roman" pitchFamily="18" charset="0"/>
                <a:cs typeface="Times New Roman" pitchFamily="18" charset="0"/>
              </a:rPr>
              <a:t>ban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tấc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tấc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vàng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19600" y="81915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b="1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 1: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0" y="457200"/>
            <a:ext cx="7696200" cy="6858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zh-CN" sz="2800" b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2</a:t>
            </a:r>
            <a:r>
              <a:rPr lang="en-US" altLang="zh-CN" sz="2800" b="1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.  </a:t>
            </a:r>
            <a:r>
              <a:rPr lang="en-US" altLang="zh-CN" sz="28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Những</a:t>
            </a:r>
            <a:r>
              <a:rPr lang="en-US" altLang="zh-CN" sz="28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8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câu</a:t>
            </a:r>
            <a:r>
              <a:rPr lang="en-US" altLang="zh-CN" sz="28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8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nào</a:t>
            </a:r>
            <a:r>
              <a:rPr lang="en-US" altLang="zh-CN" sz="28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8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thể</a:t>
            </a:r>
            <a:r>
              <a:rPr lang="en-US" altLang="zh-CN" sz="28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8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hiện</a:t>
            </a:r>
            <a:r>
              <a:rPr lang="en-US" altLang="zh-CN" sz="28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8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tinh</a:t>
            </a:r>
            <a:r>
              <a:rPr lang="en-US" altLang="zh-CN" sz="28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8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thần</a:t>
            </a:r>
            <a:r>
              <a:rPr lang="en-US" altLang="zh-CN" sz="28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8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lạc</a:t>
            </a:r>
            <a:r>
              <a:rPr lang="en-US" altLang="zh-CN" sz="28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8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quan</a:t>
            </a:r>
            <a:r>
              <a:rPr lang="en-US" altLang="zh-CN" sz="28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8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của</a:t>
            </a:r>
            <a:r>
              <a:rPr lang="en-US" altLang="zh-CN" sz="28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8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người</a:t>
            </a:r>
            <a:r>
              <a:rPr lang="en-US" altLang="zh-CN" sz="28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8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nông</a:t>
            </a:r>
            <a:r>
              <a:rPr lang="en-US" altLang="zh-CN" sz="28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80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dân</a:t>
            </a:r>
            <a:r>
              <a:rPr lang="en-US" altLang="zh-CN" sz="2800">
                <a:solidFill>
                  <a:srgbClr val="002060"/>
                </a:solidFill>
                <a:latin typeface="Times New Roman" pitchFamily="18" charset="0"/>
                <a:ea typeface="宋体" pitchFamily="2" charset="-122"/>
              </a:rPr>
              <a:t>?</a:t>
            </a:r>
            <a:endParaRPr lang="en-US" altLang="zh-CN">
              <a:solidFill>
                <a:srgbClr val="002060"/>
              </a:solidFill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524001" y="1657351"/>
            <a:ext cx="543931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b="1" err="1">
                <a:latin typeface="Times New Roman" pitchFamily="18" charset="0"/>
                <a:ea typeface="宋体" pitchFamily="2" charset="-122"/>
              </a:rPr>
              <a:t>Công</a:t>
            </a:r>
            <a:r>
              <a:rPr lang="en-US" sz="2400" b="1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b="1" err="1">
                <a:latin typeface="Times New Roman" pitchFamily="18" charset="0"/>
                <a:ea typeface="宋体" pitchFamily="2" charset="-122"/>
              </a:rPr>
              <a:t>lênh</a:t>
            </a:r>
            <a:r>
              <a:rPr lang="en-US" sz="2400" b="1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b="1" err="1">
                <a:latin typeface="Times New Roman" pitchFamily="18" charset="0"/>
                <a:ea typeface="宋体" pitchFamily="2" charset="-122"/>
              </a:rPr>
              <a:t>chẳng</a:t>
            </a:r>
            <a:r>
              <a:rPr lang="en-US" sz="2400" b="1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b="1" err="1">
                <a:latin typeface="Times New Roman" pitchFamily="18" charset="0"/>
                <a:ea typeface="宋体" pitchFamily="2" charset="-122"/>
              </a:rPr>
              <a:t>quản</a:t>
            </a:r>
            <a:r>
              <a:rPr lang="en-US" sz="2400" b="1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b="1" err="1">
                <a:latin typeface="Times New Roman" pitchFamily="18" charset="0"/>
                <a:ea typeface="宋体" pitchFamily="2" charset="-122"/>
              </a:rPr>
              <a:t>lâu</a:t>
            </a:r>
            <a:r>
              <a:rPr lang="en-US" sz="2400" b="1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b="1" err="1">
                <a:latin typeface="Times New Roman" pitchFamily="18" charset="0"/>
                <a:ea typeface="宋体" pitchFamily="2" charset="-122"/>
              </a:rPr>
              <a:t>đâu</a:t>
            </a:r>
            <a:r>
              <a:rPr lang="en-US" sz="2400" b="1">
                <a:latin typeface="Times New Roman" pitchFamily="18" charset="0"/>
                <a:ea typeface="宋体" pitchFamily="2" charset="-122"/>
              </a:rPr>
              <a:t>, </a:t>
            </a:r>
          </a:p>
          <a:p>
            <a:pPr algn="ctr"/>
            <a:r>
              <a:rPr lang="en-US" sz="2400" b="1" err="1">
                <a:latin typeface="Times New Roman" pitchFamily="18" charset="0"/>
                <a:ea typeface="宋体" pitchFamily="2" charset="-122"/>
              </a:rPr>
              <a:t>Ngày</a:t>
            </a:r>
            <a:r>
              <a:rPr lang="en-US" sz="2400" b="1">
                <a:latin typeface="Times New Roman" pitchFamily="18" charset="0"/>
                <a:ea typeface="宋体" pitchFamily="2" charset="-122"/>
              </a:rPr>
              <a:t> nay </a:t>
            </a:r>
            <a:r>
              <a:rPr lang="en-US" sz="2400" b="1" err="1">
                <a:latin typeface="Times New Roman" pitchFamily="18" charset="0"/>
                <a:ea typeface="宋体" pitchFamily="2" charset="-122"/>
              </a:rPr>
              <a:t>nước</a:t>
            </a:r>
            <a:r>
              <a:rPr lang="en-US" sz="2400" b="1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b="1" err="1">
                <a:latin typeface="Times New Roman" pitchFamily="18" charset="0"/>
                <a:ea typeface="宋体" pitchFamily="2" charset="-122"/>
              </a:rPr>
              <a:t>bạc</a:t>
            </a:r>
            <a:r>
              <a:rPr lang="en-US" sz="2400" b="1" smtClean="0">
                <a:latin typeface="Times New Roman" pitchFamily="18" charset="0"/>
                <a:ea typeface="宋体" pitchFamily="2" charset="-122"/>
              </a:rPr>
              <a:t>, </a:t>
            </a:r>
            <a:r>
              <a:rPr lang="en-US" sz="2400" b="1" err="1" smtClean="0">
                <a:latin typeface="Times New Roman" pitchFamily="18" charset="0"/>
                <a:ea typeface="宋体" pitchFamily="2" charset="-122"/>
              </a:rPr>
              <a:t>ngày</a:t>
            </a:r>
            <a:r>
              <a:rPr lang="en-US" sz="2400" b="1" smtClean="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b="1" err="1">
                <a:latin typeface="Times New Roman" pitchFamily="18" charset="0"/>
                <a:ea typeface="宋体" pitchFamily="2" charset="-122"/>
              </a:rPr>
              <a:t>sau</a:t>
            </a:r>
            <a:r>
              <a:rPr lang="en-US" sz="2400" b="1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b="1" err="1">
                <a:latin typeface="Times New Roman" pitchFamily="18" charset="0"/>
                <a:ea typeface="宋体" pitchFamily="2" charset="-122"/>
              </a:rPr>
              <a:t>cơm</a:t>
            </a:r>
            <a:r>
              <a:rPr lang="en-US" sz="2400" b="1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sz="2400" b="1" err="1">
                <a:latin typeface="Times New Roman" pitchFamily="18" charset="0"/>
                <a:ea typeface="宋体" pitchFamily="2" charset="-122"/>
              </a:rPr>
              <a:t>vàng</a:t>
            </a:r>
            <a:r>
              <a:rPr lang="en-US" sz="2400" b="1">
                <a:latin typeface="Times New Roman" pitchFamily="18" charset="0"/>
                <a:ea typeface="宋体" pitchFamily="2" charset="-122"/>
              </a:rPr>
              <a:t>.</a:t>
            </a:r>
          </a:p>
        </p:txBody>
      </p:sp>
    </p:spTree>
  </p:cSld>
  <p:clrMapOvr>
    <a:masterClrMapping/>
  </p:clrMapOvr>
  <p:transition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uild="p"/>
      <p:bldP spid="1229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Text Box 2"/>
          <p:cNvSpPr txBox="1">
            <a:spLocks noChangeArrowheads="1"/>
          </p:cNvSpPr>
          <p:nvPr/>
        </p:nvSpPr>
        <p:spPr bwMode="auto">
          <a:xfrm>
            <a:off x="1600202" y="171451"/>
            <a:ext cx="184731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en-US" sz="220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6836" name="Line 4"/>
          <p:cNvSpPr>
            <a:spLocks noChangeShapeType="1"/>
          </p:cNvSpPr>
          <p:nvPr/>
        </p:nvSpPr>
        <p:spPr bwMode="auto">
          <a:xfrm>
            <a:off x="4419600" y="361950"/>
            <a:ext cx="0" cy="41910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6837" name="Text Box 5"/>
          <p:cNvSpPr txBox="1">
            <a:spLocks noChangeArrowheads="1"/>
          </p:cNvSpPr>
          <p:nvPr/>
        </p:nvSpPr>
        <p:spPr bwMode="auto">
          <a:xfrm>
            <a:off x="3200400" y="2514601"/>
            <a:ext cx="20574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endParaRPr lang="en-US" sz="220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6843" name="Text Box 11"/>
          <p:cNvSpPr txBox="1">
            <a:spLocks noChangeArrowheads="1"/>
          </p:cNvSpPr>
          <p:nvPr/>
        </p:nvSpPr>
        <p:spPr bwMode="auto">
          <a:xfrm>
            <a:off x="5410200" y="209551"/>
            <a:ext cx="2590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endParaRPr lang="en-US" sz="22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6844" name="Text Box 12"/>
          <p:cNvSpPr txBox="1">
            <a:spLocks noChangeArrowheads="1"/>
          </p:cNvSpPr>
          <p:nvPr/>
        </p:nvSpPr>
        <p:spPr bwMode="auto">
          <a:xfrm>
            <a:off x="1066800" y="209551"/>
            <a:ext cx="2590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22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343400" y="742951"/>
            <a:ext cx="50692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sz="2200" b="1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Nỗi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vất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vả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343400" y="1352551"/>
            <a:ext cx="5029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, tin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áng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-228600" y="1619251"/>
            <a:ext cx="4953000" cy="2462213"/>
            <a:chOff x="-228600" y="1619250"/>
            <a:chExt cx="4953000" cy="2462213"/>
          </a:xfrm>
        </p:grpSpPr>
        <p:sp>
          <p:nvSpPr>
            <p:cNvPr id="25" name="Text Box 26"/>
            <p:cNvSpPr txBox="1">
              <a:spLocks noChangeArrowheads="1"/>
            </p:cNvSpPr>
            <p:nvPr/>
          </p:nvSpPr>
          <p:spPr bwMode="auto">
            <a:xfrm>
              <a:off x="-228600" y="1619250"/>
              <a:ext cx="4953000" cy="2462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Ơn trời   mưa nắng phải thì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,</a:t>
              </a:r>
              <a:endParaRPr lang="en-US" sz="220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vi-VN" sz="220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Người ta </a:t>
              </a:r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đi 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cấy</a:t>
              </a:r>
              <a:r>
                <a:rPr lang="en-US" sz="220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lấy công,</a:t>
              </a:r>
            </a:p>
            <a:p>
              <a:pPr algn="ctr"/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Tôi nay đi cấy   còn 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trông </a:t>
              </a:r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nhiều bề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220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vi-VN" sz="220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Trông </a:t>
              </a:r>
              <a:r>
                <a:rPr lang="vi-VN" sz="2200" smtClean="0">
                  <a:latin typeface="Times New Roman" pitchFamily="18" charset="0"/>
                  <a:cs typeface="Times New Roman" pitchFamily="18" charset="0"/>
                </a:rPr>
                <a:t>cho  </a:t>
              </a:r>
              <a:r>
                <a:rPr lang="vi-VN" sz="2200">
                  <a:latin typeface="Times New Roman" pitchFamily="18" charset="0"/>
                  <a:cs typeface="Times New Roman" pitchFamily="18" charset="0"/>
                </a:rPr>
                <a:t>chân cứng đá mềm,</a:t>
              </a:r>
            </a:p>
            <a:p>
              <a:pPr algn="ctr"/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Trời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yên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biển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lặng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mới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yên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tấm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err="1">
                  <a:latin typeface="Times New Roman" pitchFamily="18" charset="0"/>
                  <a:cs typeface="Times New Roman" pitchFamily="18" charset="0"/>
                </a:rPr>
                <a:t>lòng</a:t>
              </a:r>
              <a:r>
                <a:rPr lang="en-US" sz="2200"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sp>
          <p:nvSpPr>
            <p:cNvPr id="26" name="Line 27"/>
            <p:cNvSpPr>
              <a:spLocks noChangeShapeType="1"/>
            </p:cNvSpPr>
            <p:nvPr/>
          </p:nvSpPr>
          <p:spPr bwMode="auto">
            <a:xfrm flipH="1">
              <a:off x="1905000" y="2724150"/>
              <a:ext cx="147851" cy="28575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200"/>
            </a:p>
          </p:txBody>
        </p:sp>
        <p:sp>
          <p:nvSpPr>
            <p:cNvPr id="27" name="Line 27"/>
            <p:cNvSpPr>
              <a:spLocks noChangeShapeType="1"/>
            </p:cNvSpPr>
            <p:nvPr/>
          </p:nvSpPr>
          <p:spPr bwMode="auto">
            <a:xfrm flipH="1">
              <a:off x="2519149" y="2343150"/>
              <a:ext cx="147851" cy="28575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200"/>
            </a:p>
          </p:txBody>
        </p:sp>
        <p:sp>
          <p:nvSpPr>
            <p:cNvPr id="28" name="Line 27"/>
            <p:cNvSpPr>
              <a:spLocks noChangeShapeType="1"/>
            </p:cNvSpPr>
            <p:nvPr/>
          </p:nvSpPr>
          <p:spPr bwMode="auto">
            <a:xfrm flipH="1">
              <a:off x="1680949" y="3409950"/>
              <a:ext cx="147851" cy="28575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200"/>
            </a:p>
          </p:txBody>
        </p:sp>
        <p:sp>
          <p:nvSpPr>
            <p:cNvPr id="29" name="Line 27"/>
            <p:cNvSpPr>
              <a:spLocks noChangeShapeType="1"/>
            </p:cNvSpPr>
            <p:nvPr/>
          </p:nvSpPr>
          <p:spPr bwMode="auto">
            <a:xfrm flipH="1">
              <a:off x="2209800" y="3733800"/>
              <a:ext cx="147851" cy="28575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200"/>
            </a:p>
          </p:txBody>
        </p:sp>
        <p:sp>
          <p:nvSpPr>
            <p:cNvPr id="30" name="Line 27"/>
            <p:cNvSpPr>
              <a:spLocks noChangeShapeType="1"/>
            </p:cNvSpPr>
            <p:nvPr/>
          </p:nvSpPr>
          <p:spPr bwMode="auto">
            <a:xfrm flipH="1">
              <a:off x="1524000" y="1714500"/>
              <a:ext cx="147851" cy="28575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200"/>
            </a:p>
          </p:txBody>
        </p:sp>
      </p:grpSp>
      <p:sp>
        <p:nvSpPr>
          <p:cNvPr id="31" name="Text Box 9"/>
          <p:cNvSpPr txBox="1">
            <a:spLocks noChangeArrowheads="1"/>
          </p:cNvSpPr>
          <p:nvPr/>
        </p:nvSpPr>
        <p:spPr bwMode="auto">
          <a:xfrm>
            <a:off x="0" y="971551"/>
            <a:ext cx="4495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>
                <a:latin typeface="Times New Roman" pitchFamily="18" charset="0"/>
                <a:cs typeface="Times New Roman" pitchFamily="18" charset="0"/>
              </a:rPr>
              <a:t>ban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tấc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tấc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err="1" smtClean="0">
                <a:latin typeface="Times New Roman" pitchFamily="18" charset="0"/>
                <a:cs typeface="Times New Roman" pitchFamily="18" charset="0"/>
              </a:rPr>
              <a:t>vàng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43400" y="1364218"/>
            <a:ext cx="2209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sz="2200" b="1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 2:</a:t>
            </a:r>
            <a:endParaRPr lang="en-US" sz="2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96&quot;/&gt;&lt;/object&gt;&lt;object type=&quot;3&quot; unique_id=&quot;10004&quot;&gt;&lt;property id=&quot;20148&quot; value=&quot;5&quot;/&gt;&lt;property id=&quot;20300&quot; value=&quot;Slide 2 - &amp;quot;KHỞI ĐỘNG&amp;quot;&quot;/&gt;&lt;property id=&quot;20307&quot; value=&quot;260&quot;/&gt;&lt;/object&gt;&lt;object type=&quot;3&quot; unique_id=&quot;10005&quot;&gt;&lt;property id=&quot;20148&quot; value=&quot;5&quot;/&gt;&lt;property id=&quot;20300&quot; value=&quot;Slide 3&quot;/&gt;&lt;property id=&quot;20307&quot; value=&quot;297&quot;/&gt;&lt;/object&gt;&lt;object type=&quot;3&quot; unique_id=&quot;10006&quot;&gt;&lt;property id=&quot;20148&quot; value=&quot;5&quot;/&gt;&lt;property id=&quot;20300&quot; value=&quot;Slide 4&quot;/&gt;&lt;property id=&quot;20307&quot; value=&quot;298&quot;/&gt;&lt;/object&gt;&lt;object type=&quot;3&quot; unique_id=&quot;10007&quot;&gt;&lt;property id=&quot;20148&quot; value=&quot;5&quot;/&gt;&lt;property id=&quot;20300&quot; value=&quot;Slide 5&quot;/&gt;&lt;property id=&quot;20307&quot; value=&quot;287&quot;/&gt;&lt;/object&gt;&lt;object type=&quot;3&quot; unique_id=&quot;10008&quot;&gt;&lt;property id=&quot;20148&quot; value=&quot;5&quot;/&gt;&lt;property id=&quot;20300&quot; value=&quot;Slide 6&quot;/&gt;&lt;property id=&quot;20307&quot; value=&quot;265&quot;/&gt;&lt;/object&gt;&lt;object type=&quot;3&quot; unique_id=&quot;10009&quot;&gt;&lt;property id=&quot;20148&quot; value=&quot;5&quot;/&gt;&lt;property id=&quot;20300&quot; value=&quot;Slide 7&quot;/&gt;&lt;property id=&quot;20307&quot; value=&quot;286&quot;/&gt;&lt;/object&gt;&lt;object type=&quot;3&quot; unique_id=&quot;10010&quot;&gt;&lt;property id=&quot;20148&quot; value=&quot;5&quot;/&gt;&lt;property id=&quot;20300&quot; value=&quot;Slide 8&quot;/&gt;&lt;property id=&quot;20307&quot; value=&quot;266&quot;/&gt;&lt;/object&gt;&lt;object type=&quot;3&quot; unique_id=&quot;10011&quot;&gt;&lt;property id=&quot;20148&quot; value=&quot;5&quot;/&gt;&lt;property id=&quot;20300&quot; value=&quot;Slide 9&quot;/&gt;&lt;property id=&quot;20307&quot; value=&quot;285&quot;/&gt;&lt;/object&gt;&lt;object type=&quot;3&quot; unique_id=&quot;10012&quot;&gt;&lt;property id=&quot;20148&quot; value=&quot;5&quot;/&gt;&lt;property id=&quot;20300&quot; value=&quot;Slide 10&quot;/&gt;&lt;property id=&quot;20307&quot; value=&quot;305&quot;/&gt;&lt;/object&gt;&lt;object type=&quot;3&quot; unique_id=&quot;10013&quot;&gt;&lt;property id=&quot;20148&quot; value=&quot;5&quot;/&gt;&lt;property id=&quot;20300&quot; value=&quot;Slide 11&quot;/&gt;&lt;property id=&quot;20307&quot; value=&quot;284&quot;/&gt;&lt;/object&gt;&lt;object type=&quot;3&quot; unique_id=&quot;10014&quot;&gt;&lt;property id=&quot;20148&quot; value=&quot;5&quot;/&gt;&lt;property id=&quot;20300&quot; value=&quot;Slide 12&quot;/&gt;&lt;property id=&quot;20307&quot; value=&quot;268&quot;/&gt;&lt;/object&gt;&lt;object type=&quot;3&quot; unique_id=&quot;10015&quot;&gt;&lt;property id=&quot;20148&quot; value=&quot;5&quot;/&gt;&lt;property id=&quot;20300&quot; value=&quot;Slide 13&quot;/&gt;&lt;property id=&quot;20307&quot; value=&quot;283&quot;/&gt;&lt;/object&gt;&lt;object type=&quot;3&quot; unique_id=&quot;10016&quot;&gt;&lt;property id=&quot;20148&quot; value=&quot;5&quot;/&gt;&lt;property id=&quot;20300&quot; value=&quot;Slide 14&quot;/&gt;&lt;property id=&quot;20307&quot; value=&quot;288&quot;/&gt;&lt;/object&gt;&lt;object type=&quot;3&quot; unique_id=&quot;10017&quot;&gt;&lt;property id=&quot;20148&quot; value=&quot;5&quot;/&gt;&lt;property id=&quot;20300&quot; value=&quot;Slide 15&quot;/&gt;&lt;property id=&quot;20307&quot; value=&quot;302&quot;/&gt;&lt;/object&gt;&lt;object type=&quot;3&quot; unique_id=&quot;10018&quot;&gt;&lt;property id=&quot;20148&quot; value=&quot;5&quot;/&gt;&lt;property id=&quot;20300&quot; value=&quot;Slide 16&quot;/&gt;&lt;property id=&quot;20307&quot; value=&quot;301&quot;/&gt;&lt;/object&gt;&lt;object type=&quot;3&quot; unique_id=&quot;10019&quot;&gt;&lt;property id=&quot;20148&quot; value=&quot;5&quot;/&gt;&lt;property id=&quot;20300&quot; value=&quot;Slide 17&quot;/&gt;&lt;property id=&quot;20307&quot; value=&quot;304&quot;/&gt;&lt;/object&gt;&lt;object type=&quot;3&quot; unique_id=&quot;10020&quot;&gt;&lt;property id=&quot;20148&quot; value=&quot;5&quot;/&gt;&lt;property id=&quot;20300&quot; value=&quot;Slide 18&quot;/&gt;&lt;property id=&quot;20307&quot; value=&quot;294&quot;/&gt;&lt;/object&gt;&lt;object type=&quot;3&quot; unique_id=&quot;10021&quot;&gt;&lt;property id=&quot;20148&quot; value=&quot;5&quot;/&gt;&lt;property id=&quot;20300&quot; value=&quot;Slide 19&quot;/&gt;&lt;property id=&quot;20307&quot; value=&quot;295&quot;/&gt;&lt;/object&gt;&lt;/object&gt;&lt;object type=&quot;8&quot; unique_id=&quot;10042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1207</Words>
  <Application>Microsoft Office PowerPoint</Application>
  <PresentationFormat>On-screen Show (16:9)</PresentationFormat>
  <Paragraphs>172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Microsoft YaHei</vt:lpstr>
      <vt:lpstr>宋体</vt:lpstr>
      <vt:lpstr>Arial</vt:lpstr>
      <vt:lpstr>Calibri</vt:lpstr>
      <vt:lpstr>Times New Roman</vt:lpstr>
      <vt:lpstr>VNI-Helve</vt:lpstr>
      <vt:lpstr>Wingdings</vt:lpstr>
      <vt:lpstr>Default Design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0633.686.400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FBTComputer</dc:creator>
  <cp:lastModifiedBy>Admin</cp:lastModifiedBy>
  <cp:revision>144</cp:revision>
  <dcterms:created xsi:type="dcterms:W3CDTF">2012-04-15T02:23:53Z</dcterms:created>
  <dcterms:modified xsi:type="dcterms:W3CDTF">2021-12-25T22:20:00Z</dcterms:modified>
</cp:coreProperties>
</file>