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3" r:id="rId2"/>
    <p:sldId id="285" r:id="rId3"/>
    <p:sldId id="284" r:id="rId4"/>
    <p:sldId id="257" r:id="rId5"/>
    <p:sldId id="286" r:id="rId6"/>
    <p:sldId id="261" r:id="rId7"/>
    <p:sldId id="263" r:id="rId8"/>
    <p:sldId id="264" r:id="rId9"/>
    <p:sldId id="266" r:id="rId10"/>
    <p:sldId id="269" r:id="rId11"/>
    <p:sldId id="282" r:id="rId12"/>
    <p:sldId id="281" r:id="rId13"/>
    <p:sldId id="276" r:id="rId14"/>
    <p:sldId id="287" r:id="rId15"/>
    <p:sldId id="278" r:id="rId16"/>
  </p:sldIdLst>
  <p:sldSz cx="12192000" cy="6858000"/>
  <p:notesSz cx="6858000" cy="9144000"/>
  <p:custDataLst>
    <p:tags r:id="rId18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421E5-FDA4-4631-A377-BB5E37AD1F8E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F5E83-A88D-4FF4-8771-F4149574377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321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66859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2531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9647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4496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1850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071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877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68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7720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7328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95383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6002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0798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1826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5486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7EC6C-2226-438F-89DA-85D072386691}" type="datetimeFigureOut">
              <a:rPr lang="vi-VN" smtClean="0"/>
              <a:t>26/12/2021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E5B06-B201-4E12-B03F-352F0226D7D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994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1" r:id="rId5"/>
    <p:sldLayoutId id="214748366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flower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228600"/>
            <a:ext cx="508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8" descr="flower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304800"/>
            <a:ext cx="406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121"/>
          <p:cNvSpPr>
            <a:spLocks noChangeArrowheads="1" noChangeShapeType="1" noTextEdit="1"/>
          </p:cNvSpPr>
          <p:nvPr/>
        </p:nvSpPr>
        <p:spPr bwMode="auto">
          <a:xfrm>
            <a:off x="1727200" y="838201"/>
            <a:ext cx="8331200" cy="14335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TẬP ĐỌC</a:t>
            </a:r>
          </a:p>
        </p:txBody>
      </p:sp>
      <p:sp>
        <p:nvSpPr>
          <p:cNvPr id="4104" name="WordArt 122"/>
          <p:cNvSpPr>
            <a:spLocks noChangeArrowheads="1" noChangeShapeType="1" noTextEdit="1"/>
          </p:cNvSpPr>
          <p:nvPr/>
        </p:nvSpPr>
        <p:spPr bwMode="auto">
          <a:xfrm>
            <a:off x="2063751" y="3200400"/>
            <a:ext cx="8820148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NGU CÔNG XÃ TỊNH TƯỜNG</a:t>
            </a:r>
            <a:r>
              <a:rPr lang="vi-VN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pic>
        <p:nvPicPr>
          <p:cNvPr id="2054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034" y="5532439"/>
            <a:ext cx="1722967" cy="129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18" descr="Hinh dong khong ne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775"/>
            <a:ext cx="1117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7" descr="Hinh dong khong nen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400" y="-76200"/>
            <a:ext cx="1117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Rectangle 15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vi-VN">
              <a:latin typeface="Times New Roman" pitchFamily="18" charset="0"/>
            </a:endParaRPr>
          </a:p>
        </p:txBody>
      </p:sp>
      <p:pic>
        <p:nvPicPr>
          <p:cNvPr id="2058" name="Picture 4" descr="ctre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7" y="4941889"/>
            <a:ext cx="2017184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77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Rectangle 7"/>
          <p:cNvSpPr>
            <a:spLocks noGrp="1" noChangeArrowheads="1"/>
          </p:cNvSpPr>
          <p:nvPr>
            <p:ph type="title"/>
          </p:nvPr>
        </p:nvSpPr>
        <p:spPr>
          <a:xfrm>
            <a:off x="576943" y="174067"/>
            <a:ext cx="5257800" cy="685800"/>
          </a:xfrm>
          <a:noFill/>
        </p:spPr>
        <p:txBody>
          <a:bodyPr/>
          <a:lstStyle/>
          <a:p>
            <a:pPr eaLnBrk="1" hangingPunct="1"/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Thế nào là lúa nương ?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76943" y="4517890"/>
            <a:ext cx="4027714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Lúa nương</a:t>
            </a:r>
            <a:r>
              <a:rPr lang="vi-V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được gieo trồng ở trên đồi cao hoặc sườn núi, những vùng ít nước.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49" y="1047810"/>
            <a:ext cx="4636374" cy="347008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219" y="2687679"/>
            <a:ext cx="4734342" cy="364609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Rectangle 7"/>
          <p:cNvSpPr txBox="1">
            <a:spLocks noChangeArrowheads="1"/>
          </p:cNvSpPr>
          <p:nvPr/>
        </p:nvSpPr>
        <p:spPr>
          <a:xfrm>
            <a:off x="7709411" y="178317"/>
            <a:ext cx="4267200" cy="6858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Thế nào là lúa nước?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445831" y="1091236"/>
            <a:ext cx="5323263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Lúa nước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được cấy ở ruộng nước, thường là ruộng bậc thang ở vùng núi và ruộng ở vùng đồng bằng.</a:t>
            </a:r>
          </a:p>
        </p:txBody>
      </p:sp>
    </p:spTree>
    <p:extLst>
      <p:ext uri="{BB962C8B-B14F-4D97-AF65-F5344CB8AC3E}">
        <p14:creationId xmlns:p14="http://schemas.microsoft.com/office/powerpoint/2010/main" val="405606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22536" grpId="0" animBg="1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735" t="36129" r="5257" b="2059"/>
          <a:stretch/>
        </p:blipFill>
        <p:spPr>
          <a:xfrm>
            <a:off x="-19715" y="3063146"/>
            <a:ext cx="2390503" cy="34442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89292" y="4919206"/>
            <a:ext cx="3422469" cy="1045029"/>
            <a:chOff x="2794297" y="5366695"/>
            <a:chExt cx="3422469" cy="1045029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2813891" y="5366695"/>
              <a:ext cx="3391251" cy="1045029"/>
            </a:xfrm>
            <a:prstGeom prst="wedgeRoundRectCallout">
              <a:avLst>
                <a:gd name="adj1" fmla="val -65759"/>
                <a:gd name="adj2" fmla="val -91250"/>
                <a:gd name="adj3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500"/>
            </a:p>
          </p:txBody>
        </p:sp>
        <p:sp>
          <p:nvSpPr>
            <p:cNvPr id="4" name="Text Box 21"/>
            <p:cNvSpPr txBox="1">
              <a:spLocks noChangeArrowheads="1"/>
            </p:cNvSpPr>
            <p:nvPr/>
          </p:nvSpPr>
          <p:spPr bwMode="auto">
            <a:xfrm>
              <a:off x="2794297" y="5442934"/>
              <a:ext cx="3422469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vi-VN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 </a:t>
              </a:r>
              <a:r>
                <a:rPr lang="en-US" altLang="en-US" sz="2500" dirty="0" err="1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Lìn</a:t>
              </a:r>
              <a:r>
                <a:rPr lang="en-US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là người dám nghĩ dám làm.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CF6"/>
              </a:clrFrom>
              <a:clrTo>
                <a:srgbClr val="FFFCF6">
                  <a:alpha val="0"/>
                </a:srgbClr>
              </a:clrTo>
            </a:clrChange>
          </a:blip>
          <a:srcRect t="23861" r="50598" b="2059"/>
          <a:stretch/>
        </p:blipFill>
        <p:spPr>
          <a:xfrm>
            <a:off x="9085210" y="2337140"/>
            <a:ext cx="2879816" cy="412786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301595" y="1554480"/>
            <a:ext cx="2809195" cy="2426369"/>
            <a:chOff x="6301595" y="1485546"/>
            <a:chExt cx="2809195" cy="2495303"/>
          </a:xfrm>
        </p:grpSpPr>
        <p:sp>
          <p:nvSpPr>
            <p:cNvPr id="13" name="Oval Callout 12"/>
            <p:cNvSpPr/>
            <p:nvPr/>
          </p:nvSpPr>
          <p:spPr>
            <a:xfrm>
              <a:off x="6301595" y="1485546"/>
              <a:ext cx="2809195" cy="2495303"/>
            </a:xfrm>
            <a:prstGeom prst="wedgeEllipseCallout">
              <a:avLst>
                <a:gd name="adj1" fmla="val 50778"/>
                <a:gd name="adj2" fmla="val 63024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50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6528699" y="1917589"/>
              <a:ext cx="2556511" cy="1631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b="1" i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Ông </a:t>
              </a:r>
              <a:r>
                <a:rPr lang="en-US" altLang="en-US" sz="2500" b="1" i="1" dirty="0" err="1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Lìn</a:t>
              </a:r>
              <a:r>
                <a:rPr lang="en-US" altLang="en-US" sz="2500" b="1" i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đã nghĩ ra cách gì để giữ rừng, bảo vệ nguồn nước ?</a:t>
              </a:r>
              <a:endParaRPr lang="en-US" altLang="en-US" sz="2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72937" y="2103119"/>
            <a:ext cx="3587116" cy="2272937"/>
            <a:chOff x="2272937" y="2103119"/>
            <a:chExt cx="3587116" cy="2272937"/>
          </a:xfrm>
        </p:grpSpPr>
        <p:sp>
          <p:nvSpPr>
            <p:cNvPr id="10" name="Rounded Rectangular Callout 9"/>
            <p:cNvSpPr/>
            <p:nvPr/>
          </p:nvSpPr>
          <p:spPr>
            <a:xfrm>
              <a:off x="2272937" y="2103119"/>
              <a:ext cx="3587116" cy="2272937"/>
            </a:xfrm>
            <a:prstGeom prst="wedgeRoundRectCallout">
              <a:avLst>
                <a:gd name="adj1" fmla="val -53186"/>
                <a:gd name="adj2" fmla="val 26891"/>
                <a:gd name="adj3" fmla="val 16667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500"/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2514601" y="2215788"/>
              <a:ext cx="3225157" cy="2092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 </a:t>
              </a:r>
              <a:r>
                <a:rPr lang="en-US" altLang="en-US" sz="2500" dirty="0" err="1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Lìn</a:t>
              </a:r>
              <a:r>
                <a:rPr lang="en-US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đã lặn lội đến các xã bạn học cách trồng cây thảo quả về hướng dẫn bà con cùng làm.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204414" y="127605"/>
            <a:ext cx="2760612" cy="1636495"/>
            <a:chOff x="6208804" y="2739562"/>
            <a:chExt cx="2760612" cy="1636495"/>
          </a:xfrm>
        </p:grpSpPr>
        <p:sp>
          <p:nvSpPr>
            <p:cNvPr id="14" name="Oval Callout 13"/>
            <p:cNvSpPr/>
            <p:nvPr/>
          </p:nvSpPr>
          <p:spPr>
            <a:xfrm>
              <a:off x="6208804" y="2739562"/>
              <a:ext cx="2690676" cy="1636495"/>
            </a:xfrm>
            <a:prstGeom prst="wedgeEllipseCallout">
              <a:avLst>
                <a:gd name="adj1" fmla="val -11609"/>
                <a:gd name="adj2" fmla="val 9283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50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6324598" y="3022199"/>
              <a:ext cx="2644818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500" b="1" i="1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Câu chuyện giúp ta hiểu điều gì?</a:t>
              </a:r>
              <a:endParaRPr lang="en-US" altLang="en-US" sz="25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92331" y="365760"/>
            <a:ext cx="5307806" cy="1398340"/>
            <a:chOff x="692331" y="365760"/>
            <a:chExt cx="5307806" cy="1398340"/>
          </a:xfrm>
        </p:grpSpPr>
        <p:sp>
          <p:nvSpPr>
            <p:cNvPr id="11" name="Rounded Rectangular Callout 10"/>
            <p:cNvSpPr/>
            <p:nvPr/>
          </p:nvSpPr>
          <p:spPr>
            <a:xfrm>
              <a:off x="692331" y="365760"/>
              <a:ext cx="5003075" cy="1398340"/>
            </a:xfrm>
            <a:prstGeom prst="wedgeRoundRectCallout">
              <a:avLst>
                <a:gd name="adj1" fmla="val -31016"/>
                <a:gd name="adj2" fmla="val 100682"/>
                <a:gd name="adj3" fmla="val 16667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500"/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759069" y="401247"/>
              <a:ext cx="5241068" cy="1292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vi-VN" altLang="en-US" sz="2500" dirty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Ông Lìn đã chiến thắng đói nghèo, lạc hậu nhờ quyết tâm và tinh thần vượt khó.</a:t>
              </a:r>
              <a:endParaRPr lang="en-US" altLang="en-US" sz="25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Callout 11"/>
          <p:cNvSpPr/>
          <p:nvPr/>
        </p:nvSpPr>
        <p:spPr>
          <a:xfrm>
            <a:off x="6405686" y="4460885"/>
            <a:ext cx="2434046" cy="1496776"/>
          </a:xfrm>
          <a:prstGeom prst="wedgeEllipseCallout">
            <a:avLst>
              <a:gd name="adj1" fmla="val 71475"/>
              <a:gd name="adj2" fmla="val -46592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2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 bạn ông </a:t>
            </a:r>
            <a:r>
              <a:rPr lang="en-US" altLang="en-US" sz="2500" b="1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Lìn</a:t>
            </a:r>
            <a:r>
              <a:rPr lang="en-US" altLang="en-US" sz="25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là người thế nào? </a:t>
            </a:r>
            <a:endParaRPr lang="vi-VN" sz="2500" dirty="0"/>
          </a:p>
        </p:txBody>
      </p:sp>
    </p:spTree>
    <p:extLst>
      <p:ext uri="{BB962C8B-B14F-4D97-AF65-F5344CB8AC3E}">
        <p14:creationId xmlns:p14="http://schemas.microsoft.com/office/powerpoint/2010/main" val="216852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30583" y="320040"/>
            <a:ext cx="8808718" cy="6537960"/>
          </a:xfrm>
          <a:prstGeom prst="rect">
            <a:avLst/>
          </a:prstGeom>
        </p:spPr>
      </p:pic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395695" y="2857501"/>
            <a:ext cx="278783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Lìn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giúp thôn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Phìn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Ngan thoát nghèo, phát triển kinh tế.</a:t>
            </a:r>
          </a:p>
        </p:txBody>
      </p:sp>
      <p:sp>
        <p:nvSpPr>
          <p:cNvPr id="7" name="Striped Right Arrow 6"/>
          <p:cNvSpPr/>
          <p:nvPr/>
        </p:nvSpPr>
        <p:spPr>
          <a:xfrm rot="5400000">
            <a:off x="888273" y="901341"/>
            <a:ext cx="1658985" cy="126709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Bent Arrow 7"/>
          <p:cNvSpPr/>
          <p:nvPr/>
        </p:nvSpPr>
        <p:spPr>
          <a:xfrm flipV="1">
            <a:off x="1345475" y="5166502"/>
            <a:ext cx="1504134" cy="9144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2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9"/>
          <p:cNvSpPr txBox="1">
            <a:spLocks noChangeArrowheads="1"/>
          </p:cNvSpPr>
          <p:nvPr/>
        </p:nvSpPr>
        <p:spPr bwMode="auto">
          <a:xfrm>
            <a:off x="1162878" y="1536357"/>
            <a:ext cx="9128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no,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b="1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9"/>
          <p:cNvSpPr txBox="1">
            <a:spLocks noChangeArrowheads="1"/>
          </p:cNvSpPr>
          <p:nvPr/>
        </p:nvSpPr>
        <p:spPr bwMode="auto">
          <a:xfrm>
            <a:off x="1604482" y="562311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70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9"/>
          <p:cNvSpPr txBox="1">
            <a:spLocks noChangeArrowheads="1"/>
          </p:cNvSpPr>
          <p:nvPr/>
        </p:nvSpPr>
        <p:spPr bwMode="auto">
          <a:xfrm>
            <a:off x="506895" y="1914039"/>
            <a:ext cx="1109206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0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Ca ngợi ông </a:t>
            </a:r>
            <a:r>
              <a:rPr lang="en-US" altLang="en-US" sz="30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Lìn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tập quán canh tác của cả </a:t>
            </a:r>
            <a:r>
              <a:rPr lang="en-US" altLang="en-US" sz="30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vùng,làm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giàu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thay đổi cuộc </a:t>
            </a:r>
            <a:r>
              <a:rPr lang="en-US" altLang="en-US" sz="30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0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thôn.</a:t>
            </a:r>
          </a:p>
        </p:txBody>
      </p:sp>
      <p:sp>
        <p:nvSpPr>
          <p:cNvPr id="3" name="Text Box 29"/>
          <p:cNvSpPr txBox="1">
            <a:spLocks noChangeArrowheads="1"/>
          </p:cNvSpPr>
          <p:nvPr/>
        </p:nvSpPr>
        <p:spPr bwMode="auto">
          <a:xfrm>
            <a:off x="1604482" y="562311"/>
            <a:ext cx="868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9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6"/>
          <p:cNvSpPr txBox="1">
            <a:spLocks noChangeArrowheads="1"/>
          </p:cNvSpPr>
          <p:nvPr/>
        </p:nvSpPr>
        <p:spPr bwMode="auto">
          <a:xfrm>
            <a:off x="2015196" y="710419"/>
            <a:ext cx="5715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vi-VN" altLang="en-US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  <a:r>
              <a:rPr lang="en-US" altLang="en-US" b="1" i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diễn cảm</a:t>
            </a:r>
          </a:p>
        </p:txBody>
      </p:sp>
      <p:sp>
        <p:nvSpPr>
          <p:cNvPr id="22534" name="TextBox 23"/>
          <p:cNvSpPr txBox="1">
            <a:spLocks noChangeArrowheads="1"/>
          </p:cNvSpPr>
          <p:nvPr/>
        </p:nvSpPr>
        <p:spPr bwMode="auto">
          <a:xfrm>
            <a:off x="1557996" y="1396219"/>
            <a:ext cx="8991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Con nước nhỏ đã làm </a:t>
            </a:r>
            <a:r>
              <a:rPr lang="en-US" altLang="en-US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quán canh tác 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cuộc sống của </a:t>
            </a:r>
            <a:r>
              <a:rPr lang="en-US" altLang="en-US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50 hộ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thôn. Những nương lúa </a:t>
            </a:r>
            <a:r>
              <a:rPr lang="en-US" altLang="en-US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 năm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khát nước 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thay dần bằng ruộng bậc thang. Những giống lúa lai cao sản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được ông Lìn đưa về vận động bà con trồng cấy, nhờ vậy mà cả thôn </a:t>
            </a:r>
            <a:r>
              <a:rPr lang="en-US" altLang="en-US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còn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 đói. Từ khi nước được dẫn về thôn, nhà ai cũng cấy lúa nước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altLang="en-US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 không phá rừng</a:t>
            </a:r>
            <a:r>
              <a:rPr lang="en-US" altLang="en-US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nương như trước nữa.</a:t>
            </a:r>
          </a:p>
        </p:txBody>
      </p:sp>
    </p:spTree>
    <p:extLst>
      <p:ext uri="{BB962C8B-B14F-4D97-AF65-F5344CB8AC3E}">
        <p14:creationId xmlns:p14="http://schemas.microsoft.com/office/powerpoint/2010/main" val="332245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4" name="Text Box 14"/>
          <p:cNvSpPr txBox="1">
            <a:spLocks noChangeArrowheads="1"/>
          </p:cNvSpPr>
          <p:nvPr/>
        </p:nvSpPr>
        <p:spPr bwMode="auto">
          <a:xfrm>
            <a:off x="1524000" y="3124200"/>
            <a:ext cx="1066800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GB" altLang="vi-VN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 bài: Thầy cúng đi bệnh viện.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GB" altLang="vi-VN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Nêu nội dung chính của bài.</a:t>
            </a:r>
          </a:p>
        </p:txBody>
      </p:sp>
      <p:sp>
        <p:nvSpPr>
          <p:cNvPr id="218117" name="WordArt 5"/>
          <p:cNvSpPr>
            <a:spLocks noChangeArrowheads="1" noChangeShapeType="1" noTextEdit="1"/>
          </p:cNvSpPr>
          <p:nvPr/>
        </p:nvSpPr>
        <p:spPr bwMode="auto">
          <a:xfrm>
            <a:off x="1245697" y="2163412"/>
            <a:ext cx="56007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KHỞI ĐỘNG.</a:t>
            </a:r>
          </a:p>
        </p:txBody>
      </p:sp>
      <p:pic>
        <p:nvPicPr>
          <p:cNvPr id="31748" name="Picture 6" descr="Cau ho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7" y="2749818"/>
            <a:ext cx="129328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Rectangle 10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vi-VN" altLang="vi-VN" sz="1800">
              <a:cs typeface="Arial" charset="0"/>
            </a:endParaRPr>
          </a:p>
        </p:txBody>
      </p:sp>
      <p:sp>
        <p:nvSpPr>
          <p:cNvPr id="6" name="WordArt 20"/>
          <p:cNvSpPr>
            <a:spLocks noChangeArrowheads="1" noChangeShapeType="1" noTextEdit="1"/>
          </p:cNvSpPr>
          <p:nvPr/>
        </p:nvSpPr>
        <p:spPr bwMode="auto">
          <a:xfrm>
            <a:off x="4612277" y="885465"/>
            <a:ext cx="2967446" cy="5595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166425" y="117791"/>
            <a:ext cx="8763000" cy="7568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12 năm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7827868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6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4" grpId="0"/>
      <p:bldP spid="2181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097" y="739550"/>
            <a:ext cx="9823269" cy="54435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6567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0"/>
          <p:cNvSpPr>
            <a:spLocks noChangeArrowheads="1" noChangeShapeType="1" noTextEdit="1"/>
          </p:cNvSpPr>
          <p:nvPr/>
        </p:nvSpPr>
        <p:spPr bwMode="auto">
          <a:xfrm>
            <a:off x="4536077" y="993885"/>
            <a:ext cx="2967446" cy="5595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</a:p>
        </p:txBody>
      </p:sp>
      <p:sp>
        <p:nvSpPr>
          <p:cNvPr id="5124" name="WordArt 21"/>
          <p:cNvSpPr>
            <a:spLocks noChangeArrowheads="1" noChangeShapeType="1" noTextEdit="1"/>
          </p:cNvSpPr>
          <p:nvPr/>
        </p:nvSpPr>
        <p:spPr bwMode="auto">
          <a:xfrm>
            <a:off x="2078333" y="1938129"/>
            <a:ext cx="8382000" cy="8546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eaLnBrk="1" hangingPunct="1">
              <a:defRPr/>
            </a:pPr>
            <a:r>
              <a:rPr lang="vi-VN" sz="36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Ngu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Công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xã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Trịnh</a:t>
            </a:r>
            <a:r>
              <a:rPr lang="en-US" sz="3600" b="1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Tường</a:t>
            </a:r>
            <a:r>
              <a:rPr lang="vi-VN" sz="3600" kern="10" dirty="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  <a:endParaRPr lang="vi-VN" sz="3600" kern="10" dirty="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166425" y="237059"/>
            <a:ext cx="87630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12 năm 2021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395" t="18667" r="4183" b="24759"/>
          <a:stretch/>
        </p:blipFill>
        <p:spPr>
          <a:xfrm>
            <a:off x="4536077" y="3117853"/>
            <a:ext cx="3466514" cy="1895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3832" y="3591733"/>
            <a:ext cx="1871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164  - 165</a:t>
            </a:r>
            <a:endParaRPr lang="vi-VN" sz="3200" b="1" dirty="0"/>
          </a:p>
        </p:txBody>
      </p:sp>
    </p:spTree>
    <p:extLst>
      <p:ext uri="{BB962C8B-B14F-4D97-AF65-F5344CB8AC3E}">
        <p14:creationId xmlns:p14="http://schemas.microsoft.com/office/powerpoint/2010/main" val="314808309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1016000" y="2590800"/>
            <a:ext cx="89408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28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u="sng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Hướng dẫn cách đọc toàn bài</a:t>
            </a:r>
            <a:r>
              <a:rPr lang="en-US" sz="28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280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812800" y="3124200"/>
            <a:ext cx="10160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     Đọc thong thả , rõ ràng , nhấn giọng các từ ngữ miêu tả.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1202631" y="304801"/>
            <a:ext cx="5665304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alt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1320800" y="914400"/>
            <a:ext cx="84328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*Đoạn 1 :  Từ đầu...trồng lúa.</a:t>
            </a:r>
            <a:br>
              <a:rPr lang="en-US" altLang="en-US" sz="28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*Đoạn 2 :  Tiếp theo...như trước nữa.</a:t>
            </a:r>
            <a:br>
              <a:rPr lang="en-US" altLang="en-US" sz="28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*Đoạn 3 :  Phần còn lại.</a:t>
            </a:r>
          </a:p>
        </p:txBody>
      </p:sp>
    </p:spTree>
    <p:extLst>
      <p:ext uri="{BB962C8B-B14F-4D97-AF65-F5344CB8AC3E}">
        <p14:creationId xmlns:p14="http://schemas.microsoft.com/office/powerpoint/2010/main" val="274931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6" grpId="0"/>
      <p:bldP spid="153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283063" y="731837"/>
            <a:ext cx="23491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u="sng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  <a:endParaRPr lang="en-US" altLang="en-US" u="sng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948106" y="1265237"/>
            <a:ext cx="5046294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Xát</a:t>
            </a:r>
            <a:r>
              <a:rPr lang="en-US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ngoằn</a:t>
            </a:r>
            <a:r>
              <a:rPr lang="en-US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ngoèo</a:t>
            </a:r>
            <a:r>
              <a:rPr lang="en-US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Phìn</a:t>
            </a:r>
            <a:r>
              <a:rPr lang="en-US" altLang="en-US" sz="2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Lìn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Phàn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Lìn</a:t>
            </a:r>
            <a:endParaRPr lang="en-US" altLang="en-US" sz="28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991326" y="2179638"/>
            <a:ext cx="469827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cùng vợ con đào suốt một năm trời được gần bốn cây số </a:t>
            </a:r>
            <a:r>
              <a:rPr lang="en-US" altLang="en-US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mương</a:t>
            </a:r>
            <a:r>
              <a:rPr lang="en-US" altLang="en-US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xuyên đồi dẫn nước từ rừng già về thôn, trồng một héc ta lúa nước để bà con tin.</a:t>
            </a: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H="1">
            <a:off x="3253458" y="2752726"/>
            <a:ext cx="87005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H="1">
            <a:off x="5120077" y="3246437"/>
            <a:ext cx="87005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H="1">
            <a:off x="1970437" y="4751675"/>
            <a:ext cx="87005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H="1">
            <a:off x="4236398" y="4751675"/>
            <a:ext cx="87005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H="1">
            <a:off x="4160198" y="4751675"/>
            <a:ext cx="87005" cy="381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5994400" y="808037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7289800" y="808037"/>
            <a:ext cx="251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u="sng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  <a:endParaRPr lang="en-US" altLang="en-US" u="sng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333897" y="363494"/>
            <a:ext cx="8458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Khi đến xã Trịnh Tường khách ngạc nhiên về điều gì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24000" y="5486400"/>
            <a:ext cx="9144000" cy="13716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mương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ngoằn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ngoèo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vắt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đồi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281" y="211006"/>
            <a:ext cx="8419352" cy="541244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72486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1981200" y="304801"/>
            <a:ext cx="8305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i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Ông Lìn đã làm thế nào để đưa được nước về thôn ?</a:t>
            </a:r>
          </a:p>
        </p:txBody>
      </p:sp>
      <p:pic>
        <p:nvPicPr>
          <p:cNvPr id="8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097" y="1524001"/>
            <a:ext cx="9248503" cy="50831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524000" y="117475"/>
            <a:ext cx="89916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Ông lần mò cả tháng trong rừng tìm nguồn nước ; cùng vợ  con  đào  suốt  một  năm trời được gần bốn cây số mương xuyên đồi dẫn nước từ rừng già về thôn.</a:t>
            </a:r>
          </a:p>
        </p:txBody>
      </p:sp>
    </p:spTree>
    <p:extLst>
      <p:ext uri="{BB962C8B-B14F-4D97-AF65-F5344CB8AC3E}">
        <p14:creationId xmlns:p14="http://schemas.microsoft.com/office/powerpoint/2010/main" val="237765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9735" y="53207"/>
            <a:ext cx="8305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mương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Phìn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46770" y="490146"/>
            <a:ext cx="3759926" cy="15014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1816" y="937796"/>
            <a:ext cx="70104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465907" y="1027053"/>
            <a:ext cx="8991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tập quán canh tác, 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làm nương như trước nữa mà trồng lúa nước; nên không còn nạn phá rừng.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026358" y="4224906"/>
            <a:ext cx="3463834" cy="685800"/>
          </a:xfrm>
          <a:prstGeom prst="round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100000">
                <a:srgbClr val="FFFFFF"/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Ruộng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thang</a:t>
            </a:r>
            <a:endParaRPr lang="en-US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465907" y="2040405"/>
            <a:ext cx="508580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 sống, </a:t>
            </a:r>
            <a:r>
              <a:rPr lang="en-US" altLang="en-US" sz="2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 trồng lúa lai cao sản, cả thôn không còn hộ đói.   </a:t>
            </a:r>
          </a:p>
        </p:txBody>
      </p:sp>
      <p:pic>
        <p:nvPicPr>
          <p:cNvPr id="13" name="Picture 4" descr="hoangsuphi06_ruongabacathanga1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2537744"/>
            <a:ext cx="6477000" cy="40617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88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0" grpId="0" animBg="1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94193543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83&quot;/&gt;&lt;/object&gt;&lt;object type=&quot;3&quot; unique_id=&quot;10004&quot;&gt;&lt;property id=&quot;20148&quot; value=&quot;5&quot;/&gt;&lt;property id=&quot;20300&quot; value=&quot;Slide 2&quot;/&gt;&lt;property id=&quot;20307&quot; value=&quot;285&quot;/&gt;&lt;/object&gt;&lt;object type=&quot;3&quot; unique_id=&quot;10005&quot;&gt;&lt;property id=&quot;20148&quot; value=&quot;5&quot;/&gt;&lt;property id=&quot;20300&quot; value=&quot;Slide 3&quot;/&gt;&lt;property id=&quot;20307&quot; value=&quot;284&quot;/&gt;&lt;/object&gt;&lt;object type=&quot;3&quot; unique_id=&quot;10006&quot;&gt;&lt;property id=&quot;20148&quot; value=&quot;5&quot;/&gt;&lt;property id=&quot;20300&quot; value=&quot;Slide 4&quot;/&gt;&lt;property id=&quot;20307&quot; value=&quot;257&quot;/&gt;&lt;/object&gt;&lt;object type=&quot;3&quot; unique_id=&quot;10007&quot;&gt;&lt;property id=&quot;20148&quot; value=&quot;5&quot;/&gt;&lt;property id=&quot;20300&quot; value=&quot;Slide 5 - &amp;quot;- Hướng dẫn cách đọc toàn bài:  &amp;quot;&quot;/&gt;&lt;property id=&quot;20307&quot; value=&quot;286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3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 - &amp;quot;Thế nào là lúa nương ?&amp;quot;&quot;/&gt;&lt;property id=&quot;20307&quot; value=&quot;269&quot;/&gt;&lt;/object&gt;&lt;object type=&quot;3&quot; unique_id=&quot;10013&quot;&gt;&lt;property id=&quot;20148&quot; value=&quot;5&quot;/&gt;&lt;property id=&quot;20300&quot; value=&quot;Slide 11&quot;/&gt;&lt;property id=&quot;20307&quot; value=&quot;282&quot;/&gt;&lt;/object&gt;&lt;object type=&quot;3&quot; unique_id=&quot;10014&quot;&gt;&lt;property id=&quot;20148&quot; value=&quot;5&quot;/&gt;&lt;property id=&quot;20300&quot; value=&quot;Slide 12&quot;/&gt;&lt;property id=&quot;20307&quot; value=&quot;281&quot;/&gt;&lt;/object&gt;&lt;object type=&quot;3&quot; unique_id=&quot;10015&quot;&gt;&lt;property id=&quot;20148&quot; value=&quot;5&quot;/&gt;&lt;property id=&quot;20300&quot; value=&quot;Slide 13&quot;/&gt;&lt;property id=&quot;20307&quot; value=&quot;276&quot;/&gt;&lt;/object&gt;&lt;object type=&quot;3&quot; unique_id=&quot;10016&quot;&gt;&lt;property id=&quot;20148&quot; value=&quot;5&quot;/&gt;&lt;property id=&quot;20300&quot; value=&quot;Slide 14&quot;/&gt;&lt;property id=&quot;20307&quot; value=&quot;287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427</Words>
  <Application>Microsoft Office PowerPoint</Application>
  <PresentationFormat>Widescreen</PresentationFormat>
  <Paragraphs>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- Hướng dẫn cách đọc toàn bài:  </vt:lpstr>
      <vt:lpstr>PowerPoint Presentation</vt:lpstr>
      <vt:lpstr>PowerPoint Presentation</vt:lpstr>
      <vt:lpstr>PowerPoint Presentation</vt:lpstr>
      <vt:lpstr>PowerPoint Presentation</vt:lpstr>
      <vt:lpstr>Thế nào là lúa nương 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</dc:creator>
  <cp:lastModifiedBy>Admin</cp:lastModifiedBy>
  <cp:revision>13</cp:revision>
  <dcterms:created xsi:type="dcterms:W3CDTF">2021-11-27T07:09:49Z</dcterms:created>
  <dcterms:modified xsi:type="dcterms:W3CDTF">2021-12-25T22:16:54Z</dcterms:modified>
</cp:coreProperties>
</file>