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3" r:id="rId2"/>
    <p:sldMasterId id="2147483745" r:id="rId3"/>
    <p:sldMasterId id="2147483757" r:id="rId4"/>
    <p:sldMasterId id="2147483769" r:id="rId5"/>
    <p:sldMasterId id="2147483781" r:id="rId6"/>
    <p:sldMasterId id="2147483793" r:id="rId7"/>
    <p:sldMasterId id="2147483805" r:id="rId8"/>
  </p:sldMasterIdLst>
  <p:notesMasterIdLst>
    <p:notesMasterId r:id="rId34"/>
  </p:notesMasterIdLst>
  <p:sldIdLst>
    <p:sldId id="311" r:id="rId9"/>
    <p:sldId id="396" r:id="rId10"/>
    <p:sldId id="298" r:id="rId11"/>
    <p:sldId id="296" r:id="rId12"/>
    <p:sldId id="397" r:id="rId13"/>
    <p:sldId id="414" r:id="rId14"/>
    <p:sldId id="400" r:id="rId15"/>
    <p:sldId id="401" r:id="rId16"/>
    <p:sldId id="402" r:id="rId17"/>
    <p:sldId id="403" r:id="rId18"/>
    <p:sldId id="404" r:id="rId19"/>
    <p:sldId id="399" r:id="rId20"/>
    <p:sldId id="272" r:id="rId21"/>
    <p:sldId id="415" r:id="rId22"/>
    <p:sldId id="409" r:id="rId23"/>
    <p:sldId id="273" r:id="rId24"/>
    <p:sldId id="274" r:id="rId25"/>
    <p:sldId id="347" r:id="rId26"/>
    <p:sldId id="410" r:id="rId27"/>
    <p:sldId id="411" r:id="rId28"/>
    <p:sldId id="412" r:id="rId29"/>
    <p:sldId id="413" r:id="rId30"/>
    <p:sldId id="405" r:id="rId31"/>
    <p:sldId id="406" r:id="rId32"/>
    <p:sldId id="34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ABBAD-FEEA-486C-8FEF-2A5B8378D103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DDAEE-F40D-4C57-A829-4BE278F5B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1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442;p17:notes">
            <a:extLst>
              <a:ext uri="{FF2B5EF4-FFF2-40B4-BE49-F238E27FC236}">
                <a16:creationId xmlns="" xmlns:a16="http://schemas.microsoft.com/office/drawing/2014/main" id="{980CCCDD-43A4-47CC-8ADE-2FAC3B7EB8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3300413"/>
            <a:ext cx="7315200" cy="2700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Google Shape;443;p17:notes">
            <a:extLst>
              <a:ext uri="{FF2B5EF4-FFF2-40B4-BE49-F238E27FC236}">
                <a16:creationId xmlns="" xmlns:a16="http://schemas.microsoft.com/office/drawing/2014/main" id="{2DF22372-A6EA-4A0B-80F3-6456496B42B0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028950" y="857250"/>
            <a:ext cx="3086100" cy="2314575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664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1F5-C48F-4295-93FE-E98B6318A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7588-2451-499D-A1C8-B3C6408A3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8170"/>
      </p:ext>
    </p:extLst>
  </p:cSld>
  <p:clrMapOvr>
    <a:masterClrMapping/>
  </p:clrMapOvr>
  <p:transition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A9CA-1154-46C6-B001-DDF3A34FA0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886-FF2E-4F7E-A312-028B667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85446"/>
      </p:ext>
    </p:extLst>
  </p:cSld>
  <p:clrMapOvr>
    <a:masterClrMapping/>
  </p:clrMapOvr>
  <p:transition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3895-E7E9-4D8F-8430-E1C8D0E876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2F6C-0FAD-4949-A066-C896E7714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30159"/>
      </p:ext>
    </p:extLst>
  </p:cSld>
  <p:clrMapOvr>
    <a:masterClrMapping/>
  </p:clrMapOvr>
  <p:transition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FDEA-DD70-4D35-8169-DE520741CF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7302-E965-4B1A-A71D-2275E58B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91427"/>
      </p:ext>
    </p:extLst>
  </p:cSld>
  <p:clrMapOvr>
    <a:masterClrMapping/>
  </p:clrMapOvr>
  <p:transition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A9AA-6087-4AD9-B955-F6EF22B66E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EF61-AF58-49C9-97FD-7A472F2CE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8773"/>
      </p:ext>
    </p:extLst>
  </p:cSld>
  <p:clrMapOvr>
    <a:masterClrMapping/>
  </p:clrMapOvr>
  <p:transition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B9CE-E542-4F01-BBC2-546CA86983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73A3-0200-471D-8181-15CBAE4D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58762"/>
      </p:ext>
    </p:extLst>
  </p:cSld>
  <p:clrMapOvr>
    <a:masterClrMapping/>
  </p:clrMapOvr>
  <p:transition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7F42-A02E-4323-B437-DA506098194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D883-2809-4830-866C-42B030D08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54981"/>
      </p:ext>
    </p:extLst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EE4E-C0CF-42C3-B775-80E9589872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1D55-4F41-4324-B36B-AFE50AF8F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99409"/>
      </p:ext>
    </p:extLst>
  </p:cSld>
  <p:clrMapOvr>
    <a:masterClrMapping/>
  </p:clrMapOvr>
  <p:transition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DCB-769C-42E9-90D2-9D6F24713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A4AA-5BE7-4E3D-AB3B-7DCEA9EB5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13928"/>
      </p:ext>
    </p:extLst>
  </p:cSld>
  <p:clrMapOvr>
    <a:masterClrMapping/>
  </p:clrMapOvr>
  <p:transition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2D994-37C3-4921-9ED8-38E20126F3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3F89-0952-4CC6-AA2E-7FADF5E80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55914"/>
      </p:ext>
    </p:extLst>
  </p:cSld>
  <p:clrMapOvr>
    <a:masterClrMapping/>
  </p:clrMapOvr>
  <p:transition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B29-091D-4285-A7AC-F05734831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385B1-7E77-44FC-B975-DBFF4FEEC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40503"/>
      </p:ext>
    </p:extLst>
  </p:cSld>
  <p:clrMapOvr>
    <a:masterClrMapping/>
  </p:clrMapOvr>
  <p:transition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1F5-C48F-4295-93FE-E98B6318A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7588-2451-499D-A1C8-B3C6408A3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22812"/>
      </p:ext>
    </p:extLst>
  </p:cSld>
  <p:clrMapOvr>
    <a:masterClrMapping/>
  </p:clrMapOvr>
  <p:transition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A9CA-1154-46C6-B001-DDF3A34FA0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886-FF2E-4F7E-A312-028B667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22138"/>
      </p:ext>
    </p:extLst>
  </p:cSld>
  <p:clrMapOvr>
    <a:masterClrMapping/>
  </p:clrMapOvr>
  <p:transition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3895-E7E9-4D8F-8430-E1C8D0E876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2F6C-0FAD-4949-A066-C896E7714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24227"/>
      </p:ext>
    </p:extLst>
  </p:cSld>
  <p:clrMapOvr>
    <a:masterClrMapping/>
  </p:clrMapOvr>
  <p:transition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FDEA-DD70-4D35-8169-DE520741CF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7302-E965-4B1A-A71D-2275E58B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80017"/>
      </p:ext>
    </p:extLst>
  </p:cSld>
  <p:clrMapOvr>
    <a:masterClrMapping/>
  </p:clrMapOvr>
  <p:transition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A9AA-6087-4AD9-B955-F6EF22B66E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EF61-AF58-49C9-97FD-7A472F2CE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55068"/>
      </p:ext>
    </p:extLst>
  </p:cSld>
  <p:clrMapOvr>
    <a:masterClrMapping/>
  </p:clrMapOvr>
  <p:transition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B9CE-E542-4F01-BBC2-546CA86983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73A3-0200-471D-8181-15CBAE4D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48952"/>
      </p:ext>
    </p:extLst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7F42-A02E-4323-B437-DA506098194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D883-2809-4830-866C-42B030D08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10796"/>
      </p:ext>
    </p:extLst>
  </p:cSld>
  <p:clrMapOvr>
    <a:masterClrMapping/>
  </p:clrMapOvr>
  <p:transition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EE4E-C0CF-42C3-B775-80E9589872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1D55-4F41-4324-B36B-AFE50AF8F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8326"/>
      </p:ext>
    </p:extLst>
  </p:cSld>
  <p:clrMapOvr>
    <a:masterClrMapping/>
  </p:clrMapOvr>
  <p:transition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DCB-769C-42E9-90D2-9D6F24713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A4AA-5BE7-4E3D-AB3B-7DCEA9EB5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47122"/>
      </p:ext>
    </p:extLst>
  </p:cSld>
  <p:clrMapOvr>
    <a:masterClrMapping/>
  </p:clrMapOvr>
  <p:transition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2D994-37C3-4921-9ED8-38E20126F3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3F89-0952-4CC6-AA2E-7FADF5E80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1757"/>
      </p:ext>
    </p:extLst>
  </p:cSld>
  <p:clrMapOvr>
    <a:masterClrMapping/>
  </p:clrMapOvr>
  <p:transition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B29-091D-4285-A7AC-F05734831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385B1-7E77-44FC-B975-DBFF4FEEC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31847"/>
      </p:ext>
    </p:extLst>
  </p:cSld>
  <p:clrMapOvr>
    <a:masterClrMapping/>
  </p:clrMapOvr>
  <p:transition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1F5-C48F-4295-93FE-E98B6318A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7588-2451-499D-A1C8-B3C6408A3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06759"/>
      </p:ext>
    </p:extLst>
  </p:cSld>
  <p:clrMapOvr>
    <a:masterClrMapping/>
  </p:clrMapOvr>
  <p:transition>
    <p:wheel spokes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A9CA-1154-46C6-B001-DDF3A34FA0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886-FF2E-4F7E-A312-028B667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6096"/>
      </p:ext>
    </p:extLst>
  </p:cSld>
  <p:clrMapOvr>
    <a:masterClrMapping/>
  </p:clrMapOvr>
  <p:transition>
    <p:wheel spokes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3895-E7E9-4D8F-8430-E1C8D0E876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2F6C-0FAD-4949-A066-C896E7714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6489"/>
      </p:ext>
    </p:extLst>
  </p:cSld>
  <p:clrMapOvr>
    <a:masterClrMapping/>
  </p:clrMapOvr>
  <p:transition>
    <p:wheel spokes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FDEA-DD70-4D35-8169-DE520741CF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7302-E965-4B1A-A71D-2275E58B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08592"/>
      </p:ext>
    </p:extLst>
  </p:cSld>
  <p:clrMapOvr>
    <a:masterClrMapping/>
  </p:clrMapOvr>
  <p:transition>
    <p:wheel spokes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A9AA-6087-4AD9-B955-F6EF22B66E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EF61-AF58-49C9-97FD-7A472F2CE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04457"/>
      </p:ext>
    </p:extLst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B9CE-E542-4F01-BBC2-546CA86983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73A3-0200-471D-8181-15CBAE4D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83272"/>
      </p:ext>
    </p:extLst>
  </p:cSld>
  <p:clrMapOvr>
    <a:masterClrMapping/>
  </p:clrMapOvr>
  <p:transition>
    <p:wheel spokes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7F42-A02E-4323-B437-DA506098194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D883-2809-4830-866C-42B030D08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45825"/>
      </p:ext>
    </p:extLst>
  </p:cSld>
  <p:clrMapOvr>
    <a:masterClrMapping/>
  </p:clrMapOvr>
  <p:transition>
    <p:wheel spokes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EE4E-C0CF-42C3-B775-80E9589872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1D55-4F41-4324-B36B-AFE50AF8F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90854"/>
      </p:ext>
    </p:extLst>
  </p:cSld>
  <p:clrMapOvr>
    <a:masterClrMapping/>
  </p:clrMapOvr>
  <p:transition>
    <p:wheel spokes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DCB-769C-42E9-90D2-9D6F24713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A4AA-5BE7-4E3D-AB3B-7DCEA9EB5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72119"/>
      </p:ext>
    </p:extLst>
  </p:cSld>
  <p:clrMapOvr>
    <a:masterClrMapping/>
  </p:clrMapOvr>
  <p:transition>
    <p:wheel spokes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2D994-37C3-4921-9ED8-38E20126F3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3F89-0952-4CC6-AA2E-7FADF5E80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7786"/>
      </p:ext>
    </p:extLst>
  </p:cSld>
  <p:clrMapOvr>
    <a:masterClrMapping/>
  </p:clrMapOvr>
  <p:transition>
    <p:wheel spokes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B29-091D-4285-A7AC-F05734831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385B1-7E77-44FC-B975-DBFF4FEEC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99604"/>
      </p:ext>
    </p:extLst>
  </p:cSld>
  <p:clrMapOvr>
    <a:masterClrMapping/>
  </p:clrMapOvr>
  <p:transition>
    <p:wheel spokes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1F5-C48F-4295-93FE-E98B6318A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7588-2451-499D-A1C8-B3C6408A3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75967"/>
      </p:ext>
    </p:extLst>
  </p:cSld>
  <p:clrMapOvr>
    <a:masterClrMapping/>
  </p:clrMapOvr>
  <p:transition>
    <p:wheel spokes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A9CA-1154-46C6-B001-DDF3A34FA0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886-FF2E-4F7E-A312-028B667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43723"/>
      </p:ext>
    </p:extLst>
  </p:cSld>
  <p:clrMapOvr>
    <a:masterClrMapping/>
  </p:clrMapOvr>
  <p:transition>
    <p:wheel spokes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3895-E7E9-4D8F-8430-E1C8D0E876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2F6C-0FAD-4949-A066-C896E7714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31304"/>
      </p:ext>
    </p:extLst>
  </p:cSld>
  <p:clrMapOvr>
    <a:masterClrMapping/>
  </p:clrMapOvr>
  <p:transition>
    <p:wheel spokes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FDEA-DD70-4D35-8169-DE520741CF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7302-E965-4B1A-A71D-2275E58B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00586"/>
      </p:ext>
    </p:extLst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8" name="Nơi giữ chỗ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Nơi giữ chỗ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A9AA-6087-4AD9-B955-F6EF22B66E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EF61-AF58-49C9-97FD-7A472F2CE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88804"/>
      </p:ext>
    </p:extLst>
  </p:cSld>
  <p:clrMapOvr>
    <a:masterClrMapping/>
  </p:clrMapOvr>
  <p:transition>
    <p:wheel spokes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B9CE-E542-4F01-BBC2-546CA86983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73A3-0200-471D-8181-15CBAE4D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97337"/>
      </p:ext>
    </p:extLst>
  </p:cSld>
  <p:clrMapOvr>
    <a:masterClrMapping/>
  </p:clrMapOvr>
  <p:transition>
    <p:wheel spokes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7F42-A02E-4323-B437-DA506098194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D883-2809-4830-866C-42B030D08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47091"/>
      </p:ext>
    </p:extLst>
  </p:cSld>
  <p:clrMapOvr>
    <a:masterClrMapping/>
  </p:clrMapOvr>
  <p:transition>
    <p:wheel spokes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EE4E-C0CF-42C3-B775-80E9589872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1D55-4F41-4324-B36B-AFE50AF8F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61167"/>
      </p:ext>
    </p:extLst>
  </p:cSld>
  <p:clrMapOvr>
    <a:masterClrMapping/>
  </p:clrMapOvr>
  <p:transition>
    <p:wheel spokes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DCB-769C-42E9-90D2-9D6F24713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A4AA-5BE7-4E3D-AB3B-7DCEA9EB5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70473"/>
      </p:ext>
    </p:extLst>
  </p:cSld>
  <p:clrMapOvr>
    <a:masterClrMapping/>
  </p:clrMapOvr>
  <p:transition>
    <p:wheel spokes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2D994-37C3-4921-9ED8-38E20126F3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3F89-0952-4CC6-AA2E-7FADF5E80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0237"/>
      </p:ext>
    </p:extLst>
  </p:cSld>
  <p:clrMapOvr>
    <a:masterClrMapping/>
  </p:clrMapOvr>
  <p:transition>
    <p:wheel spokes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B29-091D-4285-A7AC-F05734831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385B1-7E77-44FC-B975-DBFF4FEEC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27157"/>
      </p:ext>
    </p:extLst>
  </p:cSld>
  <p:clrMapOvr>
    <a:masterClrMapping/>
  </p:clrMapOvr>
  <p:transition>
    <p:wheel spokes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31F5-C48F-4295-93FE-E98B6318A6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A7588-2451-499D-A1C8-B3C6408A3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52617"/>
      </p:ext>
    </p:extLst>
  </p:cSld>
  <p:clrMapOvr>
    <a:masterClrMapping/>
  </p:clrMapOvr>
  <p:transition>
    <p:wheel spokes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A9CA-1154-46C6-B001-DDF3A34FA0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886-FF2E-4F7E-A312-028B667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30114"/>
      </p:ext>
    </p:extLst>
  </p:cSld>
  <p:clrMapOvr>
    <a:masterClrMapping/>
  </p:clrMapOvr>
  <p:transition>
    <p:wheel spokes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3895-E7E9-4D8F-8430-E1C8D0E876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72F6C-0FAD-4949-A066-C896E7714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71823"/>
      </p:ext>
    </p:extLst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4" name="Nơi giữ chỗ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Nơi giữ chỗ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7FDEA-DD70-4D35-8169-DE520741CF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37302-E965-4B1A-A71D-2275E58BF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80524"/>
      </p:ext>
    </p:extLst>
  </p:cSld>
  <p:clrMapOvr>
    <a:masterClrMapping/>
  </p:clrMapOvr>
  <p:transition>
    <p:wheel spokes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A9AA-6087-4AD9-B955-F6EF22B66E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EF61-AF58-49C9-97FD-7A472F2CE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81555"/>
      </p:ext>
    </p:extLst>
  </p:cSld>
  <p:clrMapOvr>
    <a:masterClrMapping/>
  </p:clrMapOvr>
  <p:transition>
    <p:wheel spokes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0B9CE-E542-4F01-BBC2-546CA869835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073A3-0200-471D-8181-15CBAE4D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41672"/>
      </p:ext>
    </p:extLst>
  </p:cSld>
  <p:clrMapOvr>
    <a:masterClrMapping/>
  </p:clrMapOvr>
  <p:transition>
    <p:wheel spokes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D7F42-A02E-4323-B437-DA506098194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AD883-2809-4830-866C-42B030D08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13537"/>
      </p:ext>
    </p:extLst>
  </p:cSld>
  <p:clrMapOvr>
    <a:masterClrMapping/>
  </p:clrMapOvr>
  <p:transition>
    <p:wheel spokes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EE4E-C0CF-42C3-B775-80E9589872B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1D55-4F41-4324-B36B-AFE50AF8F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30748"/>
      </p:ext>
    </p:extLst>
  </p:cSld>
  <p:clrMapOvr>
    <a:masterClrMapping/>
  </p:clrMapOvr>
  <p:transition>
    <p:wheel spokes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DCB-769C-42E9-90D2-9D6F24713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A4AA-5BE7-4E3D-AB3B-7DCEA9EB5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81631"/>
      </p:ext>
    </p:extLst>
  </p:cSld>
  <p:clrMapOvr>
    <a:masterClrMapping/>
  </p:clrMapOvr>
  <p:transition>
    <p:wheel spokes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2D994-37C3-4921-9ED8-38E20126F3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83F89-0952-4CC6-AA2E-7FADF5E80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2160"/>
      </p:ext>
    </p:extLst>
  </p:cSld>
  <p:clrMapOvr>
    <a:masterClrMapping/>
  </p:clrMapOvr>
  <p:transition>
    <p:wheel spokes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8B29-091D-4285-A7AC-F05734831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385B1-7E77-44FC-B975-DBFF4FEEC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02923"/>
      </p:ext>
    </p:extLst>
  </p:cSld>
  <p:clrMapOvr>
    <a:masterClrMapping/>
  </p:clrMapOvr>
  <p:transition>
    <p:wheel spokes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CFFF0-F709-45B8-B405-F851F4DDF44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8D06-C9DF-41A8-818A-69778A404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89198"/>
      </p:ext>
    </p:extLst>
  </p:cSld>
  <p:clrMapOvr>
    <a:masterClrMapping/>
  </p:clrMapOvr>
  <p:transition>
    <p:wheel spokes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7D97B-C8C9-4231-AF9A-BE3113A267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EE82-59C8-48F9-92AD-58BCC79EF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64647"/>
      </p:ext>
    </p:extLst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3" name="Nơi giữ chỗ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ơi giữ chỗ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96159-FB0C-40EA-ABFD-F481179EDB9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4FEE7-61F7-4AC3-8784-FD2744D35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019"/>
      </p:ext>
    </p:extLst>
  </p:cSld>
  <p:clrMapOvr>
    <a:masterClrMapping/>
  </p:clrMapOvr>
  <p:transition>
    <p:wheel spokes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1D19-8FAE-4744-98F7-8294A5AF0C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615A4-7BD2-4AF1-AC5E-3EC8A14EF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61418"/>
      </p:ext>
    </p:extLst>
  </p:cSld>
  <p:clrMapOvr>
    <a:masterClrMapping/>
  </p:clrMapOvr>
  <p:transition>
    <p:wheel spokes="1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6C00F-9ED0-44A3-833F-BE4FF4A3807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3A4BC-6B0C-4C8F-9A3C-7DB3113E8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93642"/>
      </p:ext>
    </p:extLst>
  </p:cSld>
  <p:clrMapOvr>
    <a:masterClrMapping/>
  </p:clrMapOvr>
  <p:transition>
    <p:wheel spokes="1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BB700-970B-45B1-AAAE-9827DACDC5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A122-A6C1-4C7D-A9EC-CE20F4FE7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15622"/>
      </p:ext>
    </p:extLst>
  </p:cSld>
  <p:clrMapOvr>
    <a:masterClrMapping/>
  </p:clrMapOvr>
  <p:transition>
    <p:wheel spokes="1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D1679-35B2-438A-935D-A6AEF0BA041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6187E-6DFB-4642-B3E0-505487DFB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30707"/>
      </p:ext>
    </p:extLst>
  </p:cSld>
  <p:clrMapOvr>
    <a:masterClrMapping/>
  </p:clrMapOvr>
  <p:transition>
    <p:wheel spokes="1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466B-0AA1-429A-9112-88ED0A095F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49238-0656-4650-AA27-8FF6D3CFE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41474"/>
      </p:ext>
    </p:extLst>
  </p:cSld>
  <p:clrMapOvr>
    <a:masterClrMapping/>
  </p:clrMapOvr>
  <p:transition>
    <p:wheel spokes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B72ED-E01F-47AF-A93B-420CAB6A5B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A245-09A1-4513-B5D6-44E0CC16D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3581"/>
      </p:ext>
    </p:extLst>
  </p:cSld>
  <p:clrMapOvr>
    <a:masterClrMapping/>
  </p:clrMapOvr>
  <p:transition>
    <p:wheel spokes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6AEC6-6F70-431D-8710-7DE1940826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BC70E-2ECB-440E-9687-4CCEEF107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9245"/>
      </p:ext>
    </p:extLst>
  </p:cSld>
  <p:clrMapOvr>
    <a:masterClrMapping/>
  </p:clrMapOvr>
  <p:transition>
    <p:wheel spokes="1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DD2D-4798-485B-AA0F-F7BF6A2CC2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6687A-9FB1-47D3-BBE5-4EE6355C8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58097"/>
      </p:ext>
    </p:extLst>
  </p:cSld>
  <p:clrMapOvr>
    <a:masterClrMapping/>
  </p:clrMapOvr>
  <p:transition>
    <p:wheel spokes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CFFF0-F709-45B8-B405-F851F4DDF44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8D06-C9DF-41A8-818A-69778A404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76704"/>
      </p:ext>
    </p:extLst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7D97B-C8C9-4231-AF9A-BE3113A267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EE82-59C8-48F9-92AD-58BCC79EF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04765"/>
      </p:ext>
    </p:extLst>
  </p:cSld>
  <p:clrMapOvr>
    <a:masterClrMapping/>
  </p:clrMapOvr>
  <p:transition>
    <p:wheel spokes="1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96159-FB0C-40EA-ABFD-F481179EDB9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4FEE7-61F7-4AC3-8784-FD2744D35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40600"/>
      </p:ext>
    </p:extLst>
  </p:cSld>
  <p:clrMapOvr>
    <a:masterClrMapping/>
  </p:clrMapOvr>
  <p:transition>
    <p:wheel spokes="1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D1D19-8FAE-4744-98F7-8294A5AF0C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615A4-7BD2-4AF1-AC5E-3EC8A14EF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65172"/>
      </p:ext>
    </p:extLst>
  </p:cSld>
  <p:clrMapOvr>
    <a:masterClrMapping/>
  </p:clrMapOvr>
  <p:transition>
    <p:wheel spokes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6C00F-9ED0-44A3-833F-BE4FF4A3807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3A4BC-6B0C-4C8F-9A3C-7DB3113E8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20854"/>
      </p:ext>
    </p:extLst>
  </p:cSld>
  <p:clrMapOvr>
    <a:masterClrMapping/>
  </p:clrMapOvr>
  <p:transition>
    <p:wheel spokes="1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BB700-970B-45B1-AAAE-9827DACDC5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A122-A6C1-4C7D-A9EC-CE20F4FE7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33934"/>
      </p:ext>
    </p:extLst>
  </p:cSld>
  <p:clrMapOvr>
    <a:masterClrMapping/>
  </p:clrMapOvr>
  <p:transition>
    <p:wheel spokes="1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D1679-35B2-438A-935D-A6AEF0BA041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6187E-6DFB-4642-B3E0-505487DFB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9908"/>
      </p:ext>
    </p:extLst>
  </p:cSld>
  <p:clrMapOvr>
    <a:masterClrMapping/>
  </p:clrMapOvr>
  <p:transition>
    <p:wheel spokes="1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F466B-0AA1-429A-9112-88ED0A095F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49238-0656-4650-AA27-8FF6D3CFE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33171"/>
      </p:ext>
    </p:extLst>
  </p:cSld>
  <p:clrMapOvr>
    <a:masterClrMapping/>
  </p:clrMapOvr>
  <p:transition>
    <p:wheel spokes="1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B72ED-E01F-47AF-A93B-420CAB6A5B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A245-09A1-4513-B5D6-44E0CC16D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5901"/>
      </p:ext>
    </p:extLst>
  </p:cSld>
  <p:clrMapOvr>
    <a:masterClrMapping/>
  </p:clrMapOvr>
  <p:transition>
    <p:wheel spokes="1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6AEC6-6F70-431D-8710-7DE1940826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BC70E-2ECB-440E-9687-4CCEEF107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87007"/>
      </p:ext>
    </p:extLst>
  </p:cSld>
  <p:clrMapOvr>
    <a:masterClrMapping/>
  </p:clrMapOvr>
  <p:transition>
    <p:wheel spokes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DD2D-4798-485B-AA0F-F7BF6A2CC2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6687A-9FB1-47D3-BBE5-4EE6355C8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39908"/>
      </p:ext>
    </p:extLst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Tiêu đề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15598-F945-49B0-A10B-450DAC82F1A7}" type="datetimeFigureOut">
              <a:rPr lang="en-US" smtClean="0"/>
              <a:pPr/>
              <a:t>1/27/2023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E9BBC-F6A7-4C88-B40D-6886A3A1FA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5AB1D3-A34D-42DB-8CF6-C2489F871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A5E4F-9C92-4172-AC73-3563E4265E0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88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5AB1D3-A34D-42DB-8CF6-C2489F871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A5E4F-9C92-4172-AC73-3563E4265E0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8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5AB1D3-A34D-42DB-8CF6-C2489F871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A5E4F-9C92-4172-AC73-3563E4265E0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5AB1D3-A34D-42DB-8CF6-C2489F871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A5E4F-9C92-4172-AC73-3563E4265E0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63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5AB1D3-A34D-42DB-8CF6-C2489F871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A5E4F-9C92-4172-AC73-3563E4265E0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8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B5CFAE-96A3-4035-94DD-60D1879361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2CA227-96C2-474D-AA96-A68AB5D657F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B5CFAE-96A3-4035-94DD-60D1879361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2CA227-96C2-474D-AA96-A68AB5D657F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8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>
    <p:wheel spokes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1.xml"/><Relationship Id="rId6" Type="http://schemas.openxmlformats.org/officeDocument/2006/relationships/audio" Target="../media/audio7.wav"/><Relationship Id="rId11" Type="http://schemas.openxmlformats.org/officeDocument/2006/relationships/slide" Target="slide12.xml"/><Relationship Id="rId5" Type="http://schemas.openxmlformats.org/officeDocument/2006/relationships/audio" Target="../media/audio6.wav"/><Relationship Id="rId10" Type="http://schemas.openxmlformats.org/officeDocument/2006/relationships/image" Target="../media/image6.gif"/><Relationship Id="rId4" Type="http://schemas.openxmlformats.org/officeDocument/2006/relationships/audio" Target="../media/audio5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2.xml"/><Relationship Id="rId6" Type="http://schemas.openxmlformats.org/officeDocument/2006/relationships/audio" Target="../media/audio7.wav"/><Relationship Id="rId11" Type="http://schemas.openxmlformats.org/officeDocument/2006/relationships/slide" Target="slide12.xml"/><Relationship Id="rId5" Type="http://schemas.openxmlformats.org/officeDocument/2006/relationships/audio" Target="../media/audio6.wav"/><Relationship Id="rId10" Type="http://schemas.openxmlformats.org/officeDocument/2006/relationships/image" Target="../media/image6.gif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:\Users\Administrator\Desktop\ảnh đẹp\c5aacd56d62005c243f33a68f38a66ef.jpg">
            <a:extLst>
              <a:ext uri="{FF2B5EF4-FFF2-40B4-BE49-F238E27FC236}">
                <a16:creationId xmlns="" xmlns:a16="http://schemas.microsoft.com/office/drawing/2014/main" id="{497F39A4-B561-45B9-808B-A6EA62A9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1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36480" y="1255985"/>
            <a:ext cx="37758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TOÁN</a:t>
            </a:r>
            <a:endParaRPr lang="en-US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2383036"/>
            <a:ext cx="62483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LỚP</a:t>
            </a:r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5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152400" y="1371600"/>
            <a:ext cx="876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Muốn tính chu vi của hình tròn ta lấy đường kính nhân với số 3,14.</a:t>
            </a:r>
          </a:p>
        </p:txBody>
      </p:sp>
      <p:sp>
        <p:nvSpPr>
          <p:cNvPr id="26" name="AutoShape 9"/>
          <p:cNvSpPr>
            <a:spLocks/>
          </p:cNvSpPr>
          <p:nvPr/>
        </p:nvSpPr>
        <p:spPr bwMode="auto">
          <a:xfrm rot="5400000" flipV="1">
            <a:off x="2228850" y="1428750"/>
            <a:ext cx="114300" cy="9144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 flipV="1">
            <a:off x="6248400" y="1066800"/>
            <a:ext cx="152400" cy="1676400"/>
          </a:xfrm>
          <a:prstGeom prst="rightBrace">
            <a:avLst>
              <a:gd name="adj1" fmla="val 91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32000" y="18796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6096000" y="1905000"/>
            <a:ext cx="381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066800" y="3200400"/>
            <a:ext cx="22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4876800" y="32766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4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en-US" sz="24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1520825" y="3276600"/>
            <a:ext cx="383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 chu vi của hình tròn,</a:t>
            </a: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301625" y="4062413"/>
            <a:ext cx="6184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altLang="en-US" sz="2400" b="1" i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Muốn tính </a:t>
            </a: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altLang="en-US" sz="2400" b="1" i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hình tròn ta lấy </a:t>
            </a: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24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 bán kính </a:t>
            </a:r>
            <a:r>
              <a:rPr lang="en-US" altLang="en-US" sz="2400" b="1" i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nhân với số 3,14.</a:t>
            </a: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2895600" y="5135563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3657600" y="5135563"/>
            <a:ext cx="2590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49" name="Rectangle 40"/>
          <p:cNvSpPr>
            <a:spLocks noChangeArrowheads="1"/>
          </p:cNvSpPr>
          <p:nvPr/>
        </p:nvSpPr>
        <p:spPr bwMode="auto">
          <a:xfrm>
            <a:off x="2819400" y="5105400"/>
            <a:ext cx="31242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3810000" y="5956300"/>
            <a:ext cx="335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4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4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en-US" sz="24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415925" y="5942013"/>
            <a:ext cx="355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altLang="en-US" sz="2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i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 vi của hình tròn</a:t>
            </a:r>
            <a:r>
              <a:rPr lang="en-US" altLang="en-US" sz="2400" i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743200" y="922338"/>
            <a:ext cx="3571875" cy="50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  <a:endParaRPr lang="vi-VN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-466725" y="1358900"/>
            <a:ext cx="82153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en-US" alt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endParaRPr lang="vi-VN" altLang="en-US" sz="26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-596900" y="1357313"/>
            <a:ext cx="9728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lang="en-US" altLang="en-US" sz="25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kính </a:t>
            </a:r>
            <a:endParaRPr lang="vi-VN" altLang="en-US" sz="25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41" name="Flowchart: Connector 40"/>
          <p:cNvSpPr/>
          <p:nvPr/>
        </p:nvSpPr>
        <p:spPr>
          <a:xfrm>
            <a:off x="4492625" y="2424113"/>
            <a:ext cx="928688" cy="71437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Text Box 21"/>
          <p:cNvSpPr txBox="1">
            <a:spLocks noChangeArrowheads="1"/>
          </p:cNvSpPr>
          <p:nvPr/>
        </p:nvSpPr>
        <p:spPr bwMode="auto">
          <a:xfrm>
            <a:off x="3124200" y="25146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3860800" y="2489200"/>
            <a:ext cx="1981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54" name="Rectangle 23"/>
          <p:cNvSpPr>
            <a:spLocks noChangeArrowheads="1"/>
          </p:cNvSpPr>
          <p:nvPr/>
        </p:nvSpPr>
        <p:spPr bwMode="auto">
          <a:xfrm>
            <a:off x="2916238" y="2420938"/>
            <a:ext cx="2819400" cy="68580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7215188" y="3857625"/>
            <a:ext cx="1617662" cy="1617663"/>
            <a:chOff x="7086600" y="4191000"/>
            <a:chExt cx="1617663" cy="1617663"/>
          </a:xfrm>
        </p:grpSpPr>
        <p:sp>
          <p:nvSpPr>
            <p:cNvPr id="7202" name="Oval 27"/>
            <p:cNvSpPr>
              <a:spLocks noChangeArrowheads="1"/>
            </p:cNvSpPr>
            <p:nvPr/>
          </p:nvSpPr>
          <p:spPr bwMode="auto">
            <a:xfrm>
              <a:off x="7086600" y="4191000"/>
              <a:ext cx="1617663" cy="1617663"/>
            </a:xfrm>
            <a:prstGeom prst="ellipse">
              <a:avLst/>
            </a:prstGeom>
            <a:solidFill>
              <a:srgbClr val="FF2F2F"/>
            </a:solidFill>
            <a:ln w="63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>
                <a:ln>
                  <a:solidFill>
                    <a:srgbClr val="FF0000"/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01" name="Text Box 41"/>
            <p:cNvSpPr txBox="1">
              <a:spLocks noChangeArrowheads="1"/>
            </p:cNvSpPr>
            <p:nvPr/>
          </p:nvSpPr>
          <p:spPr bwMode="auto">
            <a:xfrm>
              <a:off x="7867656" y="4694184"/>
              <a:ext cx="28575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000">
                  <a:solidFill>
                    <a:srgbClr val="1F497D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73" name="Line 49"/>
          <p:cNvSpPr>
            <a:spLocks noChangeShapeType="1"/>
          </p:cNvSpPr>
          <p:nvPr/>
        </p:nvSpPr>
        <p:spPr bwMode="auto">
          <a:xfrm flipV="1">
            <a:off x="7227888" y="4654550"/>
            <a:ext cx="1589087" cy="4127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 dirty="0">
              <a:solidFill>
                <a:srgbClr val="FFFF00"/>
              </a:solidFill>
            </a:endParaRPr>
          </a:p>
        </p:txBody>
      </p:sp>
      <p:sp>
        <p:nvSpPr>
          <p:cNvPr id="74" name="Oval 31"/>
          <p:cNvSpPr>
            <a:spLocks noChangeArrowheads="1"/>
          </p:cNvSpPr>
          <p:nvPr/>
        </p:nvSpPr>
        <p:spPr bwMode="auto">
          <a:xfrm>
            <a:off x="8001000" y="4638675"/>
            <a:ext cx="55563" cy="55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30"/>
          <p:cNvSpPr txBox="1">
            <a:spLocks noChangeArrowheads="1"/>
          </p:cNvSpPr>
          <p:nvPr/>
        </p:nvSpPr>
        <p:spPr bwMode="auto">
          <a:xfrm>
            <a:off x="7824788" y="4625975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78" name="Line 50"/>
          <p:cNvSpPr>
            <a:spLocks noChangeShapeType="1"/>
          </p:cNvSpPr>
          <p:nvPr/>
        </p:nvSpPr>
        <p:spPr bwMode="auto">
          <a:xfrm flipV="1">
            <a:off x="7212013" y="4678363"/>
            <a:ext cx="785812" cy="15875"/>
          </a:xfrm>
          <a:prstGeom prst="line">
            <a:avLst/>
          </a:prstGeom>
          <a:ln>
            <a:solidFill>
              <a:srgbClr val="FFFF00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</a:endParaRPr>
          </a:p>
        </p:txBody>
      </p:sp>
      <p:sp>
        <p:nvSpPr>
          <p:cNvPr id="7200" name="Text Box 51"/>
          <p:cNvSpPr txBox="1">
            <a:spLocks noChangeArrowheads="1"/>
          </p:cNvSpPr>
          <p:nvPr/>
        </p:nvSpPr>
        <p:spPr bwMode="auto">
          <a:xfrm>
            <a:off x="7461250" y="42799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84" name="Text Box 34"/>
          <p:cNvSpPr txBox="1">
            <a:spLocks noChangeArrowheads="1"/>
          </p:cNvSpPr>
          <p:nvPr/>
        </p:nvSpPr>
        <p:spPr bwMode="auto">
          <a:xfrm>
            <a:off x="198438" y="4054475"/>
            <a:ext cx="5567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 :    </a:t>
            </a:r>
            <a:endParaRPr lang="en-US" altLang="en-US" sz="2400" b="1" i="1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8325" y="1916113"/>
            <a:ext cx="7921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14591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80"/>
                            </p:stCondLst>
                            <p:childTnLst>
                              <p:par>
                                <p:cTn id="8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139 0.0037 L -0.09306 0.19242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00" y="94000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9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694 -1.47086E-6 L -0.16944 0.19103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00" y="96000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6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9" grpId="0" animBg="1"/>
      <p:bldP spid="29" grpId="1" animBg="1"/>
      <p:bldP spid="30" grpId="0"/>
      <p:bldP spid="30" grpId="1"/>
      <p:bldP spid="31" grpId="0"/>
      <p:bldP spid="31" grpId="1"/>
      <p:bldP spid="36" grpId="0"/>
      <p:bldP spid="37" grpId="0"/>
      <p:bldP spid="47" grpId="0"/>
      <p:bldP spid="48" grpId="0"/>
      <p:bldP spid="49" grpId="0" animBg="1"/>
      <p:bldP spid="51" grpId="0"/>
      <p:bldP spid="52" grpId="0"/>
      <p:bldP spid="58" grpId="0"/>
      <p:bldP spid="59" grpId="0"/>
      <p:bldP spid="41" grpId="0" animBg="1"/>
      <p:bldP spid="50" grpId="0"/>
      <p:bldP spid="53" grpId="0"/>
      <p:bldP spid="54" grpId="0" animBg="1"/>
      <p:bldP spid="74" grpId="0" animBg="1"/>
      <p:bldP spid="75" grpId="0"/>
      <p:bldP spid="7200" grpId="0"/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37"/>
          <p:cNvSpPr txBox="1">
            <a:spLocks noChangeArrowheads="1"/>
          </p:cNvSpPr>
          <p:nvPr/>
        </p:nvSpPr>
        <p:spPr bwMode="auto">
          <a:xfrm>
            <a:off x="3081338" y="12461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2997200" y="1711325"/>
            <a:ext cx="6219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6cm.</a:t>
            </a:r>
          </a:p>
        </p:txBody>
      </p:sp>
      <p:sp>
        <p:nvSpPr>
          <p:cNvPr id="75" name="Text Box 40"/>
          <p:cNvSpPr txBox="1">
            <a:spLocks noChangeArrowheads="1"/>
          </p:cNvSpPr>
          <p:nvPr/>
        </p:nvSpPr>
        <p:spPr bwMode="auto">
          <a:xfrm>
            <a:off x="3660775" y="294798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6 x 3,14 = 18,84 (cm)</a:t>
            </a:r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2898775" y="2447925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alt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28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3017838" y="3706813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2941638" y="4289425"/>
            <a:ext cx="6005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 chu vi hình tròn có bán kính 5cm.</a:t>
            </a:r>
          </a:p>
        </p:txBody>
      </p:sp>
      <p:sp>
        <p:nvSpPr>
          <p:cNvPr id="80" name="Text Box 45"/>
          <p:cNvSpPr txBox="1">
            <a:spLocks noChangeArrowheads="1"/>
          </p:cNvSpPr>
          <p:nvPr/>
        </p:nvSpPr>
        <p:spPr bwMode="auto">
          <a:xfrm>
            <a:off x="3856038" y="5405438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5 x 2 x 3,14 = 31,4 (cm)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3017838" y="494823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alt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28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43200" y="152400"/>
            <a:ext cx="3571875" cy="498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  <a:endParaRPr lang="vi-VN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3" name="Line 14"/>
          <p:cNvSpPr>
            <a:spLocks noChangeShapeType="1"/>
          </p:cNvSpPr>
          <p:nvPr/>
        </p:nvSpPr>
        <p:spPr bwMode="auto">
          <a:xfrm>
            <a:off x="2916238" y="1268413"/>
            <a:ext cx="34925" cy="518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33338" y="1344613"/>
            <a:ext cx="2855912" cy="1362075"/>
          </a:xfrm>
          <a:prstGeom prst="rightArrow">
            <a:avLst>
              <a:gd name="adj1" fmla="val 50000"/>
              <a:gd name="adj2" fmla="val 6402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d x 3,14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33338" y="3768725"/>
            <a:ext cx="2917825" cy="1363663"/>
          </a:xfrm>
          <a:prstGeom prst="rightArrow">
            <a:avLst>
              <a:gd name="adj1" fmla="val 50000"/>
              <a:gd name="adj2" fmla="val 6402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r x 2 x 3,14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9877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  <p:bldP spid="78" grpId="0"/>
      <p:bldP spid="80" grpId="0"/>
      <p:bldP spid="81" grpId="0"/>
      <p:bldP spid="2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muare">
            <a:extLst>
              <a:ext uri="{FF2B5EF4-FFF2-40B4-BE49-F238E27FC236}">
                <a16:creationId xmlns="" xmlns:a16="http://schemas.microsoft.com/office/drawing/2014/main" id="{38D91841-FBB4-4241-BE2D-4FEF61467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0"/>
            <a:ext cx="9096375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WordArt 5">
            <a:extLst>
              <a:ext uri="{FF2B5EF4-FFF2-40B4-BE49-F238E27FC236}">
                <a16:creationId xmlns="" xmlns:a16="http://schemas.microsoft.com/office/drawing/2014/main" id="{32ADAC6B-EC26-4FDE-9FEC-3E7E48B74D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0" y="2442998"/>
            <a:ext cx="5257800" cy="1543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1950" b="1" kern="10" dirty="0" err="1" smtClean="0">
                <a:latin typeface="+mn-lt"/>
                <a:ea typeface="+mn-lt"/>
                <a:cs typeface="+mn-lt"/>
              </a:rPr>
              <a:t>THỰC</a:t>
            </a:r>
            <a:r>
              <a:rPr lang="en-US" sz="1950" b="1" kern="10" dirty="0" smtClean="0">
                <a:latin typeface="+mn-lt"/>
                <a:ea typeface="+mn-lt"/>
                <a:cs typeface="+mn-lt"/>
              </a:rPr>
              <a:t> </a:t>
            </a:r>
            <a:r>
              <a:rPr lang="en-US" sz="1950" b="1" kern="10" dirty="0" err="1" smtClean="0">
                <a:latin typeface="+mn-lt"/>
                <a:ea typeface="+mn-lt"/>
                <a:cs typeface="+mn-lt"/>
              </a:rPr>
              <a:t>HÀNH</a:t>
            </a:r>
            <a:endParaRPr lang="en-US" sz="1950" b="1" kern="10" dirty="0">
              <a:latin typeface="+mn-lt"/>
              <a:ea typeface="+mn-lt"/>
              <a:cs typeface="+mn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05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62000" y="75933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520212" y="809378"/>
            <a:ext cx="4101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 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0,6cm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847734" y="1632552"/>
            <a:ext cx="61666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1078769" y="2564010"/>
            <a:ext cx="685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0,6 x 3,14 = 1,884 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078769" y="4288819"/>
            <a:ext cx="64966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15494" y="134324"/>
            <a:ext cx="483576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20212" y="3508119"/>
            <a:ext cx="4101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d 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2,5dm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1219200" y="5105400"/>
            <a:ext cx="6445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2,5 x 3,14 = 7,85 (dm)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3" grpId="0" animBg="1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990600" y="457200"/>
            <a:ext cx="792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905000" y="2895600"/>
            <a:ext cx="60675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205946" y="533400"/>
            <a:ext cx="656705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270490" y="3725177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3,14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2,512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(m)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1828798" y="1447800"/>
            <a:ext cx="3830782" cy="1177926"/>
            <a:chOff x="576" y="1215"/>
            <a:chExt cx="1680" cy="742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= 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   m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248" y="1215"/>
              <a:ext cx="192" cy="742"/>
              <a:chOff x="2736" y="2112"/>
              <a:chExt cx="192" cy="742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736" y="2112"/>
                <a:ext cx="192" cy="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95000"/>
                  </a:lnSpc>
                </a:pP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  <a:p>
                <a:pPr>
                  <a:lnSpc>
                    <a:spcPct val="95000"/>
                  </a:lnSpc>
                </a:pP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736" y="24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1828798" y="3541930"/>
            <a:ext cx="951807" cy="1144701"/>
            <a:chOff x="2736" y="2112"/>
            <a:chExt cx="384" cy="800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2736" y="2112"/>
              <a:ext cx="384" cy="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  <a:p>
              <a:pPr>
                <a:lnSpc>
                  <a:spcPct val="95000"/>
                </a:lnSpc>
              </a:pP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2736" y="2472"/>
              <a:ext cx="19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40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22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62000" y="75933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520212" y="809378"/>
            <a:ext cx="4101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2,75cm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847734" y="1632552"/>
            <a:ext cx="61666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0" y="2564010"/>
            <a:ext cx="9143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2,75 x 2 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3,14 = 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17,27 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078769" y="4288819"/>
            <a:ext cx="64966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315494" y="134324"/>
            <a:ext cx="483576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20212" y="3508119"/>
            <a:ext cx="4101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6,5dm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0" y="51054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6,5 x 2 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3,14 = 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40,82 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(dm)</a:t>
            </a:r>
          </a:p>
        </p:txBody>
      </p:sp>
    </p:spTree>
    <p:extLst>
      <p:ext uri="{BB962C8B-B14F-4D97-AF65-F5344CB8AC3E}">
        <p14:creationId xmlns:p14="http://schemas.microsoft.com/office/powerpoint/2010/main" val="394750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3" grpId="0" animBg="1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990600" y="457200"/>
            <a:ext cx="792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905000" y="2895600"/>
            <a:ext cx="60675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205946" y="533400"/>
            <a:ext cx="656705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209798" y="365760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x 2 x 3,14 = 3,14 (m)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1828798" y="1447800"/>
            <a:ext cx="3830782" cy="1177926"/>
            <a:chOff x="576" y="1215"/>
            <a:chExt cx="1680" cy="742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r = 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   m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248" y="1215"/>
              <a:ext cx="192" cy="742"/>
              <a:chOff x="2736" y="2112"/>
              <a:chExt cx="192" cy="742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736" y="2112"/>
                <a:ext cx="192" cy="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95000"/>
                  </a:lnSpc>
                </a:pP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>
                  <a:lnSpc>
                    <a:spcPct val="95000"/>
                  </a:lnSpc>
                </a:pPr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736" y="24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1904997" y="3429004"/>
            <a:ext cx="875607" cy="1144589"/>
            <a:chOff x="2736" y="2112"/>
            <a:chExt cx="384" cy="721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2736" y="2112"/>
              <a:ext cx="384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  <a:p>
              <a:pPr>
                <a:lnSpc>
                  <a:spcPct val="95000"/>
                </a:lnSpc>
              </a:pPr>
              <a:r>
                <a:rPr lang="en-US" sz="36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2736" y="2472"/>
              <a:ext cx="19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240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0" y="2819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76200" y="450502"/>
            <a:ext cx="457200" cy="457200"/>
          </a:xfrm>
          <a:prstGeom prst="ellipse">
            <a:avLst/>
          </a:prstGeom>
          <a:solidFill>
            <a:srgbClr val="0000FF"/>
          </a:solidFill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367868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0,75 x 3,14 = 2,355 (m)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2667000" y="1973506"/>
            <a:ext cx="30618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0" y="450500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2,355m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09600" y="450504"/>
            <a:ext cx="838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0,75m.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 animBg="1"/>
      <p:bldP spid="27" grpId="0"/>
      <p:bldP spid="28" grpId="0"/>
      <p:bldP spid="30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muare">
            <a:extLst>
              <a:ext uri="{FF2B5EF4-FFF2-40B4-BE49-F238E27FC236}">
                <a16:creationId xmlns="" xmlns:a16="http://schemas.microsoft.com/office/drawing/2014/main" id="{C8D8AACC-3399-4BBB-8B4A-1E22B5B9C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0"/>
            <a:ext cx="9096375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WordArt 5">
            <a:extLst>
              <a:ext uri="{FF2B5EF4-FFF2-40B4-BE49-F238E27FC236}">
                <a16:creationId xmlns="" xmlns:a16="http://schemas.microsoft.com/office/drawing/2014/main" id="{74D13335-62A2-43C8-99D6-0AB83B68CB6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3600" y="2657475"/>
            <a:ext cx="5562600" cy="1543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1950" b="1" kern="10" dirty="0" err="1" smtClean="0">
                <a:ea typeface="+mn-lt"/>
                <a:cs typeface="+mn-lt"/>
              </a:rPr>
              <a:t>VẬN</a:t>
            </a:r>
            <a:r>
              <a:rPr lang="en-US" sz="1950" b="1" kern="10" dirty="0" smtClean="0">
                <a:ea typeface="+mn-lt"/>
                <a:cs typeface="+mn-lt"/>
              </a:rPr>
              <a:t> </a:t>
            </a:r>
            <a:r>
              <a:rPr lang="en-US" sz="1950" b="1" kern="10" dirty="0" err="1" smtClean="0">
                <a:ea typeface="+mn-lt"/>
                <a:cs typeface="+mn-lt"/>
              </a:rPr>
              <a:t>DỤNG</a:t>
            </a:r>
            <a:endParaRPr lang="en-US" sz="1950" b="1" kern="10" dirty="0">
              <a:ea typeface="+mn-lt"/>
              <a:cs typeface="+mn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05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242753" y="693075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718751" y="540675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413951" y="2431388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785551" y="2750476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099751" y="3817275"/>
            <a:ext cx="624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6357551" y="3802988"/>
            <a:ext cx="68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14" name="Oval 13"/>
          <p:cNvSpPr/>
          <p:nvPr/>
        </p:nvSpPr>
        <p:spPr>
          <a:xfrm>
            <a:off x="7957751" y="1059788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110151" y="1212188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EEECE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186351" y="11756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186351" y="11756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8186351" y="11756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186351" y="11756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186351" y="11756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957751" y="1283625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  <p:bldP spid="18" grpId="0"/>
      <p:bldP spid="14" grpId="0" animBg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muare">
            <a:extLst>
              <a:ext uri="{FF2B5EF4-FFF2-40B4-BE49-F238E27FC236}">
                <a16:creationId xmlns="" xmlns:a16="http://schemas.microsoft.com/office/drawing/2014/main" id="{7795990B-C990-42E6-B32D-8F5CD6CF1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WordArt 5">
            <a:extLst>
              <a:ext uri="{FF2B5EF4-FFF2-40B4-BE49-F238E27FC236}">
                <a16:creationId xmlns="" xmlns:a16="http://schemas.microsoft.com/office/drawing/2014/main" id="{9D3D3BDC-FC8D-4EC6-BDA2-84E5EEBB30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752600" y="2514600"/>
            <a:ext cx="5791200" cy="16351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2700" b="1" kern="10" dirty="0" err="1" smtClean="0">
                <a:ea typeface="+mn-lt"/>
                <a:cs typeface="+mn-lt"/>
              </a:rPr>
              <a:t>KHỞI</a:t>
            </a:r>
            <a:r>
              <a:rPr lang="en-US" sz="2700" b="1" kern="10" dirty="0" smtClean="0">
                <a:ea typeface="+mn-lt"/>
                <a:cs typeface="+mn-lt"/>
              </a:rPr>
              <a:t> </a:t>
            </a:r>
            <a:r>
              <a:rPr lang="en-US" sz="2700" b="1" kern="10" dirty="0" err="1" smtClean="0">
                <a:ea typeface="+mn-lt"/>
                <a:cs typeface="+mn-lt"/>
              </a:rPr>
              <a:t>ĐỘNG</a:t>
            </a:r>
            <a:endParaRPr lang="en-US" sz="2700" b="1" kern="10" dirty="0">
              <a:ea typeface="+mn-lt"/>
              <a:cs typeface="+mn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05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87148" y="7692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 dirty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 dirty="0">
              <a:ln w="2540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63146" y="6168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729946" y="2826677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902146" y="1135989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54546" y="1288389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EEECE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130746" y="12518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130746" y="12518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130746" y="12518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130746" y="12518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130746" y="12518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902146" y="1359826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358346" y="2507589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1044146" y="3891889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6606746" y="3879189"/>
            <a:ext cx="68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9788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3" grpId="0" animBg="1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133602" y="845475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609600" y="693075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676400" y="2902876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848600" y="1212188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01000" y="1364588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EEECE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077200" y="13280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77200" y="13280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077200" y="13280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077200" y="13280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077200" y="1328077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848600" y="1436025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6"/>
          <p:cNvSpPr>
            <a:spLocks noChangeArrowheads="1"/>
          </p:cNvSpPr>
          <p:nvPr/>
        </p:nvSpPr>
        <p:spPr bwMode="auto">
          <a:xfrm>
            <a:off x="304800" y="2583788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85800" y="3923638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……….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638800" y="3923639"/>
            <a:ext cx="144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</p:spTree>
    <p:extLst>
      <p:ext uri="{BB962C8B-B14F-4D97-AF65-F5344CB8AC3E}">
        <p14:creationId xmlns:p14="http://schemas.microsoft.com/office/powerpoint/2010/main" val="205906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0" grpId="0" animBg="1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 rot="21347931">
            <a:off x="2228338" y="845476"/>
            <a:ext cx="4429125" cy="1905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417"/>
                <a:gd name="adj2" fmla="val -2403"/>
              </a:avLst>
            </a:prstTxWarp>
          </a:bodyPr>
          <a:lstStyle/>
          <a:p>
            <a:pPr algn="ctr"/>
            <a:r>
              <a:rPr lang="vi-VN" sz="3600" kern="1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52069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Vượt qua thử thách</a:t>
            </a:r>
            <a:endParaRPr lang="en-US" sz="3600" kern="10">
              <a:ln w="254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252069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3"/>
          <p:cNvSpPr>
            <a:spLocks noChangeArrowheads="1" noChangeShapeType="1" noTextEdit="1"/>
          </p:cNvSpPr>
          <p:nvPr/>
        </p:nvSpPr>
        <p:spPr bwMode="auto">
          <a:xfrm>
            <a:off x="704336" y="693076"/>
            <a:ext cx="1676400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Trò chơi 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771136" y="2902877"/>
            <a:ext cx="708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943336" y="1212189"/>
            <a:ext cx="8382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95736" y="1364589"/>
            <a:ext cx="533400" cy="533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EEECE1">
                  <a:lumMod val="20000"/>
                  <a:lumOff val="80000"/>
                </a:srgbClr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8171936" y="13280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171936" y="13280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171936" y="13280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8171936" y="13280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171936" y="1328078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943336" y="1436026"/>
            <a:ext cx="1219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399536" y="2583789"/>
            <a:ext cx="1219200" cy="1219200"/>
          </a:xfrm>
          <a:prstGeom prst="ellipse">
            <a:avLst/>
          </a:prstGeom>
          <a:solidFill>
            <a:srgbClr val="FF0000"/>
          </a:solidFill>
          <a:ln w="508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2685536" y="3879190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 = … x 3,14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599936" y="3879190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71136" y="4481515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x 2 </a:t>
            </a: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3,14 </a:t>
            </a:r>
          </a:p>
        </p:txBody>
      </p:sp>
    </p:spTree>
    <p:extLst>
      <p:ext uri="{BB962C8B-B14F-4D97-AF65-F5344CB8AC3E}">
        <p14:creationId xmlns:p14="http://schemas.microsoft.com/office/powerpoint/2010/main" val="190811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23" grpId="0" animBg="1"/>
      <p:bldP spid="24" grpId="0"/>
      <p:bldP spid="25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1833563" y="590550"/>
            <a:ext cx="7239000" cy="14668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smtClean="0">
                <a:solidFill>
                  <a:prstClr val="white"/>
                </a:solidFill>
                <a:latin typeface="Arial" charset="0"/>
                <a:cs typeface="Arial" charset="0"/>
              </a:rPr>
              <a:t>Quy tắc tính chu vi hình tròn là:</a:t>
            </a:r>
            <a:endParaRPr lang="vi-VN" altLang="en-US" sz="3600" b="1" smtClean="0">
              <a:solidFill>
                <a:prstClr val="white"/>
              </a:solidFill>
              <a:cs typeface="Arial" charset="0"/>
            </a:endParaRP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257175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charset="0"/>
              </a:endParaRPr>
            </a:p>
          </p:txBody>
        </p:sp>
        <p:sp>
          <p:nvSpPr>
            <p:cNvPr id="14365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altLang="en-US" sz="2000" smtClean="0">
                <a:solidFill>
                  <a:prstClr val="black"/>
                </a:solidFill>
                <a:latin typeface=".VnTime" pitchFamily="34" charset="0"/>
                <a:cs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2514600" y="2428875"/>
            <a:ext cx="6200775" cy="1357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4000" b="1" smtClean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2100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51138"/>
            <a:ext cx="1600200" cy="673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7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2814638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1295400" y="289083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2514600" y="4376738"/>
            <a:ext cx="6200775" cy="1195387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762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endParaRPr lang="en-US" altLang="en-US" sz="28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  <a:endParaRPr lang="vi-VN" altLang="en-US" sz="2800" b="1" dirty="0" smtClean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3550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41325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7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4529138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1368425" y="4598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500063" y="785813"/>
            <a:ext cx="1295400" cy="13716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857250" y="1295400"/>
            <a:ext cx="533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Câu</a:t>
            </a:r>
            <a:r>
              <a:rPr lang="en-US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5</a:t>
            </a:r>
          </a:p>
        </p:txBody>
      </p:sp>
      <p:pic>
        <p:nvPicPr>
          <p:cNvPr id="14352" name="Picture 29" descr="Picture1"/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876800" y="5486400"/>
            <a:ext cx="1371600" cy="1371600"/>
            <a:chOff x="4320" y="2928"/>
            <a:chExt cx="1104" cy="1104"/>
          </a:xfrm>
        </p:grpSpPr>
        <p:sp>
          <p:nvSpPr>
            <p:cNvPr id="14362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 sz="6000" b="1" smtClean="0">
                <a:solidFill>
                  <a:srgbClr val="FF0066"/>
                </a:solidFill>
                <a:latin typeface=".VnHelvetInsH" pitchFamily="34" charset="0"/>
                <a:cs typeface="Arial" charset="0"/>
              </a:endParaRPr>
            </a:p>
          </p:txBody>
        </p:sp>
        <p:sp>
          <p:nvSpPr>
            <p:cNvPr id="1436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 kern="1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sp>
        <p:nvSpPr>
          <p:cNvPr id="6180" name="WordArt 36"/>
          <p:cNvSpPr>
            <a:spLocks noChangeArrowheads="1" noChangeShapeType="1" noTextEdit="1"/>
          </p:cNvSpPr>
          <p:nvPr/>
        </p:nvSpPr>
        <p:spPr bwMode="auto">
          <a:xfrm>
            <a:off x="5181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0</a:t>
            </a:r>
          </a:p>
        </p:txBody>
      </p:sp>
      <p:sp>
        <p:nvSpPr>
          <p:cNvPr id="6181" name="WordArt 37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6182" name="WordArt 38"/>
          <p:cNvSpPr>
            <a:spLocks noChangeArrowheads="1" noChangeShapeType="1" noTextEdit="1"/>
          </p:cNvSpPr>
          <p:nvPr/>
        </p:nvSpPr>
        <p:spPr bwMode="auto">
          <a:xfrm>
            <a:off x="5200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6183" name="WordArt 39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6184" name="WordArt 40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4</a:t>
            </a:r>
          </a:p>
        </p:txBody>
      </p:sp>
      <p:sp>
        <p:nvSpPr>
          <p:cNvPr id="6185" name="WordArt 41"/>
          <p:cNvSpPr>
            <a:spLocks noChangeArrowheads="1" noChangeShapeType="1" noTextEdit="1"/>
          </p:cNvSpPr>
          <p:nvPr/>
        </p:nvSpPr>
        <p:spPr bwMode="auto">
          <a:xfrm>
            <a:off x="5181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5</a:t>
            </a:r>
          </a:p>
        </p:txBody>
      </p:sp>
      <p:sp>
        <p:nvSpPr>
          <p:cNvPr id="34" name="Action Button: Return 33">
            <a:hlinkClick r:id="rId11" action="ppaction://hlinksldjump" highlightClick="1"/>
          </p:cNvPr>
          <p:cNvSpPr/>
          <p:nvPr/>
        </p:nvSpPr>
        <p:spPr>
          <a:xfrm>
            <a:off x="7786688" y="6143625"/>
            <a:ext cx="571500" cy="428625"/>
          </a:xfrm>
          <a:prstGeom prst="actionButtonRetur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2500313" y="2684463"/>
            <a:ext cx="6000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24927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ched_combo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44" grpId="0" animBg="1"/>
      <p:bldP spid="4" grpId="0" animBg="1"/>
      <p:bldP spid="8" grpId="0" animBg="1"/>
      <p:bldP spid="6171" grpId="0" animBg="1"/>
      <p:bldP spid="6171" grpId="1" animBg="1"/>
      <p:bldP spid="6172" grpId="0" animBg="1"/>
      <p:bldP spid="6180" grpId="0" animBg="1"/>
      <p:bldP spid="6180" grpId="1" animBg="1"/>
      <p:bldP spid="6181" grpId="0" animBg="1"/>
      <p:bldP spid="6181" grpId="1" animBg="1"/>
      <p:bldP spid="6182" grpId="0" animBg="1"/>
      <p:bldP spid="6182" grpId="1" animBg="1"/>
      <p:bldP spid="6183" grpId="0" animBg="1"/>
      <p:bldP spid="6183" grpId="1" animBg="1"/>
      <p:bldP spid="6184" grpId="0" animBg="1"/>
      <p:bldP spid="6184" grpId="1" animBg="1"/>
      <p:bldP spid="6185" grpId="0" animBg="1"/>
      <p:bldP spid="6185" grpId="1" animBg="1"/>
      <p:bldP spid="35" grpId="0" build="allAtOnce"/>
      <p:bldP spid="35" grpId="1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2057400" y="457200"/>
            <a:ext cx="7010400" cy="1042988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571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400" smtClean="0">
                <a:solidFill>
                  <a:prstClr val="white"/>
                </a:solidFill>
                <a:cs typeface="Arial" charset="0"/>
              </a:rPr>
              <a:t>Công thức tính chu vi hình tròn</a:t>
            </a:r>
            <a:r>
              <a:rPr lang="en-US" altLang="en-US" sz="3400" smtClean="0">
                <a:solidFill>
                  <a:prstClr val="white"/>
                </a:solidFill>
                <a:latin typeface="Arial" charset="0"/>
                <a:cs typeface="Arial" charset="0"/>
              </a:rPr>
              <a:t> là:</a:t>
            </a:r>
            <a:endParaRPr lang="vi-VN" altLang="en-US" sz="3400" smtClean="0">
              <a:solidFill>
                <a:prstClr val="white"/>
              </a:solidFill>
              <a:cs typeface="Arial" charset="0"/>
            </a:endParaRPr>
          </a:p>
        </p:txBody>
      </p:sp>
      <p:grpSp>
        <p:nvGrpSpPr>
          <p:cNvPr id="15363" name="Group 51"/>
          <p:cNvGrpSpPr>
            <a:grpSpLocks/>
          </p:cNvGrpSpPr>
          <p:nvPr/>
        </p:nvGrpSpPr>
        <p:grpSpPr bwMode="auto">
          <a:xfrm>
            <a:off x="257175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charset="0"/>
              </a:endParaRPr>
            </a:p>
          </p:txBody>
        </p:sp>
        <p:sp>
          <p:nvSpPr>
            <p:cNvPr id="1539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vi-VN" altLang="en-US" sz="2000" smtClean="0">
                <a:solidFill>
                  <a:prstClr val="black"/>
                </a:solidFill>
                <a:latin typeface=".VnTime" pitchFamily="34" charset="0"/>
                <a:cs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charset="0"/>
              </a:endParaRPr>
            </a:p>
          </p:txBody>
        </p:sp>
      </p:grp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0026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30400"/>
            <a:ext cx="1600200" cy="6731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19939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1447800" y="2070100"/>
            <a:ext cx="3841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A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08313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86063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290195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1368425" y="29718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B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449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227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386238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1295400" y="400843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685800" y="428625"/>
            <a:ext cx="1295400" cy="13716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72" name="WordArt 28"/>
          <p:cNvSpPr>
            <a:spLocks noChangeArrowheads="1" noChangeShapeType="1" noTextEdit="1"/>
          </p:cNvSpPr>
          <p:nvPr/>
        </p:nvSpPr>
        <p:spPr bwMode="auto">
          <a:xfrm>
            <a:off x="1066800" y="885825"/>
            <a:ext cx="533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Câu</a:t>
            </a:r>
            <a:r>
              <a:rPr lang="en-US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6</a:t>
            </a:r>
          </a:p>
        </p:txBody>
      </p:sp>
      <p:pic>
        <p:nvPicPr>
          <p:cNvPr id="15378" name="Picture 29" descr="Picture1"/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4876800" y="5486400"/>
            <a:ext cx="1371600" cy="1371600"/>
            <a:chOff x="4320" y="2928"/>
            <a:chExt cx="1104" cy="1104"/>
          </a:xfrm>
        </p:grpSpPr>
        <p:sp>
          <p:nvSpPr>
            <p:cNvPr id="1539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 sz="6000" b="1" smtClean="0">
                <a:solidFill>
                  <a:srgbClr val="FF0066"/>
                </a:solidFill>
                <a:latin typeface=".VnHelvetInsH" pitchFamily="34" charset="0"/>
                <a:cs typeface="Arial" charset="0"/>
              </a:endParaRPr>
            </a:p>
          </p:txBody>
        </p:sp>
        <p:sp>
          <p:nvSpPr>
            <p:cNvPr id="1539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 kern="1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sp>
        <p:nvSpPr>
          <p:cNvPr id="6180" name="WordArt 36"/>
          <p:cNvSpPr>
            <a:spLocks noChangeArrowheads="1" noChangeShapeType="1" noTextEdit="1"/>
          </p:cNvSpPr>
          <p:nvPr/>
        </p:nvSpPr>
        <p:spPr bwMode="auto">
          <a:xfrm>
            <a:off x="5181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0</a:t>
            </a:r>
          </a:p>
        </p:txBody>
      </p:sp>
      <p:sp>
        <p:nvSpPr>
          <p:cNvPr id="6181" name="WordArt 37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1</a:t>
            </a:r>
          </a:p>
        </p:txBody>
      </p:sp>
      <p:sp>
        <p:nvSpPr>
          <p:cNvPr id="6182" name="WordArt 38"/>
          <p:cNvSpPr>
            <a:spLocks noChangeArrowheads="1" noChangeShapeType="1" noTextEdit="1"/>
          </p:cNvSpPr>
          <p:nvPr/>
        </p:nvSpPr>
        <p:spPr bwMode="auto">
          <a:xfrm>
            <a:off x="5200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2</a:t>
            </a:r>
          </a:p>
        </p:txBody>
      </p:sp>
      <p:sp>
        <p:nvSpPr>
          <p:cNvPr id="6183" name="WordArt 39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6184" name="WordArt 40"/>
          <p:cNvSpPr>
            <a:spLocks noChangeArrowheads="1" noChangeShapeType="1" noTextEdit="1"/>
          </p:cNvSpPr>
          <p:nvPr/>
        </p:nvSpPr>
        <p:spPr bwMode="auto">
          <a:xfrm>
            <a:off x="5200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4</a:t>
            </a:r>
          </a:p>
        </p:txBody>
      </p:sp>
      <p:sp>
        <p:nvSpPr>
          <p:cNvPr id="6185" name="WordArt 41"/>
          <p:cNvSpPr>
            <a:spLocks noChangeArrowheads="1" noChangeShapeType="1" noTextEdit="1"/>
          </p:cNvSpPr>
          <p:nvPr/>
        </p:nvSpPr>
        <p:spPr bwMode="auto">
          <a:xfrm>
            <a:off x="5181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5</a:t>
            </a:r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2819400" y="1928813"/>
            <a:ext cx="5867400" cy="522287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C = d x 3,14</a:t>
            </a:r>
            <a:endParaRPr lang="en-US" sz="28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2743200" y="2825750"/>
            <a:ext cx="59436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 C = d x 2 x 3,14</a:t>
            </a:r>
            <a:endParaRPr lang="en-US" sz="28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2743200" y="3786188"/>
            <a:ext cx="58674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 C = r x 3,14</a:t>
            </a:r>
            <a:endParaRPr lang="en-US" sz="28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4" name="Action Button: Return 33">
            <a:hlinkClick r:id="rId11" action="ppaction://hlinksldjump" highlightClick="1"/>
          </p:cNvPr>
          <p:cNvSpPr/>
          <p:nvPr/>
        </p:nvSpPr>
        <p:spPr>
          <a:xfrm>
            <a:off x="7786688" y="6072188"/>
            <a:ext cx="428625" cy="428625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white"/>
              </a:solidFill>
            </a:endParaRPr>
          </a:p>
        </p:txBody>
      </p:sp>
      <p:pic>
        <p:nvPicPr>
          <p:cNvPr id="35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973638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4751388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6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143000" y="4857750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z="2000" smtClean="0">
              <a:solidFill>
                <a:prstClr val="black"/>
              </a:solidFill>
              <a:latin typeface=".VnTime" pitchFamily="34" charset="0"/>
              <a:cs typeface="Arial" charset="0"/>
            </a:endParaRPr>
          </a:p>
        </p:txBody>
      </p:sp>
      <p:sp>
        <p:nvSpPr>
          <p:cNvPr id="41" name="WordArt 226"/>
          <p:cNvSpPr>
            <a:spLocks noChangeArrowheads="1" noChangeShapeType="1" noTextEdit="1"/>
          </p:cNvSpPr>
          <p:nvPr/>
        </p:nvSpPr>
        <p:spPr bwMode="auto">
          <a:xfrm>
            <a:off x="1266825" y="4937125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2714625" y="4714875"/>
            <a:ext cx="5867400" cy="523875"/>
          </a:xfrm>
          <a:prstGeom prst="rect">
            <a:avLst/>
          </a:prstGeom>
          <a:solidFill>
            <a:srgbClr val="800080"/>
          </a:solidFill>
          <a:ln w="3175">
            <a:miter lim="800000"/>
            <a:headEnd/>
            <a:tailEnd/>
          </a:ln>
          <a:effectLst/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>
            <a:spAutoFit/>
            <a:flatTx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         C = r x 2 x 3,14</a:t>
            </a:r>
            <a:endParaRPr lang="en-US" sz="280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551989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4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3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" grpId="0" animBg="1"/>
      <p:bldP spid="8" grpId="0" animBg="1"/>
      <p:bldP spid="15" grpId="0" animBg="1"/>
      <p:bldP spid="6171" grpId="0" animBg="1"/>
      <p:bldP spid="6171" grpId="1" animBg="1"/>
      <p:bldP spid="6172" grpId="0" animBg="1"/>
      <p:bldP spid="6180" grpId="0" animBg="1"/>
      <p:bldP spid="6180" grpId="1" animBg="1"/>
      <p:bldP spid="6181" grpId="0" animBg="1"/>
      <p:bldP spid="6181" grpId="1" animBg="1"/>
      <p:bldP spid="6182" grpId="0" animBg="1"/>
      <p:bldP spid="6182" grpId="1" animBg="1"/>
      <p:bldP spid="6183" grpId="0" animBg="1"/>
      <p:bldP spid="6183" grpId="1" animBg="1"/>
      <p:bldP spid="6184" grpId="0" animBg="1"/>
      <p:bldP spid="6184" grpId="1" animBg="1"/>
      <p:bldP spid="6185" grpId="0" animBg="1"/>
      <p:bldP spid="6185" grpId="1" animBg="1"/>
      <p:bldP spid="11303" grpId="0" animBg="1"/>
      <p:bldP spid="11303" grpId="1" animBg="1"/>
      <p:bldP spid="11304" grpId="0" animBg="1"/>
      <p:bldP spid="11305" grpId="0" animBg="1"/>
      <p:bldP spid="16416" grpId="0" animBg="1"/>
      <p:bldP spid="41" grpId="0" animBg="1"/>
      <p:bldP spid="42" grpId="0" animBg="1"/>
      <p:bldP spid="4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Google Shape;445;p17">
            <a:extLst>
              <a:ext uri="{FF2B5EF4-FFF2-40B4-BE49-F238E27FC236}">
                <a16:creationId xmlns="" xmlns:a16="http://schemas.microsoft.com/office/drawing/2014/main" id="{A300BD19-B9B3-4CF4-A48E-B7C3B0073B5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2000250"/>
            <a:ext cx="9144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6" name="Google Shape;446;p17">
            <a:extLst>
              <a:ext uri="{FF2B5EF4-FFF2-40B4-BE49-F238E27FC236}">
                <a16:creationId xmlns="" xmlns:a16="http://schemas.microsoft.com/office/drawing/2014/main" id="{EBC85695-7C10-48A0-A240-856A0B311B86}"/>
              </a:ext>
            </a:extLst>
          </p:cNvPr>
          <p:cNvSpPr/>
          <p:nvPr/>
        </p:nvSpPr>
        <p:spPr>
          <a:xfrm>
            <a:off x="0" y="1263785"/>
            <a:ext cx="9144000" cy="106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defRPr/>
            </a:pPr>
            <a:r>
              <a:rPr lang="en-US" sz="6600" b="1" dirty="0" err="1">
                <a:sym typeface="Arial"/>
              </a:rPr>
              <a:t>HẸN</a:t>
            </a:r>
            <a:r>
              <a:rPr lang="en-US" sz="6600" b="1" dirty="0">
                <a:sym typeface="Arial"/>
              </a:rPr>
              <a:t> </a:t>
            </a:r>
            <a:r>
              <a:rPr lang="en-US" sz="6600" b="1" dirty="0" err="1">
                <a:sym typeface="Arial"/>
              </a:rPr>
              <a:t>GẶP</a:t>
            </a:r>
            <a:r>
              <a:rPr lang="en-US" sz="6600" b="1" dirty="0">
                <a:sym typeface="Arial"/>
              </a:rPr>
              <a:t> </a:t>
            </a:r>
            <a:r>
              <a:rPr lang="en-US" sz="6600" b="1" dirty="0" err="1">
                <a:sym typeface="Arial"/>
              </a:rPr>
              <a:t>LẠI</a:t>
            </a:r>
            <a:r>
              <a:rPr lang="en-US" sz="6600" b="1" dirty="0">
                <a:sym typeface="Arial"/>
              </a:rPr>
              <a:t> </a:t>
            </a:r>
            <a:r>
              <a:rPr lang="en-US" sz="6600" b="1" dirty="0" err="1" smtClean="0">
                <a:sym typeface="Arial"/>
              </a:rPr>
              <a:t>CÁC</a:t>
            </a:r>
            <a:r>
              <a:rPr lang="en-US" sz="6600" b="1" dirty="0" smtClean="0">
                <a:sym typeface="Arial"/>
              </a:rPr>
              <a:t> </a:t>
            </a:r>
            <a:r>
              <a:rPr lang="en-US" sz="6600" b="1" dirty="0" err="1" smtClean="0">
                <a:sym typeface="Arial"/>
              </a:rPr>
              <a:t>EM</a:t>
            </a:r>
            <a:r>
              <a:rPr lang="en-US" sz="6600" b="1" dirty="0" smtClean="0">
                <a:sym typeface="Arial"/>
              </a:rPr>
              <a:t>!</a:t>
            </a:r>
            <a:endParaRPr sz="66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1219200" y="762000"/>
            <a:ext cx="6972300" cy="1085851"/>
          </a:xfrm>
          <a:prstGeom prst="wedgeRoundRectCallout">
            <a:avLst>
              <a:gd name="adj1" fmla="val 2032"/>
              <a:gd name="adj2" fmla="val 12673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2438400" y="2533651"/>
            <a:ext cx="2286000" cy="2286000"/>
          </a:xfrm>
          <a:prstGeom prst="ellipse">
            <a:avLst/>
          </a:prstGeom>
          <a:solidFill>
            <a:srgbClr val="66FF3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endParaRPr lang="en-US">
              <a:solidFill>
                <a:srgbClr val="66FF33"/>
              </a:solidFill>
            </a:endParaRPr>
          </a:p>
        </p:txBody>
      </p:sp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6134100" y="2514601"/>
            <a:ext cx="1905000" cy="1276351"/>
          </a:xfrm>
          <a:prstGeom prst="wedgeEllipseCallout">
            <a:avLst>
              <a:gd name="adj1" fmla="val -122360"/>
              <a:gd name="adj2" fmla="val 252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2362200" y="2381251"/>
            <a:ext cx="2438400" cy="25146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304800" y="2838451"/>
            <a:ext cx="1905000" cy="1371600"/>
          </a:xfrm>
          <a:prstGeom prst="wedgeEllipseCallout">
            <a:avLst>
              <a:gd name="adj1" fmla="val 90417"/>
              <a:gd name="adj2" fmla="val -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3352800" y="2990851"/>
            <a:ext cx="457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60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4" grpId="0" animBg="1"/>
      <p:bldP spid="5137" grpId="0" animBg="1"/>
      <p:bldP spid="5140" grpId="0" animBg="1"/>
      <p:bldP spid="5138" grpId="0" animBg="1"/>
      <p:bldP spid="51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381000" y="533400"/>
            <a:ext cx="2286000" cy="228600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971800" y="6858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5718175" y="609600"/>
            <a:ext cx="2286000" cy="2286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V="1">
            <a:off x="1066800" y="1828800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6525" y="3048001"/>
            <a:ext cx="137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2819400" y="24384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981202" y="3048001"/>
            <a:ext cx="1617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700713" y="17526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flipV="1">
            <a:off x="6826250" y="171767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 flipV="1">
            <a:off x="7948613" y="1711325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 flipV="1">
            <a:off x="5691188" y="1711325"/>
            <a:ext cx="76200" cy="76200"/>
          </a:xfrm>
          <a:prstGeom prst="flowChartConnector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7239000" y="685800"/>
            <a:ext cx="685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334252" y="304801"/>
            <a:ext cx="16690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Đường kính</a:t>
            </a:r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 flipV="1">
            <a:off x="6975475" y="2840039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6872288" y="1752600"/>
            <a:ext cx="138112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5867400" y="2286000"/>
            <a:ext cx="1066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5089525" y="3087689"/>
            <a:ext cx="13805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6629400" y="1462088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5416550" y="1574800"/>
            <a:ext cx="3513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8035925" y="157956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858000" y="2868613"/>
            <a:ext cx="3385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609600" y="4688143"/>
            <a:ext cx="6629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gấp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anose="02020603050405020304" pitchFamily="18" charset="0"/>
              </a:rPr>
              <a:t>kính</a:t>
            </a:r>
            <a:endParaRPr lang="en-US" sz="2400" b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en-US" sz="2400" b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sz="2400" b="1" dirty="0" smtClean="0">
                <a:latin typeface="Times New Roman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anose="02020603050405020304" pitchFamily="18" charset="0"/>
              </a:rPr>
              <a:t>1/2 </a:t>
            </a:r>
            <a:r>
              <a:rPr lang="en-US" sz="2400" b="1" dirty="0" err="1" smtClean="0">
                <a:latin typeface="Times New Roman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anose="02020603050405020304" pitchFamily="18" charset="0"/>
              </a:rPr>
              <a:t>kính</a:t>
            </a:r>
            <a:endParaRPr lang="en-US" sz="2400" b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618653" y="3994063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6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9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2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2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6" dur="2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 tmFilter="0,0; .5, 1; 1, 1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6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89" grpId="0" animBg="1"/>
      <p:bldP spid="16390" grpId="0" animBg="1"/>
      <p:bldP spid="16391" grpId="0"/>
      <p:bldP spid="16392" grpId="0" animBg="1"/>
      <p:bldP spid="16393" grpId="0"/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/>
      <p:bldP spid="16400" grpId="0" animBg="1"/>
      <p:bldP spid="16401" grpId="0" animBg="1"/>
      <p:bldP spid="16402" grpId="0" animBg="1"/>
      <p:bldP spid="16403" grpId="0"/>
      <p:bldP spid="16404" grpId="0"/>
      <p:bldP spid="16405" grpId="0"/>
      <p:bldP spid="16406" grpId="0"/>
      <p:bldP spid="16407" grpId="0"/>
      <p:bldP spid="16408" grpId="0" build="allAtOnce"/>
      <p:bldP spid="164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muare">
            <a:extLst>
              <a:ext uri="{FF2B5EF4-FFF2-40B4-BE49-F238E27FC236}">
                <a16:creationId xmlns="" xmlns:a16="http://schemas.microsoft.com/office/drawing/2014/main" id="{67FD12E4-5CC7-42FB-8927-AA6A1CFC0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8" y="-344214"/>
            <a:ext cx="9096375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WordArt 5">
            <a:extLst>
              <a:ext uri="{FF2B5EF4-FFF2-40B4-BE49-F238E27FC236}">
                <a16:creationId xmlns="" xmlns:a16="http://schemas.microsoft.com/office/drawing/2014/main" id="{D553749F-36D9-4B87-A58D-77D73CA623C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47041" y="1981200"/>
            <a:ext cx="5562600" cy="197413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en-US" sz="1950" b="1" kern="10" dirty="0" err="1" smtClean="0">
                <a:latin typeface="+mn-lt"/>
                <a:ea typeface="+mn-lt"/>
                <a:cs typeface="+mn-lt"/>
              </a:rPr>
              <a:t>KHÁM</a:t>
            </a:r>
            <a:r>
              <a:rPr lang="en-US" sz="1950" b="1" kern="10" dirty="0" smtClean="0">
                <a:latin typeface="+mn-lt"/>
                <a:ea typeface="+mn-lt"/>
                <a:cs typeface="+mn-lt"/>
              </a:rPr>
              <a:t> </a:t>
            </a:r>
            <a:r>
              <a:rPr lang="en-US" sz="1950" b="1" kern="10" dirty="0" err="1" smtClean="0">
                <a:latin typeface="+mn-lt"/>
                <a:ea typeface="+mn-lt"/>
                <a:cs typeface="+mn-lt"/>
              </a:rPr>
              <a:t>PHÁ</a:t>
            </a:r>
            <a:endParaRPr lang="en-US" sz="1950" b="1" kern="10" dirty="0">
              <a:latin typeface="+mn-lt"/>
              <a:ea typeface="+mn-lt"/>
              <a:cs typeface="+mn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05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:\Users\Administrator\Desktop\ảnh đẹp\c5aacd56d62005c243f33a68f38a66ef.jpg">
            <a:extLst>
              <a:ext uri="{FF2B5EF4-FFF2-40B4-BE49-F238E27FC236}">
                <a16:creationId xmlns="" xmlns:a16="http://schemas.microsoft.com/office/drawing/2014/main" id="{497F39A4-B561-45B9-808B-A6EA62A9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1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49728" y="1459706"/>
            <a:ext cx="1844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TOÁN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2383036"/>
            <a:ext cx="8229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TIẾT 95. CHU VI HÌNH TRÒN</a:t>
            </a:r>
          </a:p>
        </p:txBody>
      </p:sp>
    </p:spTree>
    <p:extLst>
      <p:ext uri="{BB962C8B-B14F-4D97-AF65-F5344CB8AC3E}">
        <p14:creationId xmlns:p14="http://schemas.microsoft.com/office/powerpoint/2010/main" val="26873776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574925" y="996950"/>
            <a:ext cx="3571875" cy="500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  <a:endParaRPr lang="vi-VN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9" name="Picture 258" descr="thuo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2" y="3876675"/>
            <a:ext cx="8458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2" name="Oval 5"/>
          <p:cNvSpPr>
            <a:spLocks noChangeArrowheads="1"/>
          </p:cNvSpPr>
          <p:nvPr/>
        </p:nvSpPr>
        <p:spPr bwMode="auto">
          <a:xfrm>
            <a:off x="3584575" y="1727200"/>
            <a:ext cx="1604963" cy="1603375"/>
          </a:xfrm>
          <a:prstGeom prst="ellipse">
            <a:avLst/>
          </a:prstGeom>
          <a:ln w="762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" name="Oval 37"/>
          <p:cNvSpPr>
            <a:spLocks noChangeArrowheads="1"/>
          </p:cNvSpPr>
          <p:nvPr/>
        </p:nvSpPr>
        <p:spPr bwMode="auto">
          <a:xfrm>
            <a:off x="3584575" y="1727200"/>
            <a:ext cx="1604963" cy="1603375"/>
          </a:xfrm>
          <a:prstGeom prst="ellipse">
            <a:avLst/>
          </a:prstGeom>
          <a:solidFill>
            <a:srgbClr val="FF2F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Line 39"/>
          <p:cNvSpPr>
            <a:spLocks noChangeShapeType="1"/>
          </p:cNvSpPr>
          <p:nvPr/>
        </p:nvSpPr>
        <p:spPr bwMode="auto">
          <a:xfrm>
            <a:off x="4432300" y="3289300"/>
            <a:ext cx="0" cy="106363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 Box 40"/>
          <p:cNvSpPr txBox="1">
            <a:spLocks noChangeArrowheads="1"/>
          </p:cNvSpPr>
          <p:nvPr/>
        </p:nvSpPr>
        <p:spPr bwMode="auto">
          <a:xfrm>
            <a:off x="4248150" y="2924175"/>
            <a:ext cx="371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1F497D"/>
                </a:solidFill>
              </a:rPr>
              <a:t>A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521075" y="2446338"/>
            <a:ext cx="928688" cy="357187"/>
            <a:chOff x="7005654" y="3462341"/>
            <a:chExt cx="928687" cy="357187"/>
          </a:xfrm>
        </p:grpSpPr>
        <p:grpSp>
          <p:nvGrpSpPr>
            <p:cNvPr id="4111" name="Group 23"/>
            <p:cNvGrpSpPr>
              <a:grpSpLocks/>
            </p:cNvGrpSpPr>
            <p:nvPr/>
          </p:nvGrpSpPr>
          <p:grpSpPr bwMode="auto">
            <a:xfrm>
              <a:off x="7072330" y="3500438"/>
              <a:ext cx="844550" cy="71437"/>
              <a:chOff x="3597275" y="2552689"/>
              <a:chExt cx="844550" cy="71437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 rot="10800000" flipH="1" flipV="1">
                <a:off x="3597274" y="2584442"/>
                <a:ext cx="776287" cy="158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Oval 31"/>
              <p:cNvSpPr/>
              <p:nvPr/>
            </p:nvSpPr>
            <p:spPr>
              <a:xfrm>
                <a:off x="4370386" y="2552692"/>
                <a:ext cx="71437" cy="7143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vi-VN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7005654" y="3462341"/>
              <a:ext cx="928687" cy="3571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prstClr val="black"/>
                  </a:solidFill>
                </a:rPr>
                <a:t>2 cm</a:t>
              </a:r>
              <a:endParaRPr lang="vi-VN" sz="20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3571875" y="1727200"/>
            <a:ext cx="1617663" cy="1617663"/>
            <a:chOff x="2248" y="1248"/>
            <a:chExt cx="1044" cy="1045"/>
          </a:xfrm>
        </p:grpSpPr>
        <p:sp>
          <p:nvSpPr>
            <p:cNvPr id="4107" name="Oval 37"/>
            <p:cNvSpPr>
              <a:spLocks noChangeArrowheads="1"/>
            </p:cNvSpPr>
            <p:nvPr/>
          </p:nvSpPr>
          <p:spPr bwMode="auto">
            <a:xfrm>
              <a:off x="2256" y="1248"/>
              <a:ext cx="1036" cy="1036"/>
            </a:xfrm>
            <a:prstGeom prst="ellipse">
              <a:avLst/>
            </a:prstGeom>
            <a:solidFill>
              <a:srgbClr val="F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108" name="Oval 38"/>
            <p:cNvSpPr>
              <a:spLocks noChangeArrowheads="1"/>
            </p:cNvSpPr>
            <p:nvPr/>
          </p:nvSpPr>
          <p:spPr bwMode="auto">
            <a:xfrm>
              <a:off x="2248" y="1248"/>
              <a:ext cx="1036" cy="103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" name="Line 39"/>
            <p:cNvSpPr>
              <a:spLocks noChangeShapeType="1"/>
            </p:cNvSpPr>
            <p:nvPr/>
          </p:nvSpPr>
          <p:spPr bwMode="auto">
            <a:xfrm>
              <a:off x="2776" y="2224"/>
              <a:ext cx="0" cy="6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10" name="Text Box 40"/>
            <p:cNvSpPr txBox="1">
              <a:spLocks noChangeArrowheads="1"/>
            </p:cNvSpPr>
            <p:nvPr/>
          </p:nvSpPr>
          <p:spPr bwMode="auto">
            <a:xfrm>
              <a:off x="2656" y="1952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1F497D"/>
                  </a:solidFill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96818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-0.38055 0.0777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112" grpId="0" animBg="1"/>
      <p:bldP spid="4112" grpId="1" animBg="1"/>
      <p:bldP spid="3" grpId="0" animBg="1"/>
      <p:bldP spid="3" grpId="1" animBg="1"/>
      <p:bldP spid="5" grpId="0" animBg="1"/>
      <p:bldP spid="5" grpId="1" animBg="1"/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thuo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63938"/>
            <a:ext cx="8458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3" name="Group 20"/>
          <p:cNvGrpSpPr>
            <a:grpSpLocks/>
          </p:cNvGrpSpPr>
          <p:nvPr/>
        </p:nvGrpSpPr>
        <p:grpSpPr bwMode="auto">
          <a:xfrm>
            <a:off x="25400" y="1928813"/>
            <a:ext cx="1617663" cy="1617662"/>
            <a:chOff x="192" y="960"/>
            <a:chExt cx="1044" cy="1045"/>
          </a:xfrm>
        </p:grpSpPr>
        <p:sp>
          <p:nvSpPr>
            <p:cNvPr id="5149" name="Oval 6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50" name="Oval 7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51" name="Line 8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52" name="Text Box 9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5207000" y="1928813"/>
            <a:ext cx="1617663" cy="1617662"/>
            <a:chOff x="192" y="960"/>
            <a:chExt cx="1044" cy="1045"/>
          </a:xfrm>
        </p:grpSpPr>
        <p:sp>
          <p:nvSpPr>
            <p:cNvPr id="5145" name="Oval 32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46" name="Oval 33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47" name="Line 34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48" name="Text Box 35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25400" y="1928813"/>
            <a:ext cx="1617663" cy="1617662"/>
            <a:chOff x="2248" y="1248"/>
            <a:chExt cx="1044" cy="1045"/>
          </a:xfrm>
        </p:grpSpPr>
        <p:sp>
          <p:nvSpPr>
            <p:cNvPr id="5141" name="Oval 37"/>
            <p:cNvSpPr>
              <a:spLocks noChangeArrowheads="1"/>
            </p:cNvSpPr>
            <p:nvPr/>
          </p:nvSpPr>
          <p:spPr bwMode="auto">
            <a:xfrm>
              <a:off x="2256" y="1248"/>
              <a:ext cx="1036" cy="1036"/>
            </a:xfrm>
            <a:prstGeom prst="ellipse">
              <a:avLst/>
            </a:prstGeom>
            <a:solidFill>
              <a:srgbClr val="F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42" name="Oval 38"/>
            <p:cNvSpPr>
              <a:spLocks noChangeArrowheads="1"/>
            </p:cNvSpPr>
            <p:nvPr/>
          </p:nvSpPr>
          <p:spPr bwMode="auto">
            <a:xfrm>
              <a:off x="2248" y="1248"/>
              <a:ext cx="1036" cy="103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43" name="Line 39"/>
            <p:cNvSpPr>
              <a:spLocks noChangeShapeType="1"/>
            </p:cNvSpPr>
            <p:nvPr/>
          </p:nvSpPr>
          <p:spPr bwMode="auto">
            <a:xfrm>
              <a:off x="2776" y="2224"/>
              <a:ext cx="0" cy="6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144" name="Text Box 40"/>
            <p:cNvSpPr txBox="1">
              <a:spLocks noChangeArrowheads="1"/>
            </p:cNvSpPr>
            <p:nvPr/>
          </p:nvSpPr>
          <p:spPr bwMode="auto">
            <a:xfrm>
              <a:off x="2656" y="1952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1F497D"/>
                  </a:solidFill>
                </a:rPr>
                <a:t>A</a:t>
              </a:r>
            </a:p>
          </p:txBody>
        </p:sp>
      </p:grp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6032500" y="3579813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838200" y="3579813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838200" y="5180013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2314575" y="4799013"/>
            <a:ext cx="297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0" y="518160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* Hình tròn có bán kính 2cm có chu vi  </a:t>
            </a: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0" y="5786438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          Hình tròn có đường kính 4cm… </a:t>
            </a: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671513" y="5783263"/>
            <a:ext cx="7916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12,5cm</a:t>
            </a:r>
            <a:endParaRPr lang="en-US" alt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12,6cm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58738" y="5181600"/>
            <a:ext cx="9442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12,5cm </a:t>
            </a:r>
            <a:r>
              <a:rPr lang="en-US" alt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12,6cm.</a:t>
            </a:r>
          </a:p>
        </p:txBody>
      </p:sp>
      <p:sp>
        <p:nvSpPr>
          <p:cNvPr id="46" name="Text Box 29"/>
          <p:cNvSpPr txBox="1">
            <a:spLocks noChangeArrowheads="1"/>
          </p:cNvSpPr>
          <p:nvPr/>
        </p:nvSpPr>
        <p:spPr bwMode="auto">
          <a:xfrm>
            <a:off x="5334000" y="5181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1F497D"/>
                </a:solidFill>
              </a:rPr>
              <a:t>…</a:t>
            </a: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-71438" y="5773738"/>
            <a:ext cx="1046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Hoặc :</a:t>
            </a:r>
            <a:endParaRPr lang="vi-VN" altLang="en-US" sz="24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994025" y="570571"/>
            <a:ext cx="3571875" cy="50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  <a:endParaRPr lang="vi-VN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77800" y="1735138"/>
            <a:ext cx="1428750" cy="1357312"/>
            <a:chOff x="178563" y="1734941"/>
            <a:chExt cx="1428760" cy="1357322"/>
          </a:xfrm>
        </p:grpSpPr>
        <p:sp>
          <p:nvSpPr>
            <p:cNvPr id="36" name="Arc 35"/>
            <p:cNvSpPr/>
            <p:nvPr/>
          </p:nvSpPr>
          <p:spPr>
            <a:xfrm rot="18880095">
              <a:off x="214282" y="1699222"/>
              <a:ext cx="1357322" cy="1428760"/>
            </a:xfrm>
            <a:prstGeom prst="arc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vi-VN">
                <a:solidFill>
                  <a:prstClr val="black"/>
                </a:solidFill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16200000" flipH="1">
              <a:off x="1358084" y="1928617"/>
              <a:ext cx="71438" cy="7143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7449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0139 L 0.56718 0.00209 " pathEditMode="fixed" rAng="0" ptsTypes="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16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41" grpId="0"/>
      <p:bldP spid="42" grpId="0"/>
      <p:bldP spid="43" grpId="0"/>
      <p:bldP spid="44" grpId="0"/>
      <p:bldP spid="46" grpId="0"/>
      <p:bldP spid="46" grpId="1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thuoc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921000"/>
            <a:ext cx="8458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7" name="Group 20"/>
          <p:cNvGrpSpPr>
            <a:grpSpLocks/>
          </p:cNvGrpSpPr>
          <p:nvPr/>
        </p:nvGrpSpPr>
        <p:grpSpPr bwMode="auto">
          <a:xfrm>
            <a:off x="25400" y="1285875"/>
            <a:ext cx="1617663" cy="1617663"/>
            <a:chOff x="192" y="960"/>
            <a:chExt cx="1044" cy="1045"/>
          </a:xfrm>
        </p:grpSpPr>
        <p:sp>
          <p:nvSpPr>
            <p:cNvPr id="6161" name="Oval 6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162" name="Oval 7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163" name="Line 8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64" name="Text Box 9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6148" name="Group 31"/>
          <p:cNvGrpSpPr>
            <a:grpSpLocks/>
          </p:cNvGrpSpPr>
          <p:nvPr/>
        </p:nvGrpSpPr>
        <p:grpSpPr bwMode="auto">
          <a:xfrm>
            <a:off x="5207000" y="1285875"/>
            <a:ext cx="1617663" cy="1617663"/>
            <a:chOff x="192" y="960"/>
            <a:chExt cx="1044" cy="1045"/>
          </a:xfrm>
        </p:grpSpPr>
        <p:sp>
          <p:nvSpPr>
            <p:cNvPr id="6157" name="Oval 32"/>
            <p:cNvSpPr>
              <a:spLocks noChangeArrowheads="1"/>
            </p:cNvSpPr>
            <p:nvPr/>
          </p:nvSpPr>
          <p:spPr bwMode="auto">
            <a:xfrm>
              <a:off x="200" y="960"/>
              <a:ext cx="1036" cy="1036"/>
            </a:xfrm>
            <a:prstGeom prst="ellipse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158" name="Oval 33"/>
            <p:cNvSpPr>
              <a:spLocks noChangeArrowheads="1"/>
            </p:cNvSpPr>
            <p:nvPr/>
          </p:nvSpPr>
          <p:spPr bwMode="auto">
            <a:xfrm>
              <a:off x="192" y="960"/>
              <a:ext cx="1036" cy="1036"/>
            </a:xfrm>
            <a:prstGeom prst="ellips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159" name="Line 34"/>
            <p:cNvSpPr>
              <a:spLocks noChangeShapeType="1"/>
            </p:cNvSpPr>
            <p:nvPr/>
          </p:nvSpPr>
          <p:spPr bwMode="auto">
            <a:xfrm>
              <a:off x="720" y="1936"/>
              <a:ext cx="0" cy="69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60" name="Text Box 35"/>
            <p:cNvSpPr txBox="1">
              <a:spLocks noChangeArrowheads="1"/>
            </p:cNvSpPr>
            <p:nvPr/>
          </p:nvSpPr>
          <p:spPr bwMode="auto">
            <a:xfrm>
              <a:off x="600" y="1680"/>
              <a:ext cx="240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6149" name="Line 42"/>
          <p:cNvSpPr>
            <a:spLocks noChangeShapeType="1"/>
          </p:cNvSpPr>
          <p:nvPr/>
        </p:nvSpPr>
        <p:spPr bwMode="auto">
          <a:xfrm>
            <a:off x="6032500" y="2936875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150" name="Line 43"/>
          <p:cNvSpPr>
            <a:spLocks noChangeShapeType="1"/>
          </p:cNvSpPr>
          <p:nvPr/>
        </p:nvSpPr>
        <p:spPr bwMode="auto">
          <a:xfrm>
            <a:off x="838200" y="2936875"/>
            <a:ext cx="0" cy="1676400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151" name="Line 44"/>
          <p:cNvSpPr>
            <a:spLocks noChangeShapeType="1"/>
          </p:cNvSpPr>
          <p:nvPr/>
        </p:nvSpPr>
        <p:spPr bwMode="auto">
          <a:xfrm>
            <a:off x="838200" y="4537075"/>
            <a:ext cx="5181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lg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152" name="Text Box 45"/>
          <p:cNvSpPr txBox="1">
            <a:spLocks noChangeArrowheads="1"/>
          </p:cNvSpPr>
          <p:nvPr/>
        </p:nvSpPr>
        <p:spPr bwMode="auto">
          <a:xfrm>
            <a:off x="2314575" y="415607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altLang="en-US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00063" y="4714875"/>
            <a:ext cx="8358187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en-US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4cm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3,14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  <a:endParaRPr lang="vi-VN" sz="2400" b="1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42875" y="5500688"/>
            <a:ext cx="8358188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x 3,14 = 12,56 (cm)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93218" y="267192"/>
            <a:ext cx="3571875" cy="500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 VI HÌNH TRÒN</a:t>
            </a:r>
            <a:endParaRPr lang="vi-VN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600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837</Words>
  <Application>Microsoft Office PowerPoint</Application>
  <PresentationFormat>On-screen Show (4:3)</PresentationFormat>
  <Paragraphs>199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Chủ đề của Office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69</cp:revision>
  <dcterms:created xsi:type="dcterms:W3CDTF">2018-01-11T09:44:45Z</dcterms:created>
  <dcterms:modified xsi:type="dcterms:W3CDTF">2023-01-27T03:01:29Z</dcterms:modified>
</cp:coreProperties>
</file>