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0"/>
  </p:notesMasterIdLst>
  <p:sldIdLst>
    <p:sldId id="291" r:id="rId2"/>
    <p:sldId id="292" r:id="rId3"/>
    <p:sldId id="293" r:id="rId4"/>
    <p:sldId id="294" r:id="rId5"/>
    <p:sldId id="324" r:id="rId6"/>
    <p:sldId id="280" r:id="rId7"/>
    <p:sldId id="295" r:id="rId8"/>
    <p:sldId id="299" r:id="rId9"/>
    <p:sldId id="296" r:id="rId10"/>
    <p:sldId id="297" r:id="rId11"/>
    <p:sldId id="300" r:id="rId12"/>
    <p:sldId id="305" r:id="rId13"/>
    <p:sldId id="306" r:id="rId14"/>
    <p:sldId id="319" r:id="rId15"/>
    <p:sldId id="318" r:id="rId16"/>
    <p:sldId id="307" r:id="rId17"/>
    <p:sldId id="320" r:id="rId18"/>
    <p:sldId id="310" r:id="rId19"/>
    <p:sldId id="321" r:id="rId20"/>
    <p:sldId id="308" r:id="rId21"/>
    <p:sldId id="312" r:id="rId22"/>
    <p:sldId id="323" r:id="rId23"/>
    <p:sldId id="313" r:id="rId24"/>
    <p:sldId id="322" r:id="rId25"/>
    <p:sldId id="316" r:id="rId26"/>
    <p:sldId id="262" r:id="rId27"/>
    <p:sldId id="315" r:id="rId28"/>
    <p:sldId id="317" r:id="rId29"/>
  </p:sldIdLst>
  <p:sldSz cx="118872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7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FF0000"/>
    <a:srgbClr val="F72B09"/>
    <a:srgbClr val="E94B2B"/>
    <a:srgbClr val="B511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219" autoAdjust="0"/>
    <p:restoredTop sz="94660"/>
  </p:normalViewPr>
  <p:slideViewPr>
    <p:cSldViewPr>
      <p:cViewPr>
        <p:scale>
          <a:sx n="60" d="100"/>
          <a:sy n="60" d="100"/>
        </p:scale>
        <p:origin x="30" y="-222"/>
      </p:cViewPr>
      <p:guideLst>
        <p:guide orient="horz" pos="2160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B1AE89D7-783D-4A14-8476-ACF52920455F}" type="datetimeFigureOut">
              <a:rPr lang="en-US"/>
              <a:pPr>
                <a:defRPr/>
              </a:pPr>
              <a:t>9/11/2022</a:t>
            </a:fld>
            <a:endParaRPr lang="en-US"/>
          </a:p>
        </p:txBody>
      </p:sp>
      <p:sp>
        <p:nvSpPr>
          <p:cNvPr id="4" name="Nơi giữ chỗ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ơi giữ chỗ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noProof="0" smtClean="0"/>
              <a:t>Bấm &amp; sửa kiểu tiêu đề</a:t>
            </a:r>
          </a:p>
          <a:p>
            <a:pPr lvl="1"/>
            <a:r>
              <a:rPr lang="vi-VN" noProof="0" smtClean="0"/>
              <a:t>Mức hai</a:t>
            </a:r>
          </a:p>
          <a:p>
            <a:pPr lvl="2"/>
            <a:r>
              <a:rPr lang="vi-VN" noProof="0" smtClean="0"/>
              <a:t>Mức ba</a:t>
            </a:r>
          </a:p>
          <a:p>
            <a:pPr lvl="3"/>
            <a:r>
              <a:rPr lang="vi-VN" noProof="0" smtClean="0"/>
              <a:t>Mức bốn</a:t>
            </a:r>
          </a:p>
          <a:p>
            <a:pPr lvl="4"/>
            <a:r>
              <a:rPr lang="vi-VN" noProof="0" smtClean="0"/>
              <a:t>Mức năm</a:t>
            </a:r>
            <a:endParaRPr lang="en-US" noProof="0" smtClean="0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DFF0FF8-EC76-4B94-967B-69DE88A917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29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ơi giữ chỗ cho Hình ảnh của Bản chiế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7200" y="685800"/>
            <a:ext cx="59436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ơi giữ chỗ cho Ghi ch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smtClean="0">
              <a:latin typeface="Calibri" panose="020F0502020204030204" pitchFamily="34" charset="0"/>
            </a:endParaRPr>
          </a:p>
        </p:txBody>
      </p:sp>
      <p:sp>
        <p:nvSpPr>
          <p:cNvPr id="20484" name="Nơi giữ chỗ cho Số hiệu Bản chiế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EF4161-93AB-44AC-A7B3-958234AA14A7}" type="slidenum">
              <a:rPr lang="en-US"/>
              <a:pPr eaLnBrk="1" hangingPunct="1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62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371475" y="2803525"/>
            <a:ext cx="2064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891540" y="1997076"/>
            <a:ext cx="1010412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83080" y="3886200"/>
            <a:ext cx="832104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0B1576-9564-4C7D-B02F-C81E507117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27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DED2FD-B05C-40D3-9A41-64A860D8D0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9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618220" y="292100"/>
            <a:ext cx="2674620" cy="5727700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594360" y="292100"/>
            <a:ext cx="7825740" cy="5727700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8C01AF-69EE-46DE-B80D-2D81F11D79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84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11887200" cy="6858000"/>
          </a:xfrm>
          <a:prstGeom prst="rect">
            <a:avLst/>
          </a:prstGeom>
          <a:solidFill>
            <a:srgbClr val="E6E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3" name="图片 1">
            <a:extLst>
              <a:ext uri="{FF2B5EF4-FFF2-40B4-BE49-F238E27FC236}"/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107315" y="100014"/>
            <a:ext cx="11672570" cy="665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" t="7272" r="468"/>
          <a:stretch>
            <a:fillRect/>
          </a:stretch>
        </p:blipFill>
        <p:spPr bwMode="auto">
          <a:xfrm>
            <a:off x="107315" y="100013"/>
            <a:ext cx="1167257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3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8DA841-F36A-45B9-ACF9-94518F7646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4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200463-0795-4CC1-BA88-D33D1E5805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6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594360" y="1905000"/>
            <a:ext cx="525018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42660" y="1905000"/>
            <a:ext cx="525018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A319B0-7A6F-4165-A344-38C6D89297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9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594360" y="274638"/>
            <a:ext cx="1069848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A729E7-F542-49AC-8FFD-2FD14BEDA5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6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1FAB6F-901F-4526-BC9C-D3058DF6D6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06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728F9A-0ACD-49D5-95AE-21DD9558D5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16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F9AD01-519B-4EA0-BF0A-5D193AB13E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22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20493C-0C86-44AF-B4DD-4FC64A30B4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9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4360" y="292100"/>
            <a:ext cx="1069848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" y="1905000"/>
            <a:ext cx="1069848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4360" y="6245225"/>
            <a:ext cx="277368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1460" y="6245225"/>
            <a:ext cx="376428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19160" y="6245225"/>
            <a:ext cx="277368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F6C30431-76A3-4843-B4B5-AB6D468BC28E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11887200" cy="203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505200"/>
            <a:ext cx="3144679" cy="29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2000" y="3200400"/>
            <a:ext cx="8381999" cy="1855358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Lịch</a:t>
            </a:r>
            <a:r>
              <a:rPr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sử</a:t>
            </a:r>
            <a:endParaRPr lang="en-US" altLang="zh-CN" sz="4800" b="1" dirty="0" smtClean="0">
              <a:solidFill>
                <a:srgbClr val="FF0000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vi-VN" altLang="zh-CN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Tiết</a:t>
            </a:r>
            <a:r>
              <a:rPr lang="vi-VN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vi-VN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2: Nguyễn Trường Tộ mong muốn canh tân đất </a:t>
            </a:r>
            <a:r>
              <a:rPr lang="vi-VN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nước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5029201" y="5257800"/>
            <a:ext cx="3048000" cy="84486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n-US" altLang="zh-CN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</a:t>
            </a:r>
            <a:r>
              <a:rPr lang="vi-VN" altLang="zh-CN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rang 6-7 SGK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0782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1887200" cy="6858000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685800" y="1798260"/>
            <a:ext cx="1051559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Mở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rộng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quan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hệ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ngoại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giao</a:t>
            </a: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?</a:t>
            </a:r>
            <a:endParaRPr lang="en-US" sz="40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Thuê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chuyên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gia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ngoài</a:t>
            </a: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?</a:t>
            </a:r>
            <a:endParaRPr lang="en-US" sz="40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Xây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dựng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Arial" panose="020B0604020202020204" pitchFamily="34" charset="0"/>
              </a:rPr>
              <a:t>quân</a:t>
            </a:r>
            <a:r>
              <a:rPr 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đội</a:t>
            </a:r>
            <a:r>
              <a:rPr lang="en-US" sz="40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Mở</a:t>
            </a:r>
            <a:r>
              <a:rPr lang="en-US" sz="40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trường</a:t>
            </a: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?</a:t>
            </a:r>
            <a:endParaRPr lang="en-US" sz="4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" name="Hình chữ nhật 2"/>
          <p:cNvSpPr/>
          <p:nvPr/>
        </p:nvSpPr>
        <p:spPr>
          <a:xfrm>
            <a:off x="838201" y="228600"/>
            <a:ext cx="10287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đề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nghị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canh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tân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đất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Trường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Tộ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là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4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gì?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3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990600" y="457200"/>
            <a:ext cx="95250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3600" b="1" dirty="0"/>
              <a:t>	</a:t>
            </a:r>
            <a:r>
              <a:rPr lang="en-US" sz="3600" b="1" dirty="0" err="1">
                <a:solidFill>
                  <a:srgbClr val="FF0000"/>
                </a:solidFill>
              </a:rPr>
              <a:t>Những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đề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nghị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canh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tân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đất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nước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của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Nguyễn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Trường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tộ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là</a:t>
            </a:r>
            <a:r>
              <a:rPr lang="en-US" sz="3600" b="1" dirty="0">
                <a:solidFill>
                  <a:srgbClr val="FF0000"/>
                </a:solidFill>
              </a:rPr>
              <a:t> :</a:t>
            </a:r>
          </a:p>
          <a:p>
            <a:pPr algn="just" eaLnBrk="1" hangingPunct="1"/>
            <a:r>
              <a:rPr lang="en-US" sz="3600" b="1" dirty="0" smtClean="0"/>
              <a:t>-</a:t>
            </a:r>
            <a:r>
              <a:rPr lang="en-US" sz="3600" b="1" dirty="0" err="1" smtClean="0">
                <a:solidFill>
                  <a:srgbClr val="000000"/>
                </a:solidFill>
              </a:rPr>
              <a:t>Mở</a:t>
            </a:r>
            <a:r>
              <a:rPr lang="en-US" sz="3600" b="1" dirty="0" smtClean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rộng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quan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hệ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ngoại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giao</a:t>
            </a:r>
            <a:r>
              <a:rPr lang="en-US" sz="3600" b="1" dirty="0">
                <a:solidFill>
                  <a:srgbClr val="000000"/>
                </a:solidFill>
              </a:rPr>
              <a:t> , </a:t>
            </a:r>
            <a:r>
              <a:rPr lang="en-US" sz="3600" b="1" dirty="0" err="1">
                <a:solidFill>
                  <a:srgbClr val="000000"/>
                </a:solidFill>
              </a:rPr>
              <a:t>buôn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bán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với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nhiều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nước</a:t>
            </a:r>
            <a:r>
              <a:rPr lang="en-US" sz="3600" b="1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sz="3600" b="1" dirty="0" smtClean="0">
                <a:solidFill>
                  <a:srgbClr val="000000"/>
                </a:solidFill>
              </a:rPr>
              <a:t>- </a:t>
            </a:r>
            <a:r>
              <a:rPr lang="en-US" sz="3600" b="1" dirty="0" err="1" smtClean="0">
                <a:solidFill>
                  <a:srgbClr val="000000"/>
                </a:solidFill>
              </a:rPr>
              <a:t>Thuê</a:t>
            </a:r>
            <a:r>
              <a:rPr lang="en-US" sz="3600" b="1" dirty="0" smtClean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chuyên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gia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nước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ngoài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giúp</a:t>
            </a:r>
            <a:r>
              <a:rPr lang="en-US" sz="3600" b="1" dirty="0">
                <a:solidFill>
                  <a:srgbClr val="000000"/>
                </a:solidFill>
              </a:rPr>
              <a:t> ta </a:t>
            </a:r>
            <a:r>
              <a:rPr lang="en-US" sz="3600" b="1" dirty="0" err="1">
                <a:solidFill>
                  <a:srgbClr val="000000"/>
                </a:solidFill>
              </a:rPr>
              <a:t>phát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triển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kinh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tế</a:t>
            </a:r>
            <a:r>
              <a:rPr lang="en-US" sz="3600" b="1" dirty="0">
                <a:solidFill>
                  <a:srgbClr val="000000"/>
                </a:solidFill>
              </a:rPr>
              <a:t>.</a:t>
            </a:r>
          </a:p>
          <a:p>
            <a:pPr algn="just" eaLnBrk="1" hangingPunct="1"/>
            <a:r>
              <a:rPr lang="en-US" sz="3600" b="1" dirty="0" smtClean="0">
                <a:solidFill>
                  <a:srgbClr val="000000"/>
                </a:solidFill>
              </a:rPr>
              <a:t>- </a:t>
            </a:r>
            <a:r>
              <a:rPr lang="en-US" sz="3600" b="1" dirty="0" err="1" smtClean="0">
                <a:solidFill>
                  <a:srgbClr val="000000"/>
                </a:solidFill>
              </a:rPr>
              <a:t>Xây</a:t>
            </a:r>
            <a:r>
              <a:rPr lang="en-US" sz="3600" b="1" dirty="0" smtClean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dựng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quân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đội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hùng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mạnh.Mở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trường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dạy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cách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sử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dụng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máy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móc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đóng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tàu</a:t>
            </a:r>
            <a:r>
              <a:rPr lang="en-US" sz="3600" b="1" dirty="0">
                <a:solidFill>
                  <a:srgbClr val="000000"/>
                </a:solidFill>
              </a:rPr>
              <a:t> ,</a:t>
            </a:r>
            <a:r>
              <a:rPr lang="en-US" sz="3600" b="1" dirty="0" err="1">
                <a:solidFill>
                  <a:srgbClr val="000000"/>
                </a:solidFill>
              </a:rPr>
              <a:t>đúc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súng</a:t>
            </a:r>
            <a:r>
              <a:rPr lang="en-US" sz="3600" b="1" dirty="0">
                <a:solidFill>
                  <a:srgbClr val="00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3401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38200" y="1219200"/>
            <a:ext cx="9982200" cy="2438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eaLnBrk="1" hangingPunct="1">
              <a:buClr>
                <a:schemeClr val="tx1"/>
              </a:buClr>
              <a:buFontTx/>
              <a:buNone/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nghị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b="1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066800" y="3759200"/>
            <a:ext cx="10287000" cy="76944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Đổi</a:t>
            </a:r>
            <a:r>
              <a:rPr lang="en-US" sz="4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mới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về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kinh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tế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hàng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đầu</a:t>
            </a:r>
            <a:endParaRPr lang="en-US" sz="44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444500" y="270470"/>
            <a:ext cx="11277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Thái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độ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triều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đình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nhà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4400" y="1206500"/>
            <a:ext cx="10363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44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vi-VN" sz="44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-</a:t>
            </a:r>
            <a:r>
              <a:rPr lang="en-US" sz="44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Tại</a:t>
            </a:r>
            <a:r>
              <a:rPr lang="en-US" sz="44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sao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vua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Tự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Đức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và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đa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số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các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quan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trong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triều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lại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không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ủng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hộ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đổi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mới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90600" y="457200"/>
            <a:ext cx="101346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vi-VN" sz="4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-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vi-VN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V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ua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Tự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Đức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đa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số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quan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trong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triều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lại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ủng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hộ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đổi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mới</a:t>
            </a:r>
            <a:r>
              <a:rPr lang="vi-VN" sz="4400" b="1" i="1" dirty="0">
                <a:solidFill>
                  <a:srgbClr val="002060"/>
                </a:solidFill>
                <a:latin typeface="Arial" panose="020B0604020202020204" pitchFamily="34" charset="0"/>
              </a:rPr>
              <a:t> vì họ cho rằng những phương pháp cũ đã đủ để điều khiển quốc gia </a:t>
            </a:r>
            <a:r>
              <a:rPr lang="vi-VN" sz="4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rồi.</a:t>
            </a:r>
            <a:endParaRPr lang="en-US" sz="44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4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-381000"/>
            <a:ext cx="11887200" cy="72390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38200" y="412333"/>
            <a:ext cx="1051464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sz="4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1.</a:t>
            </a:r>
            <a:r>
              <a:rPr lang="en-US" sz="44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Trước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đề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nghị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đổi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mới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đất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Trường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Tộ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triều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đình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nhà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chia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làm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mấy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phe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đó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là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phe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nào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43000" y="3276600"/>
            <a:ext cx="102098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2.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Vua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Tự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Đức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đứng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về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phe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nào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600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" y="289560"/>
            <a:ext cx="10770162" cy="230832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Trong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triều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chia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làm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2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phe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: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phe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ủng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hộ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đổi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mới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và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phe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bảo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thủ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không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ủng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hộn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đổi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mới</a:t>
            </a:r>
            <a:r>
              <a:rPr lang="en-US" sz="4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endParaRPr lang="en-US" sz="4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26114" y="2947510"/>
            <a:ext cx="10041934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Vua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theo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phe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bảo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thủ</a:t>
            </a:r>
            <a:r>
              <a:rPr lang="en-US" sz="4800" b="1" dirty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r>
              <a:rPr lang="en-US" sz="4800" b="1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57200" y="304800"/>
            <a:ext cx="108966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 4.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Trước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đề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nghị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canh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tân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đất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Trường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Tộ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thái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độ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của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triều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đình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nhà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thế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nào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09600" y="2551837"/>
            <a:ext cx="10972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-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Triều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đình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nhà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Nguyễn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không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chấp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nhận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canh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tân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đất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nước</a:t>
            </a:r>
            <a:r>
              <a:rPr lang="en-US" sz="4800" b="1" i="1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646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9600" y="228600"/>
            <a:ext cx="108204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Vua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quan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nhà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lạc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hậu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hiểu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thay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đổi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ở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trên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thế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giới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 eaLnBrk="1" hangingPunct="1"/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Triều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đình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nhà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bảo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thủ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muốn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có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sự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thay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đổi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Vua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Tự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Đức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rằng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phương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pháp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cũ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đủ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để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điều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khiển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quốc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gia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rồi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7175" y="381000"/>
            <a:ext cx="1137285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5.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Việc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triều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đình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nhà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không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chấp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nhận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nhưng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đề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nghị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đổi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mới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đất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đã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gây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nên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hậu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quả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gì</a:t>
            </a:r>
            <a:r>
              <a:rPr lang="en-US" sz="5400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lang="en-US" sz="54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05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9599" y="1524000"/>
            <a:ext cx="1093648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</a:pP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1.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Giới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thiệu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về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Nguyễn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Trường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Tộ</a:t>
            </a: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.</a:t>
            </a:r>
            <a:endParaRPr lang="en-US" sz="360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2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Nội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dung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đề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nghị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đổi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mới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đất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nước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Nguyễn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Trường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Tộ</a:t>
            </a: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pPr>
              <a:buClr>
                <a:schemeClr val="tx1"/>
              </a:buClr>
            </a:pP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3.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Thái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độ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triều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đình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nhà</a:t>
            </a:r>
            <a:r>
              <a:rPr lang="en-US" sz="36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Nguyễn</a:t>
            </a: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pPr>
              <a:buClr>
                <a:schemeClr val="tx1"/>
              </a:buClr>
            </a:pP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4. Ý </a:t>
            </a:r>
            <a:r>
              <a:rPr lang="en-US" sz="36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</a:rPr>
              <a:t>nghĩa</a:t>
            </a:r>
            <a:endParaRPr lang="en-US" sz="3600" b="1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ea typeface="HP001 5H" pitchFamily="34" charset="-127"/>
              <a:cs typeface="Times New Roman" pitchFamily="18" charset="0"/>
            </a:endParaRPr>
          </a:p>
        </p:txBody>
      </p:sp>
      <p:sp>
        <p:nvSpPr>
          <p:cNvPr id="4" name="Hình chữ nhật 5"/>
          <p:cNvSpPr/>
          <p:nvPr/>
        </p:nvSpPr>
        <p:spPr>
          <a:xfrm>
            <a:off x="341113" y="152400"/>
            <a:ext cx="112049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guyễn</a:t>
            </a:r>
            <a:r>
              <a:rPr lang="en-US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T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rường</a:t>
            </a:r>
            <a:r>
              <a:rPr lang="vi-VN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T</a:t>
            </a:r>
            <a:r>
              <a:rPr lang="en-US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ộ</a:t>
            </a:r>
            <a:r>
              <a:rPr lang="vi-VN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mong</a:t>
            </a:r>
            <a:r>
              <a:rPr lang="en-US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muốn</a:t>
            </a:r>
            <a:r>
              <a:rPr lang="en-US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canh</a:t>
            </a:r>
            <a:r>
              <a:rPr lang="en-US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tân</a:t>
            </a:r>
            <a:r>
              <a:rPr lang="en-US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đất</a:t>
            </a:r>
            <a:r>
              <a:rPr lang="en-US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endParaRPr lang="en-US" sz="4000" b="1" kern="10" dirty="0">
              <a:ln w="50800"/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91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73604" y="457200"/>
            <a:ext cx="10550159" cy="2800767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-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Đất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ngày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càng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lạc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hậu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trì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trệ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cuối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cùng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suy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yếu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rơi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vào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ách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đô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hộ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thực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dân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Pháp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gần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một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thế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kỉ</a:t>
            </a: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</a:rPr>
              <a:t> (1858-1945)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604" y="3420597"/>
            <a:ext cx="998959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Triều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đình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nhà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bảo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thủ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không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đồng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ý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đổi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mới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89084" y="533400"/>
            <a:ext cx="1000271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a/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thực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dân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Pháp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xâm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lược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ai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đã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lãnh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đạo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nhân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dân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đứng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lên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chống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Pháp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685800" y="2450475"/>
            <a:ext cx="10952284" cy="144655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Times New Roman" panose="02020603050405020304" pitchFamily="18" charset="0"/>
              <a:buChar char="→"/>
            </a:pP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Trương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Định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Trung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Trực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Hữu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Huân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66616" y="2821245"/>
            <a:ext cx="11168184" cy="212365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Trường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Tộ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có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lòng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yêu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thiết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tha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mong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muốn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dân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giàu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mạnh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685800" y="228600"/>
            <a:ext cx="108966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 b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/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Trước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mối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họa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xâm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lăng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Trường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Tộ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cầm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vũ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khí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đứng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lên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chống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Pháp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tại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sao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người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đời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sau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vẫn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kính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trọng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ông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179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30200" y="1399639"/>
            <a:ext cx="10871200" cy="3477875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Times New Roman" panose="02020603050405020304" pitchFamily="18" charset="0"/>
              <a:buChar char="→"/>
            </a:pP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Ý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nghĩa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Những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đề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nghị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đổi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mới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đất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Trường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Tộ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chứng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tỏ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ông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người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hiểu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biết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sâu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rộng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có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lòng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yêu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thiết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tha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mong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muốn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dân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giàu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mạnh</a:t>
            </a:r>
            <a:r>
              <a:rPr lang="en-US" sz="4400" b="1" i="1" dirty="0">
                <a:solidFill>
                  <a:srgbClr val="00B050"/>
                </a:solidFill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5054" y="76200"/>
            <a:ext cx="1083114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c/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đề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nghị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đổi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mới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đất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Trường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Tộ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ý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nghĩa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thế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61242" y="2590799"/>
            <a:ext cx="11049000" cy="3170099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Times New Roman" panose="02020603050405020304" pitchFamily="18" charset="0"/>
              <a:buChar char="→"/>
            </a:pP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Tuy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cầm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vũ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khí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đứng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lên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chống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Pháp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nhưng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thông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qua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đề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nghị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canh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tân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đất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cũng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thấy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ông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một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người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có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lòng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yêu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thiết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tha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mong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muốn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giàu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mạnh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304800" y="194608"/>
            <a:ext cx="1130544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 b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/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Trước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mối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họa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xâm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lăng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Trường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Tộ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cầm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vũ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khí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đứng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lên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chống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Pháp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tại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sao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người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đời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sau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vẫn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kính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trọng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ông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287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3733800" y="762000"/>
            <a:ext cx="4953000" cy="10668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vi-VN" sz="5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72B09"/>
                </a:solidFill>
                <a:latin typeface="Arial" panose="020B0604020202020204" pitchFamily="34" charset="0"/>
              </a:rPr>
              <a:t>TRÒ CHƠI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600200" y="2209800"/>
            <a:ext cx="75057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6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Ô</a:t>
            </a:r>
            <a:r>
              <a:rPr lang="vi-VN" sz="6600" b="1" i="1" dirty="0">
                <a:solidFill>
                  <a:srgbClr val="0000FF"/>
                </a:solidFill>
                <a:latin typeface="Arial" panose="020B0604020202020204" pitchFamily="34" charset="0"/>
              </a:rPr>
              <a:t> CHỮ BÍ MẬT</a:t>
            </a:r>
            <a:endParaRPr lang="en-US" sz="6600" b="1" i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86" name="Group 216"/>
          <p:cNvGrpSpPr>
            <a:grpSpLocks/>
          </p:cNvGrpSpPr>
          <p:nvPr/>
        </p:nvGrpSpPr>
        <p:grpSpPr bwMode="auto">
          <a:xfrm>
            <a:off x="3884613" y="6185298"/>
            <a:ext cx="4572000" cy="585788"/>
            <a:chOff x="192" y="3072"/>
            <a:chExt cx="2880" cy="369"/>
          </a:xfrm>
        </p:grpSpPr>
        <p:sp>
          <p:nvSpPr>
            <p:cNvPr id="16594" name="AutoShape 217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92" y="3072"/>
              <a:ext cx="411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vi-VN" sz="2800" b="1">
                <a:solidFill>
                  <a:srgbClr val="0000FF"/>
                </a:solidFill>
              </a:endParaRPr>
            </a:p>
          </p:txBody>
        </p:sp>
        <p:sp>
          <p:nvSpPr>
            <p:cNvPr id="16595" name="AutoShape 218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610" y="3072"/>
              <a:ext cx="412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vi-VN" sz="2800" b="1">
                <a:solidFill>
                  <a:srgbClr val="0000FF"/>
                </a:solidFill>
              </a:endParaRPr>
            </a:p>
          </p:txBody>
        </p:sp>
        <p:sp>
          <p:nvSpPr>
            <p:cNvPr id="16596" name="AutoShape 219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022" y="3072"/>
              <a:ext cx="411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vi-VN" sz="2800" b="1">
                <a:solidFill>
                  <a:srgbClr val="0000FF"/>
                </a:solidFill>
              </a:endParaRPr>
            </a:p>
          </p:txBody>
        </p:sp>
        <p:sp>
          <p:nvSpPr>
            <p:cNvPr id="16597" name="AutoShape 220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433" y="3072"/>
              <a:ext cx="412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vi-VN" sz="2800" b="1">
                <a:solidFill>
                  <a:srgbClr val="0000FF"/>
                </a:solidFill>
              </a:endParaRPr>
            </a:p>
          </p:txBody>
        </p:sp>
        <p:sp>
          <p:nvSpPr>
            <p:cNvPr id="16598" name="AutoShape 221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845" y="3072"/>
              <a:ext cx="411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vi-VN" sz="2800" b="1">
                <a:solidFill>
                  <a:srgbClr val="0000FF"/>
                </a:solidFill>
              </a:endParaRPr>
            </a:p>
          </p:txBody>
        </p:sp>
        <p:sp>
          <p:nvSpPr>
            <p:cNvPr id="16599" name="AutoShape 222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2256" y="3072"/>
              <a:ext cx="411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vi-VN" sz="2800" b="1">
                <a:solidFill>
                  <a:srgbClr val="0000FF"/>
                </a:solidFill>
              </a:endParaRPr>
            </a:p>
          </p:txBody>
        </p:sp>
        <p:sp>
          <p:nvSpPr>
            <p:cNvPr id="16600" name="AutoShape 223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2660" y="3072"/>
              <a:ext cx="412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vi-VN" sz="2800" b="1">
                <a:solidFill>
                  <a:srgbClr val="0000FF"/>
                </a:solidFill>
              </a:endParaRPr>
            </a:p>
          </p:txBody>
        </p:sp>
      </p:grpSp>
      <p:sp>
        <p:nvSpPr>
          <p:cNvPr id="8194" name="Oval 2"/>
          <p:cNvSpPr>
            <a:spLocks noChangeArrowheads="1"/>
          </p:cNvSpPr>
          <p:nvPr/>
        </p:nvSpPr>
        <p:spPr bwMode="auto">
          <a:xfrm>
            <a:off x="1752600" y="152400"/>
            <a:ext cx="762000" cy="762000"/>
          </a:xfrm>
          <a:prstGeom prst="ellipse">
            <a:avLst/>
          </a:pr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200" b="1"/>
              <a:t>1</a:t>
            </a:r>
          </a:p>
        </p:txBody>
      </p:sp>
      <p:graphicFrame>
        <p:nvGraphicFramePr>
          <p:cNvPr id="819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214010"/>
              </p:ext>
            </p:extLst>
          </p:nvPr>
        </p:nvGraphicFramePr>
        <p:xfrm>
          <a:off x="4114800" y="228600"/>
          <a:ext cx="4006850" cy="762000"/>
        </p:xfrm>
        <a:graphic>
          <a:graphicData uri="http://schemas.openxmlformats.org/drawingml/2006/table">
            <a:tbl>
              <a:tblPr/>
              <a:tblGrid>
                <a:gridCol w="666750"/>
                <a:gridCol w="669925"/>
                <a:gridCol w="666750"/>
                <a:gridCol w="669925"/>
                <a:gridCol w="666750"/>
                <a:gridCol w="66675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8211" name="Group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010093"/>
              </p:ext>
            </p:extLst>
          </p:nvPr>
        </p:nvGraphicFramePr>
        <p:xfrm>
          <a:off x="2743200" y="3216276"/>
          <a:ext cx="7391400" cy="746125"/>
        </p:xfrm>
        <a:graphic>
          <a:graphicData uri="http://schemas.openxmlformats.org/drawingml/2006/table">
            <a:tbl>
              <a:tblPr/>
              <a:tblGrid>
                <a:gridCol w="671513"/>
                <a:gridCol w="669925"/>
                <a:gridCol w="673100"/>
                <a:gridCol w="673100"/>
                <a:gridCol w="668337"/>
                <a:gridCol w="674688"/>
                <a:gridCol w="671512"/>
                <a:gridCol w="671513"/>
                <a:gridCol w="671512"/>
                <a:gridCol w="673100"/>
                <a:gridCol w="673100"/>
              </a:tblGrid>
              <a:tr h="74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8237" name="Group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687239"/>
              </p:ext>
            </p:extLst>
          </p:nvPr>
        </p:nvGraphicFramePr>
        <p:xfrm>
          <a:off x="3429000" y="990600"/>
          <a:ext cx="5359400" cy="762000"/>
        </p:xfrm>
        <a:graphic>
          <a:graphicData uri="http://schemas.openxmlformats.org/drawingml/2006/table">
            <a:tbl>
              <a:tblPr/>
              <a:tblGrid>
                <a:gridCol w="669925"/>
                <a:gridCol w="669925"/>
                <a:gridCol w="669925"/>
                <a:gridCol w="669925"/>
                <a:gridCol w="669925"/>
                <a:gridCol w="669925"/>
                <a:gridCol w="669925"/>
                <a:gridCol w="669925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8257" name="Group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029906"/>
              </p:ext>
            </p:extLst>
          </p:nvPr>
        </p:nvGraphicFramePr>
        <p:xfrm>
          <a:off x="4114800" y="1752600"/>
          <a:ext cx="3352800" cy="762000"/>
        </p:xfrm>
        <a:graphic>
          <a:graphicData uri="http://schemas.openxmlformats.org/drawingml/2006/table">
            <a:tbl>
              <a:tblPr/>
              <a:tblGrid>
                <a:gridCol w="671513"/>
                <a:gridCol w="668337"/>
                <a:gridCol w="671513"/>
                <a:gridCol w="669925"/>
                <a:gridCol w="671512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8271" name="Oval 79"/>
          <p:cNvSpPr>
            <a:spLocks noChangeArrowheads="1"/>
          </p:cNvSpPr>
          <p:nvPr/>
        </p:nvSpPr>
        <p:spPr bwMode="auto">
          <a:xfrm>
            <a:off x="1752600" y="914400"/>
            <a:ext cx="762000" cy="762000"/>
          </a:xfrm>
          <a:prstGeom prst="ellipse">
            <a:avLst/>
          </a:pr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200" b="1"/>
              <a:t>2</a:t>
            </a:r>
          </a:p>
        </p:txBody>
      </p:sp>
      <p:sp>
        <p:nvSpPr>
          <p:cNvPr id="8272" name="Oval 80"/>
          <p:cNvSpPr>
            <a:spLocks noChangeArrowheads="1"/>
          </p:cNvSpPr>
          <p:nvPr/>
        </p:nvSpPr>
        <p:spPr bwMode="auto">
          <a:xfrm>
            <a:off x="1752600" y="1676400"/>
            <a:ext cx="762000" cy="762000"/>
          </a:xfrm>
          <a:prstGeom prst="ellipse">
            <a:avLst/>
          </a:pr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200" b="1"/>
              <a:t>3</a:t>
            </a:r>
          </a:p>
        </p:txBody>
      </p:sp>
      <p:sp>
        <p:nvSpPr>
          <p:cNvPr id="8273" name="Oval 81"/>
          <p:cNvSpPr>
            <a:spLocks noChangeArrowheads="1"/>
          </p:cNvSpPr>
          <p:nvPr/>
        </p:nvSpPr>
        <p:spPr bwMode="auto">
          <a:xfrm>
            <a:off x="1752600" y="3200400"/>
            <a:ext cx="762000" cy="762000"/>
          </a:xfrm>
          <a:prstGeom prst="ellipse">
            <a:avLst/>
          </a:pr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200" b="1"/>
              <a:t>5</a:t>
            </a:r>
          </a:p>
        </p:txBody>
      </p:sp>
      <p:sp>
        <p:nvSpPr>
          <p:cNvPr id="8274" name="Oval 82"/>
          <p:cNvSpPr>
            <a:spLocks noChangeArrowheads="1"/>
          </p:cNvSpPr>
          <p:nvPr/>
        </p:nvSpPr>
        <p:spPr bwMode="auto">
          <a:xfrm>
            <a:off x="1752600" y="2438400"/>
            <a:ext cx="762000" cy="762000"/>
          </a:xfrm>
          <a:prstGeom prst="ellipse">
            <a:avLst/>
          </a:pr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200" b="1"/>
              <a:t>4</a:t>
            </a:r>
          </a:p>
        </p:txBody>
      </p:sp>
      <p:sp>
        <p:nvSpPr>
          <p:cNvPr id="8275" name="AutoShape 83"/>
          <p:cNvSpPr>
            <a:spLocks noChangeArrowheads="1"/>
          </p:cNvSpPr>
          <p:nvPr/>
        </p:nvSpPr>
        <p:spPr bwMode="auto">
          <a:xfrm>
            <a:off x="57150" y="4476750"/>
            <a:ext cx="11601450" cy="762000"/>
          </a:xfrm>
          <a:prstGeom prst="flowChartAlternateProcess">
            <a:avLst/>
          </a:prstGeom>
          <a:gradFill rotWithShape="1">
            <a:gsLst>
              <a:gs pos="0">
                <a:srgbClr val="FF9900"/>
              </a:gs>
              <a:gs pos="50000">
                <a:srgbClr val="FFFF99"/>
              </a:gs>
              <a:gs pos="100000">
                <a:srgbClr val="FF9900"/>
              </a:gs>
            </a:gsLst>
            <a:lin ang="5400000" scaled="1"/>
          </a:gradFill>
          <a:ln w="190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800">
                <a:solidFill>
                  <a:srgbClr val="FF0000"/>
                </a:solidFill>
                <a:latin typeface="Arial" panose="020B0604020202020204" pitchFamily="34" charset="0"/>
              </a:rPr>
              <a:t>1. Nguyễn Trường Tộ sinh ra ở </a:t>
            </a:r>
            <a:r>
              <a:rPr lang="en-US" sz="4800" smtClean="0">
                <a:solidFill>
                  <a:srgbClr val="FF0000"/>
                </a:solidFill>
                <a:latin typeface="Arial" panose="020B0604020202020204" pitchFamily="34" charset="0"/>
              </a:rPr>
              <a:t>đâu?</a:t>
            </a:r>
            <a:endParaRPr lang="en-US" sz="4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276" name="AutoShape 84"/>
          <p:cNvSpPr>
            <a:spLocks noChangeArrowheads="1"/>
          </p:cNvSpPr>
          <p:nvPr/>
        </p:nvSpPr>
        <p:spPr bwMode="auto">
          <a:xfrm>
            <a:off x="-40480" y="4443412"/>
            <a:ext cx="11699080" cy="762000"/>
          </a:xfrm>
          <a:prstGeom prst="flowChartAlternateProcess">
            <a:avLst/>
          </a:prstGeom>
          <a:gradFill rotWithShape="1">
            <a:gsLst>
              <a:gs pos="0">
                <a:srgbClr val="FF9900"/>
              </a:gs>
              <a:gs pos="50000">
                <a:srgbClr val="FFFF99"/>
              </a:gs>
              <a:gs pos="100000">
                <a:srgbClr val="FF9900"/>
              </a:gs>
            </a:gsLst>
            <a:lin ang="5400000" scaled="1"/>
          </a:gradFill>
          <a:ln w="190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FF0000"/>
                </a:solidFill>
                <a:latin typeface="Arial" panose="020B0604020202020204" pitchFamily="34" charset="0"/>
              </a:rPr>
              <a:t>2. Bản ý kiến để trình lên vua còn gọi là </a:t>
            </a:r>
            <a:r>
              <a:rPr lang="en-US" sz="4400" smtClean="0">
                <a:solidFill>
                  <a:srgbClr val="FF0000"/>
                </a:solidFill>
                <a:latin typeface="Arial" panose="020B0604020202020204" pitchFamily="34" charset="0"/>
              </a:rPr>
              <a:t>gì?</a:t>
            </a:r>
            <a:endParaRPr lang="en-US" sz="4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277" name="AutoShape 85"/>
          <p:cNvSpPr>
            <a:spLocks noChangeArrowheads="1"/>
          </p:cNvSpPr>
          <p:nvPr/>
        </p:nvSpPr>
        <p:spPr bwMode="auto">
          <a:xfrm>
            <a:off x="1587" y="4257671"/>
            <a:ext cx="11712575" cy="1459710"/>
          </a:xfrm>
          <a:prstGeom prst="flowChartAlternateProcess">
            <a:avLst/>
          </a:prstGeom>
          <a:gradFill rotWithShape="1">
            <a:gsLst>
              <a:gs pos="0">
                <a:srgbClr val="FF9900"/>
              </a:gs>
              <a:gs pos="50000">
                <a:srgbClr val="FFFF99"/>
              </a:gs>
              <a:gs pos="100000">
                <a:srgbClr val="FF9900"/>
              </a:gs>
            </a:gsLst>
            <a:lin ang="5400000" scaled="1"/>
          </a:gradFill>
          <a:ln w="190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FF0000"/>
                </a:solidFill>
                <a:latin typeface="Arial" panose="020B0604020202020204" pitchFamily="34" charset="0"/>
              </a:rPr>
              <a:t>3. Nguyễn Trường Tộ trình bản điều </a:t>
            </a:r>
            <a:r>
              <a:rPr lang="en-US" sz="4400" smtClean="0">
                <a:solidFill>
                  <a:srgbClr val="FF0000"/>
                </a:solidFill>
                <a:latin typeface="Arial" panose="020B0604020202020204" pitchFamily="34" charset="0"/>
              </a:rPr>
              <a:t>trần</a:t>
            </a:r>
          </a:p>
          <a:p>
            <a:pPr algn="ctr" eaLnBrk="1" hangingPunct="1"/>
            <a:r>
              <a:rPr lang="en-US" sz="440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>
                <a:solidFill>
                  <a:srgbClr val="FF0000"/>
                </a:solidFill>
                <a:latin typeface="Arial" panose="020B0604020202020204" pitchFamily="34" charset="0"/>
              </a:rPr>
              <a:t>lên vua </a:t>
            </a:r>
            <a:r>
              <a:rPr lang="en-US" sz="4400" smtClean="0">
                <a:solidFill>
                  <a:srgbClr val="FF0000"/>
                </a:solidFill>
                <a:latin typeface="Arial" panose="020B0604020202020204" pitchFamily="34" charset="0"/>
              </a:rPr>
              <a:t>nào?</a:t>
            </a:r>
            <a:endParaRPr lang="en-US" sz="4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278" name="AutoShape 86"/>
          <p:cNvSpPr>
            <a:spLocks noChangeArrowheads="1"/>
          </p:cNvSpPr>
          <p:nvPr/>
        </p:nvSpPr>
        <p:spPr bwMode="auto">
          <a:xfrm>
            <a:off x="-202405" y="4243383"/>
            <a:ext cx="11830050" cy="1473998"/>
          </a:xfrm>
          <a:prstGeom prst="flowChartAlternateProcess">
            <a:avLst/>
          </a:prstGeom>
          <a:gradFill rotWithShape="1">
            <a:gsLst>
              <a:gs pos="0">
                <a:srgbClr val="FF9900"/>
              </a:gs>
              <a:gs pos="50000">
                <a:srgbClr val="FFFF99"/>
              </a:gs>
              <a:gs pos="100000">
                <a:srgbClr val="FF9900"/>
              </a:gs>
            </a:gsLst>
            <a:lin ang="5400000" scaled="1"/>
          </a:gradFill>
          <a:ln w="190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200">
                <a:solidFill>
                  <a:srgbClr val="010203"/>
                </a:solidFill>
                <a:latin typeface="Arial" panose="020B0604020202020204" pitchFamily="34" charset="0"/>
              </a:rPr>
              <a:t>4. Từ bỏ những cách làm cũ, lạc hậu,thực hiện cách làm mới</a:t>
            </a:r>
          </a:p>
          <a:p>
            <a:pPr algn="ctr" eaLnBrk="1" hangingPunct="1"/>
            <a:r>
              <a:rPr lang="en-US" sz="3200">
                <a:solidFill>
                  <a:srgbClr val="010203"/>
                </a:solidFill>
                <a:latin typeface="Arial" panose="020B0604020202020204" pitchFamily="34" charset="0"/>
              </a:rPr>
              <a:t> để đạt được sự phát triển tốt hơn được gọi là gì ?</a:t>
            </a:r>
          </a:p>
        </p:txBody>
      </p:sp>
      <p:sp>
        <p:nvSpPr>
          <p:cNvPr id="8279" name="AutoShape 87"/>
          <p:cNvSpPr>
            <a:spLocks noChangeArrowheads="1"/>
          </p:cNvSpPr>
          <p:nvPr/>
        </p:nvSpPr>
        <p:spPr bwMode="auto">
          <a:xfrm>
            <a:off x="-134142" y="4149326"/>
            <a:ext cx="11817350" cy="1676400"/>
          </a:xfrm>
          <a:prstGeom prst="flowChartAlternateProcess">
            <a:avLst/>
          </a:prstGeom>
          <a:gradFill rotWithShape="1">
            <a:gsLst>
              <a:gs pos="0">
                <a:srgbClr val="FF9900"/>
              </a:gs>
              <a:gs pos="50000">
                <a:srgbClr val="FFFF99"/>
              </a:gs>
              <a:gs pos="100000">
                <a:srgbClr val="FF9900"/>
              </a:gs>
            </a:gsLst>
            <a:lin ang="5400000" scaled="1"/>
          </a:gradFill>
          <a:ln w="190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FF0000"/>
                </a:solidFill>
                <a:latin typeface="Arial" panose="020B0604020202020204" pitchFamily="34" charset="0"/>
              </a:rPr>
              <a:t>5.Nguyễn Trường Tộ thuộc phe </a:t>
            </a:r>
            <a:r>
              <a:rPr lang="en-US" sz="4400" smtClean="0">
                <a:solidFill>
                  <a:srgbClr val="FF0000"/>
                </a:solidFill>
                <a:latin typeface="Arial" panose="020B0604020202020204" pitchFamily="34" charset="0"/>
              </a:rPr>
              <a:t>nào</a:t>
            </a:r>
          </a:p>
          <a:p>
            <a:pPr eaLnBrk="1" hangingPunct="1"/>
            <a:r>
              <a:rPr lang="en-US" sz="440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>
                <a:solidFill>
                  <a:srgbClr val="FF0000"/>
                </a:solidFill>
                <a:latin typeface="Arial" panose="020B0604020202020204" pitchFamily="34" charset="0"/>
              </a:rPr>
              <a:t>trong triều </a:t>
            </a:r>
            <a:r>
              <a:rPr lang="en-US" sz="4400" smtClean="0">
                <a:solidFill>
                  <a:srgbClr val="FF0000"/>
                </a:solidFill>
                <a:latin typeface="Arial" panose="020B0604020202020204" pitchFamily="34" charset="0"/>
              </a:rPr>
              <a:t>đình?</a:t>
            </a:r>
            <a:endParaRPr lang="en-US" sz="4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417" name="Group 2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922602"/>
              </p:ext>
            </p:extLst>
          </p:nvPr>
        </p:nvGraphicFramePr>
        <p:xfrm>
          <a:off x="3429000" y="2514600"/>
          <a:ext cx="4724400" cy="685800"/>
        </p:xfrm>
        <a:graphic>
          <a:graphicData uri="http://schemas.openxmlformats.org/drawingml/2006/table">
            <a:tbl>
              <a:tblPr/>
              <a:tblGrid>
                <a:gridCol w="674688"/>
                <a:gridCol w="674687"/>
                <a:gridCol w="676275"/>
                <a:gridCol w="673100"/>
                <a:gridCol w="676275"/>
                <a:gridCol w="674688"/>
                <a:gridCol w="674687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8298" name="AutoShape 106"/>
          <p:cNvSpPr>
            <a:spLocks noChangeArrowheads="1"/>
          </p:cNvSpPr>
          <p:nvPr/>
        </p:nvSpPr>
        <p:spPr bwMode="auto">
          <a:xfrm>
            <a:off x="9677400" y="-152400"/>
            <a:ext cx="914400" cy="9144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/>
          </a:p>
        </p:txBody>
      </p:sp>
      <p:grpSp>
        <p:nvGrpSpPr>
          <p:cNvPr id="2" name="Group 114"/>
          <p:cNvGrpSpPr>
            <a:grpSpLocks/>
          </p:cNvGrpSpPr>
          <p:nvPr/>
        </p:nvGrpSpPr>
        <p:grpSpPr bwMode="auto">
          <a:xfrm>
            <a:off x="3788569" y="6161083"/>
            <a:ext cx="4572000" cy="635000"/>
            <a:chOff x="192" y="3041"/>
            <a:chExt cx="2880" cy="400"/>
          </a:xfrm>
        </p:grpSpPr>
        <p:sp>
          <p:nvSpPr>
            <p:cNvPr id="16601" name="AutoShape 115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92" y="3072"/>
              <a:ext cx="411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sz="2800" b="1">
                  <a:solidFill>
                    <a:srgbClr val="0000FF"/>
                  </a:solidFill>
                </a:rPr>
                <a:t>T</a:t>
              </a:r>
            </a:p>
          </p:txBody>
        </p:sp>
        <p:sp>
          <p:nvSpPr>
            <p:cNvPr id="16602" name="AutoShape 116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639" y="3041"/>
              <a:ext cx="412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sz="2800" b="1" smtClean="0">
                <a:solidFill>
                  <a:srgbClr val="0000FF"/>
                </a:solidFill>
              </a:endParaRPr>
            </a:p>
            <a:p>
              <a:pPr algn="ctr"/>
              <a:r>
                <a:rPr lang="en-US" sz="2800" b="1" smtClean="0">
                  <a:solidFill>
                    <a:srgbClr val="0000FF"/>
                  </a:solidFill>
                </a:rPr>
                <a:t>R</a:t>
              </a:r>
              <a:endParaRPr lang="en-US" sz="2800" b="1">
                <a:solidFill>
                  <a:srgbClr val="0000FF"/>
                </a:solidFill>
              </a:endParaRPr>
            </a:p>
            <a:p>
              <a:pPr algn="ctr"/>
              <a:endParaRPr lang="en-US" sz="2800" b="1">
                <a:solidFill>
                  <a:srgbClr val="0000FF"/>
                </a:solidFill>
              </a:endParaRPr>
            </a:p>
          </p:txBody>
        </p:sp>
        <p:sp>
          <p:nvSpPr>
            <p:cNvPr id="16603" name="AutoShape 117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022" y="3072"/>
              <a:ext cx="411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sz="2800" b="1">
                  <a:solidFill>
                    <a:srgbClr val="0000FF"/>
                  </a:solidFill>
                </a:rPr>
                <a:t>Ạ</a:t>
              </a:r>
            </a:p>
          </p:txBody>
        </p:sp>
        <p:sp>
          <p:nvSpPr>
            <p:cNvPr id="16604" name="AutoShape 118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433" y="3072"/>
              <a:ext cx="412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sz="2800" b="1">
                  <a:solidFill>
                    <a:srgbClr val="0000FF"/>
                  </a:solidFill>
                </a:rPr>
                <a:t>N</a:t>
              </a:r>
            </a:p>
          </p:txBody>
        </p:sp>
        <p:sp>
          <p:nvSpPr>
            <p:cNvPr id="16605" name="AutoShape 119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1845" y="3072"/>
              <a:ext cx="411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sz="2800" b="1">
                  <a:solidFill>
                    <a:srgbClr val="0000FF"/>
                  </a:solidFill>
                </a:rPr>
                <a:t>G</a:t>
              </a:r>
            </a:p>
          </p:txBody>
        </p:sp>
        <p:sp>
          <p:nvSpPr>
            <p:cNvPr id="16606" name="AutoShape 120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2256" y="3072"/>
              <a:ext cx="411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sz="2800" b="1">
                  <a:solidFill>
                    <a:srgbClr val="0000FF"/>
                  </a:solidFill>
                </a:rPr>
                <a:t>T</a:t>
              </a:r>
            </a:p>
          </p:txBody>
        </p:sp>
        <p:sp>
          <p:nvSpPr>
            <p:cNvPr id="16607" name="AutoShape 121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2660" y="3072"/>
              <a:ext cx="412" cy="369"/>
            </a:xfrm>
            <a:prstGeom prst="actionButtonBlank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sz="2800" b="1">
                  <a:solidFill>
                    <a:srgbClr val="0000FF"/>
                  </a:solidFill>
                </a:rPr>
                <a:t>Ộ</a:t>
              </a:r>
            </a:p>
          </p:txBody>
        </p:sp>
      </p:grpSp>
      <p:graphicFrame>
        <p:nvGraphicFramePr>
          <p:cNvPr id="8314" name="Group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879708"/>
              </p:ext>
            </p:extLst>
          </p:nvPr>
        </p:nvGraphicFramePr>
        <p:xfrm>
          <a:off x="4114800" y="228600"/>
          <a:ext cx="4006850" cy="762000"/>
        </p:xfrm>
        <a:graphic>
          <a:graphicData uri="http://schemas.openxmlformats.org/drawingml/2006/table">
            <a:tbl>
              <a:tblPr/>
              <a:tblGrid>
                <a:gridCol w="666750"/>
                <a:gridCol w="669925"/>
                <a:gridCol w="666750"/>
                <a:gridCol w="669925"/>
                <a:gridCol w="666750"/>
                <a:gridCol w="66675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H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Ệ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A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8330" name="Group 1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491144"/>
              </p:ext>
            </p:extLst>
          </p:nvPr>
        </p:nvGraphicFramePr>
        <p:xfrm>
          <a:off x="3429000" y="990600"/>
          <a:ext cx="5359400" cy="762000"/>
        </p:xfrm>
        <a:graphic>
          <a:graphicData uri="http://schemas.openxmlformats.org/drawingml/2006/table">
            <a:tbl>
              <a:tblPr/>
              <a:tblGrid>
                <a:gridCol w="669925"/>
                <a:gridCol w="669925"/>
                <a:gridCol w="669925"/>
                <a:gridCol w="669925"/>
                <a:gridCol w="669925"/>
                <a:gridCol w="669925"/>
                <a:gridCol w="669925"/>
                <a:gridCol w="669925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Đ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I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Ề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U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Ầ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8416" name="Group 2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186417"/>
              </p:ext>
            </p:extLst>
          </p:nvPr>
        </p:nvGraphicFramePr>
        <p:xfrm>
          <a:off x="4114800" y="1752600"/>
          <a:ext cx="3352800" cy="762000"/>
        </p:xfrm>
        <a:graphic>
          <a:graphicData uri="http://schemas.openxmlformats.org/drawingml/2006/table">
            <a:tbl>
              <a:tblPr/>
              <a:tblGrid>
                <a:gridCol w="671513"/>
                <a:gridCol w="668337"/>
                <a:gridCol w="671513"/>
                <a:gridCol w="669925"/>
                <a:gridCol w="671512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T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Ự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Đ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Ứ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8364" name="Group 1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127279"/>
              </p:ext>
            </p:extLst>
          </p:nvPr>
        </p:nvGraphicFramePr>
        <p:xfrm>
          <a:off x="3429000" y="2514600"/>
          <a:ext cx="4724400" cy="685800"/>
        </p:xfrm>
        <a:graphic>
          <a:graphicData uri="http://schemas.openxmlformats.org/drawingml/2006/table">
            <a:tbl>
              <a:tblPr/>
              <a:tblGrid>
                <a:gridCol w="674688"/>
                <a:gridCol w="674687"/>
                <a:gridCol w="676275"/>
                <a:gridCol w="673100"/>
                <a:gridCol w="676275"/>
                <a:gridCol w="674688"/>
                <a:gridCol w="674687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A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H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Â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graphicFrame>
        <p:nvGraphicFramePr>
          <p:cNvPr id="8382" name="Group 1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724195"/>
              </p:ext>
            </p:extLst>
          </p:nvPr>
        </p:nvGraphicFramePr>
        <p:xfrm>
          <a:off x="2743200" y="3200401"/>
          <a:ext cx="7391400" cy="746125"/>
        </p:xfrm>
        <a:graphic>
          <a:graphicData uri="http://schemas.openxmlformats.org/drawingml/2006/table">
            <a:tbl>
              <a:tblPr/>
              <a:tblGrid>
                <a:gridCol w="671513"/>
                <a:gridCol w="669925"/>
                <a:gridCol w="673100"/>
                <a:gridCol w="673100"/>
                <a:gridCol w="668337"/>
                <a:gridCol w="674688"/>
                <a:gridCol w="671512"/>
                <a:gridCol w="671513"/>
                <a:gridCol w="671512"/>
                <a:gridCol w="673100"/>
                <a:gridCol w="673100"/>
              </a:tblGrid>
              <a:tr h="74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Ủ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H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Ộ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Đ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Ổ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shade val="46275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I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Ớ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I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gamma/>
                            <a:shade val="46275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8418" name="AutoShape 2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62387" y="7391400"/>
            <a:ext cx="652463" cy="585788"/>
          </a:xfrm>
          <a:prstGeom prst="actionButtonBlank">
            <a:avLst/>
          </a:prstGeom>
          <a:gradFill rotWithShape="1">
            <a:gsLst>
              <a:gs pos="0">
                <a:srgbClr val="00FFFF"/>
              </a:gs>
              <a:gs pos="100000">
                <a:srgbClr val="007676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0000FF"/>
                </a:solidFill>
              </a:rPr>
              <a:t>N</a:t>
            </a:r>
          </a:p>
        </p:txBody>
      </p:sp>
      <p:sp>
        <p:nvSpPr>
          <p:cNvPr id="8419" name="AutoShape 2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485680" y="7510458"/>
            <a:ext cx="652462" cy="585788"/>
          </a:xfrm>
          <a:prstGeom prst="actionButtonBlank">
            <a:avLst/>
          </a:prstGeom>
          <a:gradFill rotWithShape="1">
            <a:gsLst>
              <a:gs pos="0">
                <a:srgbClr val="00FFFF"/>
              </a:gs>
              <a:gs pos="100000">
                <a:srgbClr val="007676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8420" name="AutoShape 2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12967" y="7511650"/>
            <a:ext cx="652463" cy="585788"/>
          </a:xfrm>
          <a:prstGeom prst="actionButtonBlank">
            <a:avLst/>
          </a:prstGeom>
          <a:gradFill rotWithShape="1">
            <a:gsLst>
              <a:gs pos="0">
                <a:srgbClr val="00FFFF"/>
              </a:gs>
              <a:gs pos="100000">
                <a:srgbClr val="007676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0000FF"/>
                </a:solidFill>
              </a:rPr>
              <a:t>R</a:t>
            </a:r>
          </a:p>
        </p:txBody>
      </p:sp>
      <p:sp>
        <p:nvSpPr>
          <p:cNvPr id="8421" name="AutoShape 2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863432" y="7536652"/>
            <a:ext cx="652462" cy="585788"/>
          </a:xfrm>
          <a:prstGeom prst="actionButtonBlank">
            <a:avLst/>
          </a:prstGeom>
          <a:gradFill rotWithShape="1">
            <a:gsLst>
              <a:gs pos="0">
                <a:srgbClr val="00FFFF"/>
              </a:gs>
              <a:gs pos="100000">
                <a:srgbClr val="007676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8422" name="AutoShape 2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77807" y="7652146"/>
            <a:ext cx="652462" cy="585788"/>
          </a:xfrm>
          <a:prstGeom prst="actionButtonBlank">
            <a:avLst/>
          </a:prstGeom>
          <a:gradFill rotWithShape="1">
            <a:gsLst>
              <a:gs pos="0">
                <a:srgbClr val="00FFFF"/>
              </a:gs>
              <a:gs pos="100000">
                <a:srgbClr val="007676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8423" name="AutoShape 2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150101" y="7536652"/>
            <a:ext cx="652462" cy="585788"/>
          </a:xfrm>
          <a:prstGeom prst="actionButtonBlank">
            <a:avLst/>
          </a:prstGeom>
          <a:gradFill rotWithShape="1">
            <a:gsLst>
              <a:gs pos="0">
                <a:srgbClr val="00FFFF"/>
              </a:gs>
              <a:gs pos="100000">
                <a:srgbClr val="007676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0000FF"/>
                </a:solidFill>
              </a:rPr>
              <a:t>G</a:t>
            </a:r>
          </a:p>
        </p:txBody>
      </p:sp>
      <p:sp>
        <p:nvSpPr>
          <p:cNvPr id="8424" name="AutoShape 2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864476" y="7361632"/>
            <a:ext cx="617537" cy="585788"/>
          </a:xfrm>
          <a:prstGeom prst="actionButtonBlank">
            <a:avLst/>
          </a:prstGeom>
          <a:gradFill rotWithShape="1">
            <a:gsLst>
              <a:gs pos="0">
                <a:srgbClr val="00FFFF"/>
              </a:gs>
              <a:gs pos="100000">
                <a:srgbClr val="007676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800" b="1">
                <a:solidFill>
                  <a:srgbClr val="0000FF"/>
                </a:solidFill>
              </a:rPr>
              <a:t>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500"/>
                                        <p:tgtEl>
                                          <p:spTgt spid="8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8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" dur="500"/>
                                        <p:tgtEl>
                                          <p:spTgt spid="8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7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8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8" dur="500"/>
                                        <p:tgtEl>
                                          <p:spTgt spid="8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72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8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 nodeType="clickPar">
                      <p:stCondLst>
                        <p:cond delay="0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84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1" dur="indefinite"/>
                                        <p:tgtEl>
                                          <p:spTgt spid="8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8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0" dur="500"/>
                                        <p:tgtEl>
                                          <p:spTgt spid="8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7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8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 nodeType="clickPar">
                      <p:stCondLst>
                        <p:cond delay="0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3" dur="indefinite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8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2" dur="500"/>
                                        <p:tgtEl>
                                          <p:spTgt spid="8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8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7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82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5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"/>
                  </p:tgtEl>
                </p:cond>
              </p:nextCondLst>
            </p:seq>
          </p:childTnLst>
        </p:cTn>
      </p:par>
    </p:tnLst>
    <p:bldLst>
      <p:bldP spid="8275" grpId="0" animBg="1"/>
      <p:bldP spid="8275" grpId="1" animBg="1"/>
      <p:bldP spid="8276" grpId="0" animBg="1"/>
      <p:bldP spid="8276" grpId="1" animBg="1"/>
      <p:bldP spid="8277" grpId="0" animBg="1"/>
      <p:bldP spid="8277" grpId="1" animBg="1"/>
      <p:bldP spid="8278" grpId="0" animBg="1"/>
      <p:bldP spid="8278" grpId="1" animBg="1"/>
      <p:bldP spid="8279" grpId="0" animBg="1"/>
      <p:bldP spid="8279" grpId="1" animBg="1"/>
      <p:bldP spid="8418" grpId="0" animBg="1"/>
      <p:bldP spid="8419" grpId="0" animBg="1"/>
      <p:bldP spid="8420" grpId="0" animBg="1"/>
      <p:bldP spid="8421" grpId="0" animBg="1"/>
      <p:bldP spid="8422" grpId="0" animBg="1"/>
      <p:bldP spid="8423" grpId="0" animBg="1"/>
      <p:bldP spid="84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Hình chữ nhật 2"/>
          <p:cNvSpPr/>
          <p:nvPr/>
        </p:nvSpPr>
        <p:spPr>
          <a:xfrm>
            <a:off x="2895600" y="38100"/>
            <a:ext cx="411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Ghi</a:t>
            </a:r>
            <a:r>
              <a:rPr lang="en-US" sz="5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nhớ</a:t>
            </a:r>
            <a:r>
              <a:rPr lang="en-US" sz="5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4" name="Hình chữ nhật 3"/>
          <p:cNvSpPr/>
          <p:nvPr/>
        </p:nvSpPr>
        <p:spPr>
          <a:xfrm>
            <a:off x="685800" y="1143000"/>
            <a:ext cx="9906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vi-VN" sz="4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Nguyễn </a:t>
            </a:r>
            <a:r>
              <a:rPr lang="vi-VN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Trường Tộ đã nhiều lần đề nghị canh tân đất nước. Nhưng những đề nghị của ông không được vua quan nhà Nguyễn nghe theo và thực hiện.</a:t>
            </a:r>
            <a:endParaRPr lang="vi-VN" sz="4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362200" y="599310"/>
            <a:ext cx="701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4800" b="1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HOẠT ĐỘNG NỐI TIẾP</a:t>
            </a: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28600" y="1676400"/>
            <a:ext cx="11430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   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Tìm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đọc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quyển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</a:rPr>
              <a:t>“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Kể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chuyện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00FF"/>
                </a:solidFill>
                <a:latin typeface="Arial" panose="020B0604020202020204" pitchFamily="34" charset="0"/>
              </a:rPr>
              <a:t>vua</a:t>
            </a: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00FF"/>
                </a:solidFill>
                <a:latin typeface="Arial" panose="020B0604020202020204" pitchFamily="34" charset="0"/>
              </a:rPr>
              <a:t>quan</a:t>
            </a: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nhà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Nguyễn</a:t>
            </a: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</a:rPr>
              <a:t>”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của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tác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giả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Nguyễn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Đắc</a:t>
            </a:r>
            <a:r>
              <a:rPr lang="en-US" sz="4800" b="1" i="1" dirty="0" smtClean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sz="4800" b="1" i="1" dirty="0" err="1" smtClean="0">
                <a:solidFill>
                  <a:srgbClr val="0000FF"/>
                </a:solidFill>
                <a:latin typeface="Arial" panose="020B0604020202020204" pitchFamily="34" charset="0"/>
              </a:rPr>
              <a:t>Xuân</a:t>
            </a: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endParaRPr lang="en-US" sz="4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28600" y="3984724"/>
            <a:ext cx="11658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4800" b="1" i="1" smtClean="0">
                <a:solidFill>
                  <a:srgbClr val="0000FF"/>
                </a:solidFill>
                <a:latin typeface="Arial" panose="020B0604020202020204" pitchFamily="34" charset="0"/>
              </a:rPr>
              <a:t>   Chuẩn bị </a:t>
            </a:r>
            <a:r>
              <a:rPr lang="en-US" sz="4800" b="1" i="1">
                <a:solidFill>
                  <a:srgbClr val="0000FF"/>
                </a:solidFill>
                <a:latin typeface="Arial" panose="020B0604020202020204" pitchFamily="34" charset="0"/>
              </a:rPr>
              <a:t>cho </a:t>
            </a:r>
            <a:r>
              <a:rPr lang="en-US" sz="4800" b="1" i="1" smtClean="0">
                <a:solidFill>
                  <a:srgbClr val="0000FF"/>
                </a:solidFill>
                <a:latin typeface="Arial" panose="020B0604020202020204" pitchFamily="34" charset="0"/>
              </a:rPr>
              <a:t>bài </a:t>
            </a:r>
            <a:r>
              <a:rPr lang="en-US" sz="4800" b="1" i="1">
                <a:solidFill>
                  <a:srgbClr val="0000FF"/>
                </a:solidFill>
                <a:latin typeface="Arial" panose="020B0604020202020204" pitchFamily="34" charset="0"/>
              </a:rPr>
              <a:t>sau : </a:t>
            </a:r>
            <a:r>
              <a:rPr lang="en-US" sz="4800" b="1" i="1" smtClean="0">
                <a:solidFill>
                  <a:srgbClr val="0000FF"/>
                </a:solidFill>
                <a:latin typeface="Arial" panose="020B0604020202020204" pitchFamily="34" charset="0"/>
              </a:rPr>
              <a:t>Cuộc phản công ở </a:t>
            </a:r>
            <a:r>
              <a:rPr lang="en-US" sz="4800" b="1" i="1">
                <a:solidFill>
                  <a:srgbClr val="0000FF"/>
                </a:solidFill>
                <a:latin typeface="Arial" panose="020B0604020202020204" pitchFamily="34" charset="0"/>
              </a:rPr>
              <a:t>Kinh </a:t>
            </a:r>
            <a:r>
              <a:rPr lang="en-US" sz="4800" b="1" i="1" smtClean="0">
                <a:solidFill>
                  <a:srgbClr val="0000FF"/>
                </a:solidFill>
                <a:latin typeface="Arial" panose="020B0604020202020204" pitchFamily="34" charset="0"/>
              </a:rPr>
              <a:t>thành Huế.</a:t>
            </a:r>
            <a:endParaRPr lang="en-US" sz="48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73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pic>
        <p:nvPicPr>
          <p:cNvPr id="3" name="Picture 9" descr="DSCN03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3B4C6"/>
              </a:clrFrom>
              <a:clrTo>
                <a:srgbClr val="A3B4C6">
                  <a:alpha val="0"/>
                </a:srgbClr>
              </a:clrTo>
            </a:clrChange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5" t="15074" r="12132" b="9467"/>
          <a:stretch>
            <a:fillRect/>
          </a:stretch>
        </p:blipFill>
        <p:spPr bwMode="auto">
          <a:xfrm>
            <a:off x="1371600" y="0"/>
            <a:ext cx="4876800" cy="5391150"/>
          </a:xfrm>
          <a:prstGeom prst="rect">
            <a:avLst/>
          </a:prstGeom>
          <a:noFill/>
          <a:ln w="9525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ình chữ nhật 5"/>
          <p:cNvSpPr/>
          <p:nvPr/>
        </p:nvSpPr>
        <p:spPr>
          <a:xfrm>
            <a:off x="4953000" y="16002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guyễn</a:t>
            </a:r>
            <a:r>
              <a:rPr lang="en-US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T</a:t>
            </a:r>
            <a:r>
              <a:rPr lang="en-US" sz="4000" b="1" kern="10" dirty="0" err="1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rường</a:t>
            </a:r>
            <a:r>
              <a:rPr lang="vi-VN" sz="4000" b="1" kern="10" dirty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T</a:t>
            </a:r>
            <a:r>
              <a:rPr lang="en-US" sz="4000" b="1" kern="10" dirty="0" smtClean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ộ</a:t>
            </a:r>
            <a:endParaRPr lang="vi-VN" sz="4000" b="1" kern="10" dirty="0" smtClean="0">
              <a:ln w="50800"/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>
              <a:defRPr/>
            </a:pPr>
            <a:r>
              <a:rPr lang="vi-VN" sz="4000" b="1" kern="10" dirty="0" smtClean="0">
                <a:ln w="50800"/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vi-VN" sz="4000" b="1" kern="10" dirty="0">
              <a:ln w="50800"/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3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850" y="381000"/>
            <a:ext cx="11582400" cy="685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sz="5400" smtClean="0">
                <a:solidFill>
                  <a:srgbClr val="F72B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Giới thiệu về Nguyễn Trường Tộ: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276350" y="1371600"/>
            <a:ext cx="9601200" cy="44781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Char char="•"/>
            </a:pP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Ông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quê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ở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Nghệ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An.</a:t>
            </a:r>
          </a:p>
          <a:p>
            <a:pPr eaLnBrk="1" hangingPunct="1">
              <a:spcBef>
                <a:spcPts val="600"/>
              </a:spcBef>
              <a:buFontTx/>
              <a:buChar char="•"/>
            </a:pP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Là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người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thông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minh.</a:t>
            </a:r>
          </a:p>
          <a:p>
            <a:pPr eaLnBrk="1" hangingPunct="1">
              <a:spcBef>
                <a:spcPts val="600"/>
              </a:spcBef>
              <a:buFontTx/>
              <a:buChar char="•"/>
            </a:pP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1860,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ông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sang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Pháp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ts val="600"/>
              </a:spcBef>
              <a:buFontTx/>
              <a:buChar char="•"/>
            </a:pP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Ông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đã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trình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lên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vua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Tự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Đức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nhiều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bản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điều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trần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83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850" y="381000"/>
            <a:ext cx="11582400" cy="685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eaLnBrk="1" hangingPunct="1"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2.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Nội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dung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đề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nghị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đổi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mới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nước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Nguyễn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Trường</a:t>
            </a:r>
            <a:r>
              <a:rPr lang="en-US" sz="5400" dirty="0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F72B09"/>
                </a:solidFill>
                <a:effectLst/>
                <a:latin typeface="Arial" panose="020B0604020202020204" pitchFamily="34" charset="0"/>
              </a:rPr>
              <a:t>Tộ</a:t>
            </a:r>
            <a:endParaRPr lang="en-US" sz="5400" dirty="0" smtClean="0">
              <a:solidFill>
                <a:srgbClr val="F72B09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96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590800" y="1143000"/>
            <a:ext cx="81534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- </a:t>
            </a:r>
            <a:r>
              <a:rPr lang="en-US" sz="5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Thế</a:t>
            </a: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nào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là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canh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tân</a:t>
            </a: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447800" y="2286000"/>
            <a:ext cx="9677400" cy="280076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“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Canh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tân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” 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từ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bỏ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cách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cũ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lạc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hậu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Thực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hiện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cách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mới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để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đạt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sự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phát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triển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tốt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đẹp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hơn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796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876"/>
            <a:ext cx="11887200" cy="6921752"/>
          </a:xfrm>
          <a:prstGeom prst="rect">
            <a:avLst/>
          </a:prstGeom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114423" y="4267200"/>
            <a:ext cx="9629775" cy="1938992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40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Trước</a:t>
            </a:r>
            <a:r>
              <a:rPr lang="en-US" sz="40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mối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họa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xâm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lăng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một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số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nhà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nho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yêu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chủ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trương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canh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tân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đất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để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tự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lập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tự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cường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62000" y="2551837"/>
            <a:ext cx="105156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-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Trước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mối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họa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xâm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lăng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một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nhà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nho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yêu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đã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làm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gì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783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990600" y="609600"/>
            <a:ext cx="1039031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-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Em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hiểu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thế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nào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“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bản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điều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trần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”?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990600" y="1685925"/>
            <a:ext cx="9677401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- Qua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đề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nghị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canh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tân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đất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Nguyễn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Trường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Tộ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mong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muốn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điều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gì</a:t>
            </a:r>
            <a:r>
              <a:rPr lang="en-US" sz="4400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lang="en-US" sz="44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32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914399" y="411540"/>
            <a:ext cx="10134601" cy="132343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 dirty="0" smtClean="0">
                <a:solidFill>
                  <a:srgbClr val="00B050"/>
                </a:solidFill>
                <a:latin typeface="Arial" panose="020B0604020202020204" pitchFamily="34" charset="0"/>
              </a:rPr>
              <a:t>   </a:t>
            </a:r>
            <a:r>
              <a:rPr lang="en-US" sz="4000" b="1" i="1" dirty="0" err="1" smtClean="0">
                <a:solidFill>
                  <a:srgbClr val="00B050"/>
                </a:solidFill>
                <a:latin typeface="Arial" panose="020B0604020202020204" pitchFamily="34" charset="0"/>
              </a:rPr>
              <a:t>Bản</a:t>
            </a:r>
            <a:r>
              <a:rPr lang="en-US" sz="4000" b="1" i="1" dirty="0" smtClean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điều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trần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bản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ý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kiến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hay </a:t>
            </a:r>
            <a:r>
              <a:rPr lang="en-US" sz="4000" b="1" i="1" dirty="0" smtClean="0">
                <a:solidFill>
                  <a:srgbClr val="00B050"/>
                </a:solidFill>
                <a:latin typeface="Arial" panose="020B0604020202020204" pitchFamily="34" charset="0"/>
              </a:rPr>
              <a:t>(hay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bản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hiến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kế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)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để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trình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lên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vua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895349" y="1905000"/>
            <a:ext cx="9677400" cy="255454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Qua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những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đề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nghị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canh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tân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đất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Nguyễn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Trường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Tộ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mong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muốn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đất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giàu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mạnh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tiến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kịp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các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nước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phát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triển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khác</a:t>
            </a:r>
            <a:r>
              <a:rPr lang="en-US" sz="4000" b="1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83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470</TotalTime>
  <Words>1072</Words>
  <Application>Microsoft Office PowerPoint</Application>
  <PresentationFormat>Custom</PresentationFormat>
  <Paragraphs>130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Ocean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itfriend.org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Nguyễn Trường tộ mong muốn canh tân đất nước</dc:title>
  <dc:creator>Smart</dc:creator>
  <cp:lastModifiedBy>Admin</cp:lastModifiedBy>
  <cp:revision>114</cp:revision>
  <dcterms:created xsi:type="dcterms:W3CDTF">2011-05-06T07:48:13Z</dcterms:created>
  <dcterms:modified xsi:type="dcterms:W3CDTF">2022-09-11T14:19:51Z</dcterms:modified>
</cp:coreProperties>
</file>